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7" r:id="rId4"/>
    <p:sldId id="268" r:id="rId5"/>
    <p:sldId id="269" r:id="rId6"/>
    <p:sldId id="270" r:id="rId7"/>
    <p:sldId id="271" r:id="rId8"/>
    <p:sldId id="272" r:id="rId9"/>
    <p:sldId id="275" r:id="rId10"/>
    <p:sldId id="274" r:id="rId11"/>
    <p:sldId id="273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080"/>
    <a:srgbClr val="8F8AB5"/>
    <a:srgbClr val="1E3180"/>
    <a:srgbClr val="1C2E76"/>
    <a:srgbClr val="908BB5"/>
    <a:srgbClr val="8A7EC3"/>
    <a:srgbClr val="6473C4"/>
    <a:srgbClr val="6E7ED6"/>
    <a:srgbClr val="8597FF"/>
    <a:srgbClr val="284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715"/>
    <p:restoredTop sz="95788"/>
  </p:normalViewPr>
  <p:slideViewPr>
    <p:cSldViewPr snapToGrid="0" snapToObjects="1">
      <p:cViewPr varScale="1">
        <p:scale>
          <a:sx n="62" d="100"/>
          <a:sy n="62" d="100"/>
        </p:scale>
        <p:origin x="208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939D47-745E-D1FF-6470-339BEE093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01A4E0-D225-6C0F-69B9-6ACB51B7A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A2217-8DFA-83E8-52DB-FFC36455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B51E89-34DA-D623-CEC5-174FA8A1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401E69-A8B2-BFC6-7618-93E88DC7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82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A2707-EC77-1C17-56D1-913F072D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7E53D80-2823-9B09-AC23-696CEBED0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27B6F-962A-83C1-E63B-8FC93AF7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7E7E8D-C5A2-5B02-BF85-51E2C5C4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8965C6-8B72-307E-5917-C76CA4B1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47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B42A21-A479-2A4D-5CBE-A0535598B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942820-7CE2-64C2-96FE-022C275B4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7545E3-1D9C-46FA-DBF6-AE15C1F7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315E55-6442-5FB0-A087-856764F4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B3CCAF-84A6-8EFD-3534-1281C371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94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BE44F0-83A8-760D-C276-1D55E509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75B9AD-A1BA-71FB-2541-B05EA810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FDAE3B-2651-AF40-DAD8-9E5CB7C5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F5FB7-D9EB-9144-FA2E-8C2C8212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771FC0-12F1-B6C5-371F-EB07C9EF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47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D27075-6F27-974B-DA9B-7D99DD8B1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4D43D4-3527-66D9-0229-5C0CD52DA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0179C4-D8BB-D9EE-2A87-EF226A54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6AAD9A-A574-CDF8-B00D-0B4983A1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D9FC92-B3FD-9616-64AE-EE41DBA8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32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57748C-36CC-4F67-444D-1C400C3FB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D75583-53D9-7E57-4309-20341E0AC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5D55FB-3A83-D009-BFCC-C07247122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B060B9-78F6-56C1-53F4-2FED7D64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CA067D-4C69-10A3-8F55-8DD13EA9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FAF91D-1EBC-7DE8-22C4-3BE830D0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2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01547F-83FA-F96C-488B-7CCBC863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40D793-3645-EFE1-1A98-260FE5F2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1DD513-D16A-214D-DAE1-3BB547778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A2EE7A9-F610-243D-1FD5-834BFB5D3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CFFA9C8-BDAE-B66D-2D31-66277A7C4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76CEA24-139E-5126-0430-635D479F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D3CD73C-49B8-1CD5-1D5E-DF534A15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F10D9FF-2521-AD4E-F3C4-254A7851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36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1BB4FB-D09B-C4FE-9CF6-A7F73EE5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4A0EBE5-9B76-4030-984F-C825DD81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0D8FA4-AA0C-E6EA-C172-5B28BEE2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F6D3AE6-7EE0-10C4-068C-F98C1A55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08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45AF8F-7449-2D0D-1ECA-5A79745C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503522-478A-5F1B-7BE9-E7DE405A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6B40FA-7FCF-11BE-16C8-CFC45413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18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518F0-6E7C-9D61-EC24-C3C9D41C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D2DEB-6AAD-2A66-6AD6-28545F30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BB14F9-0C4A-284A-4103-1941F24A2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1E7FD1-A68E-EDE4-C102-0BC6092E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7E4A44-76CA-FB81-89D2-9B07F3D5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CE8741-16A4-3437-353E-55EFCDAE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64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90545-1674-D530-4E02-016C670A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C06DF19-C75B-9797-6D82-C3EC5FD0A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E0B880-55E4-AF7E-76CB-C8A97EEF3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24D0D6-26FF-F616-2D11-414FA933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51F926-DDB1-DABE-1D4C-A71DB111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2CC6C8-EFDD-4F21-8516-C8E5D9F6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98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21B67E-D5CD-5D55-919C-4CEA2B71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27C5E0-9036-A473-2F16-51B80749C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296D3B-A99A-B8B6-1BC5-4EECC9C7E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2438-F77F-CB4A-9712-CC9237EBD13C}" type="datetimeFigureOut">
              <a:rPr lang="it-IT" smtClean="0"/>
              <a:t>24/01/23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DE3106-E0E5-12C6-F498-42530D61F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2D1404-676C-8709-FD0C-B79C7F8F9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B667-FE2F-3247-A921-C939F6422B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21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ordineaslombardia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FFBCC-C9F1-C1CB-A4C7-15B9D2D47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rgbClr val="1D3080"/>
          </a:solidFill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L’INTEGRAZIONE </a:t>
            </a:r>
            <a:br>
              <a:rPr lang="it-IT" sz="4000" b="1" dirty="0">
                <a:solidFill>
                  <a:schemeClr val="bg1"/>
                </a:solidFill>
              </a:rPr>
            </a:br>
            <a:r>
              <a:rPr lang="it-IT" sz="4000" b="1" dirty="0">
                <a:solidFill>
                  <a:schemeClr val="bg1"/>
                </a:solidFill>
              </a:rPr>
              <a:t>SOCIALE E SANITARIA: </a:t>
            </a:r>
            <a:br>
              <a:rPr lang="it-IT" sz="4000" b="1" dirty="0">
                <a:solidFill>
                  <a:schemeClr val="bg1"/>
                </a:solidFill>
              </a:rPr>
            </a:br>
            <a:r>
              <a:rPr lang="it-IT" sz="4000" b="1" dirty="0">
                <a:solidFill>
                  <a:schemeClr val="bg1"/>
                </a:solidFill>
              </a:rPr>
              <a:t>La centralità dei COMUNI/PIANI DI ZONA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4595E5-0888-F373-92BE-80A15529B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509963"/>
            <a:ext cx="12191999" cy="919951"/>
          </a:xfrm>
          <a:solidFill>
            <a:srgbClr val="8F8AB5"/>
          </a:solidFill>
        </p:spPr>
        <p:txBody>
          <a:bodyPr anchor="ctr">
            <a:normAutofit/>
          </a:bodyPr>
          <a:lstStyle/>
          <a:p>
            <a:pPr>
              <a:spcBef>
                <a:spcPts val="2200"/>
              </a:spcBef>
            </a:pPr>
            <a:r>
              <a:rPr lang="it-IT" sz="3200" dirty="0">
                <a:solidFill>
                  <a:schemeClr val="bg1"/>
                </a:solidFill>
              </a:rPr>
              <a:t>Angela Monica Carera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E59A196-8450-1927-8FD4-F9CAAF5D8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0321"/>
            <a:ext cx="1829593" cy="1829593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id="{3F184336-048E-D8B8-6880-BD9401241472}"/>
              </a:ext>
            </a:extLst>
          </p:cNvPr>
          <p:cNvSpPr txBox="1">
            <a:spLocks/>
          </p:cNvSpPr>
          <p:nvPr/>
        </p:nvSpPr>
        <p:spPr>
          <a:xfrm>
            <a:off x="-4767" y="4433888"/>
            <a:ext cx="12191999" cy="9199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it-IT" dirty="0">
                <a:solidFill>
                  <a:srgbClr val="1D3080"/>
                </a:solidFill>
              </a:rPr>
              <a:t>Milano – 24 gennaio 2022</a:t>
            </a:r>
            <a:r>
              <a:rPr lang="it-IT" dirty="0">
                <a:solidFill>
                  <a:schemeClr val="bg1"/>
                </a:solidFill>
              </a:rPr>
              <a:t>AS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90ED50E-7D1A-D384-52B2-6BFBBA4C9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4905964"/>
            <a:ext cx="2162175" cy="120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87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3950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ALCUNE PROPOSTE PER LA POLITICA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400" b="1" dirty="0"/>
          </a:p>
          <a:p>
            <a:endParaRPr lang="it-IT" sz="3200" dirty="0"/>
          </a:p>
          <a:p>
            <a:r>
              <a:rPr lang="it-IT" sz="3200" dirty="0"/>
              <a:t>Promuovere nei percorsi di formazione </a:t>
            </a:r>
            <a:r>
              <a:rPr lang="it-IT" sz="3200" b="1" dirty="0">
                <a:solidFill>
                  <a:schemeClr val="accent2"/>
                </a:solidFill>
              </a:rPr>
              <a:t>DISCIPLINE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chemeClr val="accent2"/>
                </a:solidFill>
              </a:rPr>
              <a:t>SULLA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chemeClr val="accent2"/>
                </a:solidFill>
              </a:rPr>
              <a:t>INTEGRAZIONE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chemeClr val="accent2"/>
                </a:solidFill>
              </a:rPr>
              <a:t>SOCIO-SANITARIA</a:t>
            </a:r>
            <a:r>
              <a:rPr lang="it-IT" sz="3200" b="1" dirty="0"/>
              <a:t> </a:t>
            </a:r>
            <a:r>
              <a:rPr lang="it-IT" sz="3200" dirty="0"/>
              <a:t>e </a:t>
            </a:r>
            <a:r>
              <a:rPr lang="it-IT" sz="3200" b="1" dirty="0">
                <a:solidFill>
                  <a:schemeClr val="accent2"/>
                </a:solidFill>
              </a:rPr>
              <a:t>SULLA COMPLESSITÀ</a:t>
            </a:r>
          </a:p>
          <a:p>
            <a:endParaRPr lang="it-IT" sz="3200" dirty="0"/>
          </a:p>
          <a:p>
            <a:r>
              <a:rPr lang="it-IT" sz="3200" dirty="0"/>
              <a:t>Trattare con urgenza il tema delle </a:t>
            </a:r>
            <a:r>
              <a:rPr lang="it-IT" sz="3200" b="1" dirty="0">
                <a:solidFill>
                  <a:schemeClr val="accent2"/>
                </a:solidFill>
              </a:rPr>
              <a:t>PROFESSIONI SOCIO-SANITARIE</a:t>
            </a:r>
            <a:r>
              <a:rPr lang="it-IT" sz="3200" dirty="0"/>
              <a:t>, delle loro specificità e dei sistemi di valorizzazione e potenziamento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4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3950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ALCUNE PROPOSTE PER LA POLITICA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100" dirty="0"/>
              <a:t>Riduzione della </a:t>
            </a:r>
            <a:r>
              <a:rPr lang="it-IT" sz="4100" b="1" dirty="0">
                <a:solidFill>
                  <a:schemeClr val="accent2"/>
                </a:solidFill>
              </a:rPr>
              <a:t>FRAMMENTAZIONE DEI SERVIZI </a:t>
            </a:r>
            <a:r>
              <a:rPr lang="it-IT" sz="4100" dirty="0"/>
              <a:t>al fine di garantire pieni diritti ai cittadini, soprattutto ai più fragili</a:t>
            </a:r>
          </a:p>
          <a:p>
            <a:endParaRPr lang="it-IT" sz="4100" dirty="0"/>
          </a:p>
          <a:p>
            <a:r>
              <a:rPr lang="it-IT" sz="4400" b="1" dirty="0">
                <a:solidFill>
                  <a:schemeClr val="accent2"/>
                </a:solidFill>
              </a:rPr>
              <a:t>LEGITTIMARE</a:t>
            </a:r>
            <a:r>
              <a:rPr lang="it-IT" sz="4400" b="1" dirty="0"/>
              <a:t> </a:t>
            </a:r>
            <a:r>
              <a:rPr lang="it-IT" sz="4400" b="1" dirty="0">
                <a:solidFill>
                  <a:schemeClr val="accent2"/>
                </a:solidFill>
              </a:rPr>
              <a:t>LA</a:t>
            </a:r>
            <a:r>
              <a:rPr lang="it-IT" sz="4400" b="1" dirty="0"/>
              <a:t> </a:t>
            </a:r>
            <a:r>
              <a:rPr lang="it-IT" sz="4400" b="1" dirty="0">
                <a:solidFill>
                  <a:schemeClr val="accent2"/>
                </a:solidFill>
              </a:rPr>
              <a:t>INTEROPERABILITA</a:t>
            </a:r>
            <a:r>
              <a:rPr lang="it-IT" sz="4400" dirty="0"/>
              <a:t>’ delle banche dati sociali e sanitarie a sostegno dell’attività di </a:t>
            </a:r>
            <a:r>
              <a:rPr lang="it-IT" dirty="0"/>
              <a:t>programmazione, progettazione e gestione dei servizi</a:t>
            </a:r>
            <a:endParaRPr lang="it-IT" sz="4100" dirty="0"/>
          </a:p>
          <a:p>
            <a:endParaRPr lang="it-IT" sz="4100" dirty="0"/>
          </a:p>
          <a:p>
            <a:r>
              <a:rPr lang="it-IT" sz="4100" dirty="0"/>
              <a:t>Costruire sistemi di </a:t>
            </a:r>
            <a:r>
              <a:rPr lang="it-IT" sz="4100" b="1" dirty="0">
                <a:solidFill>
                  <a:schemeClr val="accent2"/>
                </a:solidFill>
              </a:rPr>
              <a:t>RENDICONTAZIONI</a:t>
            </a:r>
            <a:r>
              <a:rPr lang="it-IT" sz="4100" b="1" dirty="0"/>
              <a:t> </a:t>
            </a:r>
            <a:r>
              <a:rPr lang="it-IT" sz="4100" dirty="0"/>
              <a:t>uniche ed integrate a livello nazionale/regionale</a:t>
            </a:r>
          </a:p>
          <a:p>
            <a:endParaRPr lang="it-IT" sz="2000" dirty="0">
              <a:solidFill>
                <a:srgbClr val="1D3080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6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569117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8" y="2626479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Grazie dell’attenzione!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A5C840D-2538-7E22-B47A-D2A0562EFF40}"/>
              </a:ext>
            </a:extLst>
          </p:cNvPr>
          <p:cNvSpPr txBox="1">
            <a:spLocks/>
          </p:cNvSpPr>
          <p:nvPr/>
        </p:nvSpPr>
        <p:spPr>
          <a:xfrm>
            <a:off x="838199" y="3632055"/>
            <a:ext cx="105156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accent2"/>
                </a:solidFill>
                <a:hlinkClick r:id="rId4"/>
              </a:rPr>
              <a:t>www.ordineaslombardia.it</a:t>
            </a:r>
            <a:r>
              <a:rPr lang="it-IT" sz="3200" b="1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819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3950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DEFINIZIONE DI INTEGRAZIONE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it-IT" sz="2500" b="0" i="0" dirty="0">
                <a:solidFill>
                  <a:srgbClr val="3E3F3E"/>
                </a:solidFill>
                <a:effectLst/>
                <a:latin typeface="Crimson Text"/>
              </a:rPr>
              <a:t>«In senso generico, il fatto di </a:t>
            </a:r>
            <a:r>
              <a:rPr lang="it-IT" sz="2500" b="1" i="0" dirty="0">
                <a:solidFill>
                  <a:schemeClr val="accent2"/>
                </a:solidFill>
                <a:effectLst/>
                <a:latin typeface="Crimson Text"/>
              </a:rPr>
              <a:t>integrare</a:t>
            </a:r>
            <a:r>
              <a:rPr lang="it-IT" sz="2500" b="0" i="0" dirty="0">
                <a:solidFill>
                  <a:srgbClr val="3E3F3E"/>
                </a:solidFill>
                <a:effectLst/>
                <a:latin typeface="Crimson Text"/>
              </a:rPr>
              <a:t>, di </a:t>
            </a:r>
            <a:r>
              <a:rPr lang="it-IT" sz="2500" b="1" i="0" dirty="0">
                <a:solidFill>
                  <a:schemeClr val="accent2"/>
                </a:solidFill>
                <a:effectLst/>
                <a:latin typeface="Crimson Text"/>
              </a:rPr>
              <a:t>rendere</a:t>
            </a:r>
            <a:r>
              <a:rPr lang="it-IT" sz="2500" b="0" i="0" dirty="0">
                <a:solidFill>
                  <a:srgbClr val="3E3F3E"/>
                </a:solidFill>
                <a:effectLst/>
                <a:latin typeface="Crimson Text"/>
              </a:rPr>
              <a:t> intero, </a:t>
            </a:r>
            <a:r>
              <a:rPr lang="it-IT" sz="2500" i="0" dirty="0">
                <a:effectLst/>
                <a:latin typeface="Crimson Text"/>
              </a:rPr>
              <a:t>pieno, </a:t>
            </a:r>
            <a:r>
              <a:rPr lang="it-IT" sz="2500" b="1" i="0" dirty="0">
                <a:solidFill>
                  <a:schemeClr val="accent2"/>
                </a:solidFill>
                <a:effectLst/>
                <a:latin typeface="Crimson Text"/>
              </a:rPr>
              <a:t>perfetto</a:t>
            </a:r>
            <a:r>
              <a:rPr lang="it-IT" sz="2500" b="0" i="0" dirty="0">
                <a:solidFill>
                  <a:srgbClr val="3E3F3E"/>
                </a:solidFill>
                <a:effectLst/>
                <a:latin typeface="Crimson Text"/>
              </a:rPr>
              <a:t> ciò che è incompleto o insufficiente </a:t>
            </a:r>
            <a:r>
              <a:rPr lang="it-IT" sz="2500" b="1" i="0" dirty="0">
                <a:solidFill>
                  <a:schemeClr val="accent2"/>
                </a:solidFill>
                <a:effectLst/>
                <a:latin typeface="Crimson Text"/>
              </a:rPr>
              <a:t>a un determinato scopo</a:t>
            </a:r>
            <a:r>
              <a:rPr lang="it-IT" sz="2500" dirty="0">
                <a:solidFill>
                  <a:srgbClr val="3E3F3E"/>
                </a:solidFill>
                <a:latin typeface="Crimson Text"/>
              </a:rPr>
              <a:t>…</a:t>
            </a:r>
            <a:r>
              <a:rPr lang="it-IT" sz="2500" dirty="0"/>
              <a:t>Con </a:t>
            </a:r>
            <a:r>
              <a:rPr lang="it-IT" sz="2500" b="1" dirty="0">
                <a:solidFill>
                  <a:schemeClr val="accent2"/>
                </a:solidFill>
              </a:rPr>
              <a:t>valore reciproco</a:t>
            </a:r>
            <a:r>
              <a:rPr lang="it-IT" sz="2500" dirty="0"/>
              <a:t>, l’integrarsi a vicenda, </a:t>
            </a:r>
            <a:r>
              <a:rPr lang="it-IT" sz="2500" b="1" dirty="0">
                <a:solidFill>
                  <a:schemeClr val="accent2"/>
                </a:solidFill>
              </a:rPr>
              <a:t>unione</a:t>
            </a:r>
            <a:r>
              <a:rPr lang="it-IT" sz="2500" dirty="0"/>
              <a:t>, fusione di elementi o soggetti che </a:t>
            </a:r>
            <a:r>
              <a:rPr lang="it-IT" sz="2500" b="1" dirty="0">
                <a:solidFill>
                  <a:schemeClr val="accent2"/>
                </a:solidFill>
              </a:rPr>
              <a:t>si</a:t>
            </a:r>
            <a:r>
              <a:rPr lang="it-IT" sz="2500" dirty="0">
                <a:solidFill>
                  <a:schemeClr val="accent2"/>
                </a:solidFill>
              </a:rPr>
              <a:t> </a:t>
            </a:r>
            <a:r>
              <a:rPr lang="it-IT" sz="2500" b="1" dirty="0">
                <a:solidFill>
                  <a:schemeClr val="accent2"/>
                </a:solidFill>
              </a:rPr>
              <a:t>completano</a:t>
            </a:r>
            <a:r>
              <a:rPr lang="it-IT" sz="2500" dirty="0">
                <a:solidFill>
                  <a:schemeClr val="accent2"/>
                </a:solidFill>
              </a:rPr>
              <a:t> </a:t>
            </a:r>
            <a:r>
              <a:rPr lang="it-IT" sz="2500" dirty="0"/>
              <a:t>l’un l’altro, spesso attraverso il coordinamento dei loro mezzi, delle loro risorse, delle loro capacità» (1)</a:t>
            </a:r>
          </a:p>
          <a:p>
            <a:pPr marL="0" indent="0">
              <a:buNone/>
            </a:pPr>
            <a:endParaRPr lang="it-IT" sz="2500" dirty="0"/>
          </a:p>
          <a:p>
            <a:pPr marL="0" indent="0">
              <a:buNone/>
            </a:pPr>
            <a:r>
              <a:rPr lang="it-IT" sz="2500" dirty="0"/>
              <a:t>«Nei servizi alla persona l’integrazione è </a:t>
            </a:r>
            <a:r>
              <a:rPr lang="it-IT" sz="2500" b="1" dirty="0">
                <a:solidFill>
                  <a:schemeClr val="accent2"/>
                </a:solidFill>
              </a:rPr>
              <a:t>problema tecnico e strategico</a:t>
            </a:r>
            <a:r>
              <a:rPr lang="it-IT" sz="2500" dirty="0"/>
              <a:t>. Si fa appello all’integrazione quando la </a:t>
            </a:r>
            <a:r>
              <a:rPr lang="it-IT" sz="2500" b="1" dirty="0">
                <a:solidFill>
                  <a:schemeClr val="accent2"/>
                </a:solidFill>
              </a:rPr>
              <a:t>natura</a:t>
            </a:r>
            <a:r>
              <a:rPr lang="it-IT" sz="2500" dirty="0"/>
              <a:t>, le </a:t>
            </a:r>
            <a:r>
              <a:rPr lang="it-IT" sz="2500" b="1" dirty="0">
                <a:solidFill>
                  <a:schemeClr val="accent2"/>
                </a:solidFill>
              </a:rPr>
              <a:t>dimensioni</a:t>
            </a:r>
            <a:r>
              <a:rPr lang="it-IT" sz="2500" dirty="0"/>
              <a:t> e la </a:t>
            </a:r>
            <a:r>
              <a:rPr lang="it-IT" sz="2500" b="1" dirty="0">
                <a:solidFill>
                  <a:schemeClr val="accent2"/>
                </a:solidFill>
              </a:rPr>
              <a:t>complessità</a:t>
            </a:r>
            <a:r>
              <a:rPr lang="it-IT" sz="2500" dirty="0"/>
              <a:t> dei problemi richiede </a:t>
            </a:r>
            <a:r>
              <a:rPr lang="it-IT" sz="2500" b="1" dirty="0">
                <a:solidFill>
                  <a:schemeClr val="accent2"/>
                </a:solidFill>
              </a:rPr>
              <a:t>capacità</a:t>
            </a:r>
            <a:r>
              <a:rPr lang="it-IT" sz="2500" dirty="0">
                <a:solidFill>
                  <a:schemeClr val="accent2"/>
                </a:solidFill>
              </a:rPr>
              <a:t> </a:t>
            </a:r>
            <a:r>
              <a:rPr lang="it-IT" sz="2500" b="1" dirty="0">
                <a:solidFill>
                  <a:schemeClr val="accent2"/>
                </a:solidFill>
              </a:rPr>
              <a:t>multiprofessionali</a:t>
            </a:r>
            <a:r>
              <a:rPr lang="it-IT" sz="2500" dirty="0">
                <a:solidFill>
                  <a:schemeClr val="accent2"/>
                </a:solidFill>
              </a:rPr>
              <a:t> </a:t>
            </a:r>
            <a:r>
              <a:rPr lang="it-IT" sz="2500" dirty="0"/>
              <a:t>di affrontarli» (2)</a:t>
            </a:r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r>
              <a:rPr lang="it-IT" sz="1400" dirty="0"/>
              <a:t>(1) Vocabolario Treccani</a:t>
            </a:r>
          </a:p>
          <a:p>
            <a:pPr marL="0" indent="0">
              <a:buNone/>
            </a:pPr>
            <a:r>
              <a:rPr lang="it-IT" sz="1400" dirty="0"/>
              <a:t>(2) Di Tiziano Vecchiato in «Nuovo dizionario di Servizio Sociale, a cura di Annamaria Campanini, Carocci Editori, Faber, 2013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2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3950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PERCHE’ FARE INTEGRAZIONE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/>
              <a:t>PERCHE’ RICONOSCE E POTENZIA IL </a:t>
            </a:r>
            <a:r>
              <a:rPr lang="it-IT" sz="3200" b="1" dirty="0">
                <a:solidFill>
                  <a:schemeClr val="accent2"/>
                </a:solidFill>
              </a:rPr>
              <a:t>VALORE RECIPROCO </a:t>
            </a:r>
            <a:r>
              <a:rPr lang="it-IT" sz="3200" dirty="0"/>
              <a:t>DELLE PARTI (SOCIALE E SANITARIO)</a:t>
            </a:r>
          </a:p>
          <a:p>
            <a:endParaRPr lang="it-IT" sz="3200" dirty="0"/>
          </a:p>
          <a:p>
            <a:r>
              <a:rPr lang="it-IT" sz="3200" dirty="0"/>
              <a:t>PERCHE’ </a:t>
            </a:r>
            <a:r>
              <a:rPr lang="it-IT" sz="3200" b="1" dirty="0">
                <a:solidFill>
                  <a:schemeClr val="accent2"/>
                </a:solidFill>
              </a:rPr>
              <a:t>COMPLETA</a:t>
            </a:r>
            <a:r>
              <a:rPr lang="it-IT" sz="3200" dirty="0"/>
              <a:t> CIASCUNA DELLE PARTI (SOCIALE E SANITARIO)</a:t>
            </a:r>
          </a:p>
          <a:p>
            <a:endParaRPr lang="it-IT" sz="3200" dirty="0"/>
          </a:p>
          <a:p>
            <a:r>
              <a:rPr lang="it-IT" sz="3200" dirty="0"/>
              <a:t>PERCHE’ FACILITA IL PERSEGUIMENTO DELL’</a:t>
            </a:r>
            <a:r>
              <a:rPr lang="it-IT" sz="3200" b="1" dirty="0">
                <a:solidFill>
                  <a:schemeClr val="accent2"/>
                </a:solidFill>
              </a:rPr>
              <a:t>OBIETTIVO COMPLESSO</a:t>
            </a:r>
          </a:p>
          <a:p>
            <a:endParaRPr lang="it-IT" sz="3200" dirty="0"/>
          </a:p>
          <a:p>
            <a:r>
              <a:rPr lang="it-IT" sz="3200" dirty="0"/>
              <a:t>PERCHE’ PONE LA </a:t>
            </a:r>
            <a:r>
              <a:rPr lang="it-IT" sz="3200" b="1" dirty="0">
                <a:solidFill>
                  <a:schemeClr val="accent2"/>
                </a:solidFill>
              </a:rPr>
              <a:t>PERSONA AL CENTRO </a:t>
            </a:r>
            <a:r>
              <a:rPr lang="it-IT" sz="3200" dirty="0"/>
              <a:t>DELL’AGIRE PROFESSIONALE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25218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I GARANTI DELL’INTEGRAZIONE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La </a:t>
            </a:r>
            <a:r>
              <a:rPr lang="it-IT" sz="3600" b="1" dirty="0">
                <a:solidFill>
                  <a:schemeClr val="accent2"/>
                </a:solidFill>
              </a:rPr>
              <a:t>NORMA</a:t>
            </a:r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La </a:t>
            </a:r>
            <a:r>
              <a:rPr lang="it-IT" sz="3600" b="1" dirty="0">
                <a:solidFill>
                  <a:schemeClr val="accent2"/>
                </a:solidFill>
              </a:rPr>
              <a:t>POLITICA</a:t>
            </a:r>
            <a:r>
              <a:rPr lang="it-IT" sz="3600" dirty="0"/>
              <a:t> e le </a:t>
            </a:r>
            <a:r>
              <a:rPr lang="it-IT" sz="3600" b="1" dirty="0">
                <a:solidFill>
                  <a:schemeClr val="accent2"/>
                </a:solidFill>
              </a:rPr>
              <a:t>ISTITUZIONI</a:t>
            </a:r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La </a:t>
            </a:r>
            <a:r>
              <a:rPr lang="it-IT" sz="3600" b="1" dirty="0">
                <a:solidFill>
                  <a:schemeClr val="accent2"/>
                </a:solidFill>
              </a:rPr>
              <a:t>SCUOLA </a:t>
            </a:r>
            <a:r>
              <a:rPr lang="it-IT" sz="3600" dirty="0"/>
              <a:t>e le </a:t>
            </a:r>
            <a:r>
              <a:rPr lang="it-IT" sz="3600" b="1" dirty="0">
                <a:solidFill>
                  <a:schemeClr val="accent2"/>
                </a:solidFill>
              </a:rPr>
              <a:t>UNIVERSITA’</a:t>
            </a:r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Il </a:t>
            </a:r>
            <a:r>
              <a:rPr lang="it-IT" sz="3600" b="1" dirty="0">
                <a:solidFill>
                  <a:schemeClr val="accent2"/>
                </a:solidFill>
              </a:rPr>
              <a:t>PROFESSIONISTA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1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3950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I LUOGHI DELL’INTEGRAZIONE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900" b="1" dirty="0">
              <a:solidFill>
                <a:schemeClr val="accent2"/>
              </a:solidFill>
            </a:endParaRPr>
          </a:p>
          <a:p>
            <a:endParaRPr lang="it-IT" sz="2900" b="1" dirty="0">
              <a:solidFill>
                <a:schemeClr val="accent2"/>
              </a:solidFill>
            </a:endParaRPr>
          </a:p>
          <a:p>
            <a:r>
              <a:rPr lang="it-IT" sz="3400" b="1" dirty="0">
                <a:solidFill>
                  <a:schemeClr val="accent2"/>
                </a:solidFill>
              </a:rPr>
              <a:t>PROGRAMMAZIONE</a:t>
            </a:r>
            <a:r>
              <a:rPr lang="it-IT" sz="3400" dirty="0"/>
              <a:t> (1)</a:t>
            </a:r>
          </a:p>
          <a:p>
            <a:endParaRPr lang="it-IT" sz="3400" b="1" dirty="0"/>
          </a:p>
          <a:p>
            <a:endParaRPr lang="it-IT" sz="3400" b="1" dirty="0">
              <a:solidFill>
                <a:schemeClr val="accent2"/>
              </a:solidFill>
            </a:endParaRPr>
          </a:p>
          <a:p>
            <a:r>
              <a:rPr lang="it-IT" sz="3400" b="1" dirty="0">
                <a:solidFill>
                  <a:schemeClr val="accent2"/>
                </a:solidFill>
              </a:rPr>
              <a:t>PROGETTAZIONE</a:t>
            </a:r>
            <a:r>
              <a:rPr lang="it-IT" sz="3400" dirty="0"/>
              <a:t> (2)</a:t>
            </a:r>
          </a:p>
          <a:p>
            <a:endParaRPr lang="it-IT" sz="3400" b="1" dirty="0"/>
          </a:p>
          <a:p>
            <a:endParaRPr lang="it-IT" sz="3400" b="1" dirty="0">
              <a:solidFill>
                <a:schemeClr val="accent2"/>
              </a:solidFill>
            </a:endParaRPr>
          </a:p>
          <a:p>
            <a:r>
              <a:rPr lang="it-IT" sz="3400" b="1" dirty="0">
                <a:solidFill>
                  <a:schemeClr val="accent2"/>
                </a:solidFill>
              </a:rPr>
              <a:t>AGIRE</a:t>
            </a:r>
            <a:r>
              <a:rPr lang="it-IT" sz="3400" b="1" dirty="0"/>
              <a:t> </a:t>
            </a:r>
            <a:r>
              <a:rPr lang="it-IT" sz="3400" b="1" dirty="0">
                <a:solidFill>
                  <a:schemeClr val="accent2"/>
                </a:solidFill>
              </a:rPr>
              <a:t>PROFESSIONALE</a:t>
            </a:r>
          </a:p>
          <a:p>
            <a:endParaRPr lang="it-IT" sz="2900" b="1" dirty="0">
              <a:solidFill>
                <a:schemeClr val="accent2"/>
              </a:solidFill>
            </a:endParaRPr>
          </a:p>
          <a:p>
            <a:endParaRPr lang="it-IT" sz="2900" b="1" dirty="0">
              <a:solidFill>
                <a:schemeClr val="accent2"/>
              </a:solidFill>
            </a:endParaRPr>
          </a:p>
          <a:p>
            <a:endParaRPr lang="it-IT" sz="2900" b="1" dirty="0">
              <a:solidFill>
                <a:schemeClr val="accent2"/>
              </a:solidFill>
            </a:endParaRPr>
          </a:p>
          <a:p>
            <a:endParaRPr lang="it-IT" sz="2900" b="1" dirty="0">
              <a:solidFill>
                <a:schemeClr val="accent2"/>
              </a:solidFill>
            </a:endParaRPr>
          </a:p>
          <a:p>
            <a:endParaRPr lang="it-IT" sz="1200" dirty="0"/>
          </a:p>
          <a:p>
            <a:pPr marL="0" indent="0">
              <a:buNone/>
            </a:pPr>
            <a:r>
              <a:rPr lang="it-IT" sz="1400" dirty="0"/>
              <a:t>(1) Giorgio Merlo, «La programmazione sociale». Principi, metodi e strumenti, Carocci Faber Servizio Sociale, 2014</a:t>
            </a:r>
          </a:p>
          <a:p>
            <a:pPr marL="0" indent="0">
              <a:buNone/>
            </a:pPr>
            <a:r>
              <a:rPr lang="it-IT" sz="1400" dirty="0"/>
              <a:t>(2) Alessandro </a:t>
            </a:r>
            <a:r>
              <a:rPr lang="it-IT" sz="1400" dirty="0" err="1"/>
              <a:t>Sicora</a:t>
            </a:r>
            <a:r>
              <a:rPr lang="it-IT" sz="1400" dirty="0"/>
              <a:t> e Andrea Pignatti, «Progettare sociale. Progettazione e finanziamenti europei per i servizi sociali ed educativi», Maggioli editore, 2015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0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2045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LA PROGRAMMAZIONE INTEGRATA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it-IT" sz="16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684539B9-5DB6-96F5-0ED7-73A3A1E83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57431"/>
              </p:ext>
            </p:extLst>
          </p:nvPr>
        </p:nvGraphicFramePr>
        <p:xfrm>
          <a:off x="866776" y="2005014"/>
          <a:ext cx="10487024" cy="4181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017">
                  <a:extLst>
                    <a:ext uri="{9D8B030D-6E8A-4147-A177-3AD203B41FA5}">
                      <a16:colId xmlns:a16="http://schemas.microsoft.com/office/drawing/2014/main" val="2710914555"/>
                    </a:ext>
                  </a:extLst>
                </a:gridCol>
                <a:gridCol w="5317007">
                  <a:extLst>
                    <a:ext uri="{9D8B030D-6E8A-4147-A177-3AD203B41FA5}">
                      <a16:colId xmlns:a16="http://schemas.microsoft.com/office/drawing/2014/main" val="3470201336"/>
                    </a:ext>
                  </a:extLst>
                </a:gridCol>
              </a:tblGrid>
              <a:tr h="555008">
                <a:tc>
                  <a:txBody>
                    <a:bodyPr/>
                    <a:lstStyle/>
                    <a:p>
                      <a:r>
                        <a:rPr lang="it-IT" sz="1800">
                          <a:effectLst/>
                        </a:rPr>
                        <a:t>CRITICITA’ NEGLI ATTI DI PROGRAMMAZIONE 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it-IT" sz="1800">
                          <a:effectLst/>
                        </a:rPr>
                        <a:t>Alcuni esempi VIRTUOSI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03654742"/>
                  </a:ext>
                </a:extLst>
              </a:tr>
              <a:tr h="3626465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La programmazione nazionale/regionale promuove diritti socio-sanitari per tutti </a:t>
                      </a: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nella gran parte non lo fanno in modo integrato</a:t>
                      </a:r>
                      <a:r>
                        <a:rPr lang="it-IT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Si prevedono troppi luoghi di governance (politico/tecnica)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L’integrazione è nella gran parte degli atti programmatori prevista, seppur trovi diversi livelli di attuazione in virtù delle specifiche regionali/locali.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DOPO DI NOI – L.112/2016</a:t>
                      </a:r>
                    </a:p>
                    <a:p>
                      <a:pPr marL="342900" lvl="0" indent="-342900"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PIANO NAZIONALE PER LA NON AUTOSUFFICIENZA 2022-2024</a:t>
                      </a:r>
                    </a:p>
                    <a:p>
                      <a:pPr marL="342900" lvl="0" indent="-342900"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Il PIANO NAZIONALE DI RIPRESA E RESILIENZA</a:t>
                      </a:r>
                    </a:p>
                    <a:p>
                      <a:pPr marL="342900" lvl="0" indent="-342900"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it-IT" sz="1800" dirty="0">
                          <a:effectLst/>
                        </a:rPr>
                        <a:t>OSSERVATORIO SULL’INTEGRAZIONE SOCIO-SANITARIA  O.I.S.S. (</a:t>
                      </a:r>
                      <a:r>
                        <a:rPr lang="it-IT" sz="1800" dirty="0" err="1">
                          <a:effectLst/>
                        </a:rPr>
                        <a:t>Agenas</a:t>
                      </a:r>
                      <a:r>
                        <a:rPr lang="it-IT" sz="1800" dirty="0">
                          <a:effectLst/>
                        </a:rPr>
                        <a:t> e </a:t>
                      </a:r>
                      <a:r>
                        <a:rPr lang="it-IT" sz="1800" dirty="0" err="1">
                          <a:effectLst/>
                        </a:rPr>
                        <a:t>Federsanità</a:t>
                      </a:r>
                      <a:r>
                        <a:rPr lang="it-IT" sz="1800" dirty="0">
                          <a:effectLst/>
                        </a:rPr>
                        <a:t> Anci)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4375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56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25651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LA PROGETTAZIONE INTEGRATA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000" dirty="0">
              <a:solidFill>
                <a:srgbClr val="1D3080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7A82D9B9-5DE7-6B43-E952-EF7C88CE1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12089"/>
              </p:ext>
            </p:extLst>
          </p:nvPr>
        </p:nvGraphicFramePr>
        <p:xfrm>
          <a:off x="257175" y="1828324"/>
          <a:ext cx="11715750" cy="455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3291">
                  <a:extLst>
                    <a:ext uri="{9D8B030D-6E8A-4147-A177-3AD203B41FA5}">
                      <a16:colId xmlns:a16="http://schemas.microsoft.com/office/drawing/2014/main" val="65605761"/>
                    </a:ext>
                  </a:extLst>
                </a:gridCol>
                <a:gridCol w="3582459">
                  <a:extLst>
                    <a:ext uri="{9D8B030D-6E8A-4147-A177-3AD203B41FA5}">
                      <a16:colId xmlns:a16="http://schemas.microsoft.com/office/drawing/2014/main" val="2766495840"/>
                    </a:ext>
                  </a:extLst>
                </a:gridCol>
              </a:tblGrid>
              <a:tr h="478238">
                <a:tc>
                  <a:txBody>
                    <a:bodyPr/>
                    <a:lstStyle/>
                    <a:p>
                      <a:pPr algn="l"/>
                      <a:r>
                        <a:rPr lang="it-IT" sz="1800">
                          <a:effectLst/>
                        </a:rPr>
                        <a:t>CRITICITA’ NEGLI ATTI DI PROGETTAZIONE 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>
                          <a:effectLst/>
                        </a:rPr>
                        <a:t>Alcuni esempi VIRTUOSI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876243764"/>
                  </a:ext>
                </a:extLst>
              </a:tr>
              <a:tr h="407400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it-IT" sz="2000" dirty="0">
                          <a:effectLst/>
                        </a:rPr>
                        <a:t>A livello territoriale l’attività di progettazione spesso si attua in ristrettezze di tempi, di personale e in mancanza di piena legittimazione politico/istituzionale.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it-IT" sz="2000" dirty="0">
                          <a:effectLst/>
                        </a:rPr>
                        <a:t>A volte si confonde la progettazione integrata con la costruzione di filiere di servizi (sociali/sanitari), con richieste di adesione al mero piano operativo e con funzioni erogative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it-IT" sz="2000" dirty="0">
                          <a:effectLst/>
                        </a:rPr>
                        <a:t>Sono prevalenti le «narrazioni disintegrate»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it-IT" sz="2000" dirty="0">
                          <a:effectLst/>
                        </a:rPr>
                        <a:t>Molteplici e pressanti richieste </a:t>
                      </a:r>
                      <a:r>
                        <a:rPr lang="it-IT" sz="2000" dirty="0" err="1">
                          <a:effectLst/>
                        </a:rPr>
                        <a:t>adempitive</a:t>
                      </a:r>
                      <a:r>
                        <a:rPr lang="it-IT" sz="2000" dirty="0">
                          <a:effectLst/>
                        </a:rPr>
                        <a:t> fatte enti locali/Ambiti per l’attuazione di misure/interventi (TOP/DOWN)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it-IT" sz="2000" dirty="0">
                          <a:effectLst/>
                        </a:rPr>
                        <a:t>Richieste diversificate e spesso sovrapposte di rendicontazione </a:t>
                      </a:r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progetti, dei servizi, degli interventi sociali e della spesa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effectLst/>
                        </a:rPr>
                        <a:t>1. DIMISSIONI PROTETTE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2. PUA – CASE DELLA COMUNITA’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3. LINEE OPERATIVE “DOPO DI NOI”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68074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42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1" y="-491179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L’ATTIVITA’ PROFESSIONALE INTEGRATA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000" dirty="0">
              <a:solidFill>
                <a:srgbClr val="1D3080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97AF013-EA88-5970-2083-48DEDC556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67405"/>
              </p:ext>
            </p:extLst>
          </p:nvPr>
        </p:nvGraphicFramePr>
        <p:xfrm>
          <a:off x="185738" y="1819276"/>
          <a:ext cx="11887200" cy="4495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9425">
                  <a:extLst>
                    <a:ext uri="{9D8B030D-6E8A-4147-A177-3AD203B41FA5}">
                      <a16:colId xmlns:a16="http://schemas.microsoft.com/office/drawing/2014/main" val="4265038811"/>
                    </a:ext>
                  </a:extLst>
                </a:gridCol>
                <a:gridCol w="5057775">
                  <a:extLst>
                    <a:ext uri="{9D8B030D-6E8A-4147-A177-3AD203B41FA5}">
                      <a16:colId xmlns:a16="http://schemas.microsoft.com/office/drawing/2014/main" val="2987560331"/>
                    </a:ext>
                  </a:extLst>
                </a:gridCol>
              </a:tblGrid>
              <a:tr h="552372">
                <a:tc>
                  <a:txBody>
                    <a:bodyPr/>
                    <a:lstStyle/>
                    <a:p>
                      <a:pPr algn="l"/>
                      <a:r>
                        <a:rPr lang="it-IT" sz="1800">
                          <a:effectLst/>
                        </a:rPr>
                        <a:t>CRITICITA’ NELL’ATTIVITA’ PROFESSIONALE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>
                          <a:effectLst/>
                        </a:rPr>
                        <a:t>Alcuni esempi VIRTUOSI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719594578"/>
                  </a:ext>
                </a:extLst>
              </a:tr>
              <a:tr h="3943426"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effectLst/>
                        </a:rPr>
                        <a:t>1. Seppur le equipe di valutazione multiprofessionali siano state valorizzate negli ultimi anni, il loro funzionamento è fortemente connesso alla legittimazione istituzionale ed alle risorse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2. Non vi è piena consapevolezza, da parte di alcuni professionisti, della valenza dell’integrazione socio-sanitaria 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3. La persona non sempre è al centro dell’agire dei professionisti: per le eccessive frammentazioni delle organizzazioni, delle competenze, dei servizi pubblico/privati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4. L’incremento della complessità e la difficoltà, da parte dei professionisti, a farvi fronte con il rischio di limitarsi ad una mera erogazione di prestazioni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5. La mancata interoperabilità tra le banche dai sociali e sanitarie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effectLst/>
                        </a:rPr>
                        <a:t>1. CASE DELLA COMUNITA’: P.U.A. e C.O.T.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2. Le UNITA’ DI VALUTAZIONE MULTIDIMENSIONALI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3. EQUIPE INTEGRATE TUTELA MINORI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4. RETI CONTRO LA VIOLENZA ALLE DONNE 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5. RESPONSABILE DELL’INTEGRAZIONE SOCIO-SANITARIA</a:t>
                      </a:r>
                    </a:p>
                    <a:p>
                      <a:pPr algn="l"/>
                      <a:r>
                        <a:rPr lang="it-IT" sz="1800" dirty="0">
                          <a:effectLst/>
                        </a:rPr>
                        <a:t>6. TAVOLI ISTITUZIONALI LOCALI PER L’INTEGRAZIONE SOCIO-SANITARIA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776634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41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51284B3-C4F2-6207-F8AD-14E992E7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-100444" y="-4939506"/>
            <a:ext cx="12191999" cy="12191999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1569001-CAEB-D2AE-69B0-18253BA9C270}"/>
              </a:ext>
            </a:extLst>
          </p:cNvPr>
          <p:cNvSpPr txBox="1">
            <a:spLocks/>
          </p:cNvSpPr>
          <p:nvPr/>
        </p:nvSpPr>
        <p:spPr>
          <a:xfrm>
            <a:off x="1" y="477438"/>
            <a:ext cx="12191999" cy="489354"/>
          </a:xfrm>
          <a:prstGeom prst="rect">
            <a:avLst/>
          </a:prstGeom>
          <a:solidFill>
            <a:srgbClr val="8F8AB5"/>
          </a:solidFill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3E442C-D308-B13B-E14F-931E1202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494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ALCUNE PROPOSTE PER LA POLITICA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135BE77-5A57-C8D5-6B7C-59BB19A1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8"/>
            <a:ext cx="2614613" cy="954877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592F191E-77B8-6495-0EBA-871DB2017BD8}"/>
              </a:ext>
            </a:extLst>
          </p:cNvPr>
          <p:cNvSpPr txBox="1">
            <a:spLocks/>
          </p:cNvSpPr>
          <p:nvPr/>
        </p:nvSpPr>
        <p:spPr>
          <a:xfrm>
            <a:off x="866776" y="2006605"/>
            <a:ext cx="10515600" cy="43084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900" dirty="0"/>
          </a:p>
          <a:p>
            <a:endParaRPr lang="it-IT" sz="2900" dirty="0"/>
          </a:p>
          <a:p>
            <a:r>
              <a:rPr lang="it-IT" sz="2900" dirty="0"/>
              <a:t>Ricomporre le politiche sociali e le politiche sanitarie connesse, in special modo, ai bisogni complessi con la definizione di un </a:t>
            </a:r>
            <a:r>
              <a:rPr lang="it-IT" sz="2900" b="1" dirty="0">
                <a:solidFill>
                  <a:schemeClr val="accent2"/>
                </a:solidFill>
              </a:rPr>
              <a:t>PIANO</a:t>
            </a:r>
            <a:r>
              <a:rPr lang="it-IT" sz="2900" b="1" dirty="0"/>
              <a:t> </a:t>
            </a:r>
            <a:r>
              <a:rPr lang="it-IT" sz="2900" b="1" dirty="0">
                <a:solidFill>
                  <a:schemeClr val="accent2"/>
                </a:solidFill>
              </a:rPr>
              <a:t>PER LA INTEGRAZIONE SOCIO-SANITARIA </a:t>
            </a:r>
            <a:r>
              <a:rPr lang="it-IT" sz="2900" dirty="0"/>
              <a:t>anche con la Individuazione di un</a:t>
            </a:r>
            <a:r>
              <a:rPr lang="it-IT" sz="2900" b="1" dirty="0"/>
              <a:t> </a:t>
            </a:r>
            <a:r>
              <a:rPr lang="it-IT" sz="2900" b="1" dirty="0">
                <a:solidFill>
                  <a:schemeClr val="accent2"/>
                </a:solidFill>
              </a:rPr>
              <a:t>ASSESSORATO</a:t>
            </a:r>
            <a:r>
              <a:rPr lang="it-IT" sz="2900" b="1" dirty="0"/>
              <a:t> </a:t>
            </a:r>
            <a:r>
              <a:rPr lang="it-IT" sz="2900" b="1" dirty="0">
                <a:solidFill>
                  <a:schemeClr val="accent2"/>
                </a:solidFill>
              </a:rPr>
              <a:t>ALLE POLITICHE SOCIO-SANITARIE</a:t>
            </a:r>
          </a:p>
          <a:p>
            <a:endParaRPr lang="it-IT" sz="2900" dirty="0"/>
          </a:p>
          <a:p>
            <a:endParaRPr lang="it-IT" sz="2900" dirty="0"/>
          </a:p>
          <a:p>
            <a:r>
              <a:rPr lang="it-IT" sz="2900" dirty="0"/>
              <a:t>Potenziare  le sperimentazioni di </a:t>
            </a:r>
            <a:r>
              <a:rPr lang="it-IT" sz="2900" b="1" dirty="0">
                <a:solidFill>
                  <a:schemeClr val="accent2"/>
                </a:solidFill>
              </a:rPr>
              <a:t>PROGRAMMAZIONE e PROGETTAZIONE INTEGRATA SOCIO-SANITARIA </a:t>
            </a:r>
          </a:p>
          <a:p>
            <a:endParaRPr lang="it-IT" sz="2900" dirty="0"/>
          </a:p>
          <a:p>
            <a:endParaRPr lang="it-IT" sz="2900" b="1" dirty="0"/>
          </a:p>
          <a:p>
            <a:r>
              <a:rPr lang="it-IT" sz="2900" b="1" dirty="0">
                <a:solidFill>
                  <a:schemeClr val="accent2"/>
                </a:solidFill>
              </a:rPr>
              <a:t>RICOMPOSIZIONE</a:t>
            </a:r>
            <a:r>
              <a:rPr lang="it-IT" sz="2900" dirty="0"/>
              <a:t> delle molteplici misure regionali anche al fine di </a:t>
            </a:r>
            <a:r>
              <a:rPr lang="it-IT" sz="2900" b="1" dirty="0">
                <a:solidFill>
                  <a:schemeClr val="accent2"/>
                </a:solidFill>
              </a:rPr>
              <a:t>SEMPLIFICARE</a:t>
            </a:r>
            <a:r>
              <a:rPr lang="it-IT" sz="2900" dirty="0"/>
              <a:t> il sistema di GOVERNANCE territoriale</a:t>
            </a:r>
          </a:p>
          <a:p>
            <a:endParaRPr lang="it-IT" sz="2000" dirty="0">
              <a:solidFill>
                <a:srgbClr val="1D3080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44000B2-5A63-EAA9-7F94-7379604DABC8}"/>
              </a:ext>
            </a:extLst>
          </p:cNvPr>
          <p:cNvSpPr txBox="1">
            <a:spLocks/>
          </p:cNvSpPr>
          <p:nvPr/>
        </p:nvSpPr>
        <p:spPr>
          <a:xfrm>
            <a:off x="-1" y="6500813"/>
            <a:ext cx="12192000" cy="266702"/>
          </a:xfrm>
          <a:prstGeom prst="rect">
            <a:avLst/>
          </a:prstGeom>
          <a:solidFill>
            <a:srgbClr val="1D3080"/>
          </a:solidFill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85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876</Words>
  <Application>Microsoft Macintosh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Crimson Text</vt:lpstr>
      <vt:lpstr>Times New Roman</vt:lpstr>
      <vt:lpstr>Tema di Office</vt:lpstr>
      <vt:lpstr>L’INTEGRAZIONE  SOCIALE E SANITARIA:  La centralità dei COMUNI/PIANI DI ZONA</vt:lpstr>
      <vt:lpstr>DEFINIZIONE DI INTEGRAZIONE</vt:lpstr>
      <vt:lpstr>PERCHE’ FARE INTEGRAZIONE</vt:lpstr>
      <vt:lpstr>I GARANTI DELL’INTEGRAZIONE</vt:lpstr>
      <vt:lpstr>I LUOGHI DELL’INTEGRAZIONE</vt:lpstr>
      <vt:lpstr>LA PROGRAMMAZIONE INTEGRATA</vt:lpstr>
      <vt:lpstr>LA PROGETTAZIONE INTEGRATA</vt:lpstr>
      <vt:lpstr>L’ATTIVITA’ PROFESSIONALE INTEGRATA</vt:lpstr>
      <vt:lpstr>ALCUNE PROPOSTE PER LA POLITICA</vt:lpstr>
      <vt:lpstr>ALCUNE PROPOSTE PER LA POLITICA</vt:lpstr>
      <vt:lpstr>ALCUNE PROPOSTE PER LA POLITICA</vt:lpstr>
      <vt:lpstr>Grazie dell’attenzione!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Ghezzi</dc:creator>
  <cp:lastModifiedBy>Angela Monica Carera</cp:lastModifiedBy>
  <cp:revision>22</cp:revision>
  <dcterms:created xsi:type="dcterms:W3CDTF">2022-05-16T19:55:34Z</dcterms:created>
  <dcterms:modified xsi:type="dcterms:W3CDTF">2023-01-23T23:07:27Z</dcterms:modified>
</cp:coreProperties>
</file>