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7" r:id="rId3"/>
    <p:sldId id="268" r:id="rId4"/>
    <p:sldId id="276" r:id="rId5"/>
    <p:sldId id="275" r:id="rId6"/>
    <p:sldId id="27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158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C6C6A-47E4-42D2-A570-D041FCB09363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D9ACA-9587-4FA0-B1E5-9900C82BE4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99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49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83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59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4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18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63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5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30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773B-3797-4FA8-A06E-3490E839D535}" type="datetimeFigureOut">
              <a:rPr lang="it-IT" smtClean="0"/>
              <a:t>10/06/2023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C8CB-901E-41F1-BEFE-21F488631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54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26168" y="3449697"/>
            <a:ext cx="6977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cap="all" dirty="0">
                <a:solidFill>
                  <a:srgbClr val="FFC000"/>
                </a:solidFill>
                <a:cs typeface="Times New Roman" panose="02020603050405020304" pitchFamily="18" charset="0"/>
              </a:rPr>
              <a:t>INTRODUZIONE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39165" y="4280020"/>
            <a:ext cx="748871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400" b="1" cap="all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SCRIVERE DEL PROPRIO LAVORO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18" y="5450585"/>
            <a:ext cx="37242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86;p1"/>
          <p:cNvSpPr txBox="1"/>
          <p:nvPr/>
        </p:nvSpPr>
        <p:spPr>
          <a:xfrm>
            <a:off x="8658641" y="5513962"/>
            <a:ext cx="2877907" cy="70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it-IT" sz="1800" b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 Beatrice Longoni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it-IT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Gruppo Anziani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68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6987" y="795240"/>
            <a:ext cx="9605473" cy="762001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percorso di gruppo: alcuni elementi chiave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7316" y="6251303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SLIDE </a:t>
            </a:r>
            <a:fld id="{EDA38B81-E1B3-4B12-8B92-08440942D5D3}" type="slidenum">
              <a:rPr lang="it-IT" sz="1400" b="1" smtClean="0">
                <a:solidFill>
                  <a:schemeClr val="bg1"/>
                </a:solidFill>
              </a:rPr>
              <a:t>2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6200000">
            <a:off x="-1331318" y="4037867"/>
            <a:ext cx="40093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cap="all" dirty="0">
                <a:solidFill>
                  <a:schemeClr val="bg1"/>
                </a:solidFill>
              </a:rPr>
              <a:t>anziani e demenza: </a:t>
            </a:r>
            <a:r>
              <a:rPr lang="it-IT" sz="1300" b="1" cap="all" dirty="0">
                <a:solidFill>
                  <a:srgbClr val="FFC000"/>
                </a:solidFill>
              </a:rPr>
              <a:t>SCRIVERE DEL PROPRIO LAVORO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384278" y="1780498"/>
            <a:ext cx="9041450" cy="4408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esigenza e desiderio di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TESTIMONIARE</a:t>
            </a:r>
            <a:r>
              <a:rPr lang="it-IT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la complessità e la bellezza del lavoro di AS in area anziani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dimensione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INTERGENERAZIONALE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(gruppo composto di 30enni, 40enni, 50enni, 60enni)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confronto, scambio 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 IN COMUNE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di sguardi, pensieri, dubbi, ricordi, vissuti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riflessione, rilettura 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RIELABORAZIONE CONDIVISA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dell’esperienza professionale di ognuno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sforzo di trasformazione della pratica professionale e del bagaglio esperienziale in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SAPERE </a:t>
            </a:r>
            <a:r>
              <a:rPr lang="it-IT" sz="1600" dirty="0">
                <a:solidFill>
                  <a:schemeClr val="tx1"/>
                </a:solidFill>
              </a:rPr>
              <a:t> (sapere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</a:t>
            </a:r>
            <a:r>
              <a:rPr lang="it-IT" sz="1600" dirty="0">
                <a:solidFill>
                  <a:schemeClr val="tx1"/>
                </a:solidFill>
              </a:rPr>
              <a:t>’esperienza, sapere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it-IT" sz="1600" dirty="0">
                <a:solidFill>
                  <a:schemeClr val="tx1"/>
                </a:solidFill>
              </a:rPr>
              <a:t> l’esperienza)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chemeClr val="tx1"/>
                </a:solidFill>
              </a:rPr>
              <a:t>intenzione di fornire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SOSTEGNO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ai futuri AS (studenti, tirocinanti) e ai colleghi AS neofiti dell’area anziani, interlocutori privilegiati del Quaderno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74" y="474766"/>
            <a:ext cx="2172516" cy="161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9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6987" y="795240"/>
            <a:ext cx="9605473" cy="762001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Scrivere in gruppo del proprio lavoro per noi è stato…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7316" y="6251303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SLIDE </a:t>
            </a:r>
            <a:fld id="{EDA38B81-E1B3-4B12-8B92-08440942D5D3}" type="slidenum">
              <a:rPr lang="it-IT" sz="1400" b="1" smtClean="0">
                <a:solidFill>
                  <a:schemeClr val="bg1"/>
                </a:solidFill>
              </a:rPr>
              <a:t>3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6200000">
            <a:off x="-1331318" y="4037867"/>
            <a:ext cx="40093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cap="all" dirty="0">
                <a:solidFill>
                  <a:schemeClr val="bg1"/>
                </a:solidFill>
              </a:rPr>
              <a:t>anziani e demenza: </a:t>
            </a:r>
            <a:r>
              <a:rPr lang="it-IT" sz="1300" b="1" cap="all" dirty="0">
                <a:solidFill>
                  <a:srgbClr val="FFC000"/>
                </a:solidFill>
              </a:rPr>
              <a:t>SCRIVERE DEL PROPRIO LAVORO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384278" y="1780498"/>
            <a:ext cx="9041450" cy="4408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36" y="2529556"/>
            <a:ext cx="8306534" cy="284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350" y="419226"/>
            <a:ext cx="9605473" cy="762001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Quaderno: come è stato prodotto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7316" y="6251303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SLIDE </a:t>
            </a:r>
            <a:fld id="{EDA38B81-E1B3-4B12-8B92-08440942D5D3}" type="slidenum">
              <a:rPr lang="it-IT" sz="1400" b="1" smtClean="0">
                <a:solidFill>
                  <a:schemeClr val="bg1"/>
                </a:solidFill>
              </a:rPr>
              <a:t>4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6200000">
            <a:off x="-1331318" y="4037867"/>
            <a:ext cx="40093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cap="all" dirty="0">
                <a:solidFill>
                  <a:schemeClr val="bg1"/>
                </a:solidFill>
              </a:rPr>
              <a:t>anziani e demenza: </a:t>
            </a:r>
            <a:r>
              <a:rPr lang="it-IT" sz="1300" b="1" cap="all" dirty="0">
                <a:solidFill>
                  <a:srgbClr val="FFC000"/>
                </a:solidFill>
              </a:rPr>
              <a:t>SCRIVERE DEL PROPRIO LAVORO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196269" y="1350236"/>
            <a:ext cx="9229459" cy="4838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ts val="2500"/>
              </a:lnSpc>
              <a:buFont typeface="Wingdings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sono stati apportati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 CONTRIBUTI INDIVIDUALI</a:t>
            </a:r>
            <a:r>
              <a:rPr lang="it-IT" sz="1600" dirty="0">
                <a:solidFill>
                  <a:schemeClr val="tx1"/>
                </a:solidFill>
              </a:rPr>
              <a:t>, con impegno differenziato lungo il percorso e nelle forme (ricerche sul web, letture, stesura individuale di brani, confronto con uno o più componenti del gruppo, rielaborazioni di testi scritti da altri componenti del gruppo, riletture…)</a:t>
            </a:r>
          </a:p>
          <a:p>
            <a:pPr marL="285750" lvl="0" indent="-285750" algn="just">
              <a:lnSpc>
                <a:spcPts val="2500"/>
              </a:lnSpc>
              <a:buFont typeface="Wingdings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è stato costantemente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COINVOLTO IL GRUPPO NELLA SUA INTEREZZA</a:t>
            </a:r>
            <a:r>
              <a:rPr lang="it-IT" sz="1600" dirty="0">
                <a:solidFill>
                  <a:schemeClr val="tx1"/>
                </a:solidFill>
              </a:rPr>
              <a:t> rispetto alle decisioni, all’impostazione di fondo e alla condivisione di tutti i testi prodotti</a:t>
            </a:r>
          </a:p>
          <a:p>
            <a:pPr marL="285750" lvl="0" indent="-285750" algn="just">
              <a:lnSpc>
                <a:spcPts val="2500"/>
              </a:lnSpc>
              <a:buFont typeface="Wingdings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le parti del testo derivano da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 DI PRODUZIONE DIVERSI</a:t>
            </a:r>
            <a:r>
              <a:rPr lang="it-IT" sz="1600" dirty="0">
                <a:solidFill>
                  <a:schemeClr val="tx1"/>
                </a:solidFill>
              </a:rPr>
              <a:t> (cap. 1-2-3 scritti dalla curatrice del testo e poi condivisi in gruppo; cap. 4 elaborato da un piccolo gruppo e poi condiviso in gruppo; cap. 5-6-7 costruiti a partire da singoli contributi di componenti con esperienza sul campo nei servizi considerati, poi assemblati dalla curatrice del testo e poi condivisi in gruppo, parola per parola)</a:t>
            </a:r>
          </a:p>
          <a:p>
            <a:pPr marL="285750" lvl="0" indent="-285750" algn="just">
              <a:lnSpc>
                <a:spcPts val="2500"/>
              </a:lnSpc>
              <a:buFont typeface="Wingdings" pitchFamily="2" charset="2"/>
              <a:buChar char="ü"/>
            </a:pPr>
            <a:r>
              <a:rPr lang="it-IT" sz="1600" dirty="0">
                <a:solidFill>
                  <a:schemeClr val="tx1"/>
                </a:solidFill>
              </a:rPr>
              <a:t>i servizi trattati nei capitoli 5-6-7 sono stati scelti perché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SIGNIFICATIVI DI DIVERSI AMBITI DI INTERVENTO</a:t>
            </a:r>
            <a:r>
              <a:rPr lang="it-IT" sz="1600" dirty="0">
                <a:solidFill>
                  <a:schemeClr val="tx1"/>
                </a:solidFill>
              </a:rPr>
              <a:t> (domiciliare, diurno, residenziale) e perché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RICORRENTI NELL’ESPERIENZA DIRETTA</a:t>
            </a:r>
            <a:r>
              <a:rPr lang="it-IT" sz="1600" dirty="0">
                <a:solidFill>
                  <a:schemeClr val="tx1"/>
                </a:solidFill>
              </a:rPr>
              <a:t> di più componenti del gruppo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539" y="5594781"/>
            <a:ext cx="15732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312" y="384115"/>
            <a:ext cx="2147896" cy="11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0070" y="341832"/>
            <a:ext cx="9605473" cy="762001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Quaderno: come è strutturato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7316" y="6251303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SLIDE </a:t>
            </a:r>
            <a:fld id="{EDA38B81-E1B3-4B12-8B92-08440942D5D3}" type="slidenum">
              <a:rPr lang="it-IT" sz="1400" b="1" smtClean="0">
                <a:solidFill>
                  <a:schemeClr val="bg1"/>
                </a:solidFill>
              </a:rPr>
              <a:t>5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6200000">
            <a:off x="-1331318" y="4037867"/>
            <a:ext cx="40093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cap="all" dirty="0">
                <a:solidFill>
                  <a:schemeClr val="bg1"/>
                </a:solidFill>
              </a:rPr>
              <a:t>anziani e demenza: </a:t>
            </a:r>
            <a:r>
              <a:rPr lang="it-IT" sz="1300" b="1" cap="all" dirty="0">
                <a:solidFill>
                  <a:srgbClr val="FFC000"/>
                </a:solidFill>
              </a:rPr>
              <a:t>SCRIVERE DEL PROPRIO LAVORO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23" y="1450306"/>
            <a:ext cx="2552039" cy="494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12" y="1450306"/>
            <a:ext cx="2531666" cy="495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22" y="1450305"/>
            <a:ext cx="2553177" cy="491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43" y="3181350"/>
            <a:ext cx="11890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43" y="5072537"/>
            <a:ext cx="1189038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4" y="2403683"/>
            <a:ext cx="11969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ngolare bidirezionale 3"/>
          <p:cNvSpPr/>
          <p:nvPr/>
        </p:nvSpPr>
        <p:spPr>
          <a:xfrm>
            <a:off x="4341264" y="3469593"/>
            <a:ext cx="307648" cy="714468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4" y="3822991"/>
            <a:ext cx="11969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4" y="5221272"/>
            <a:ext cx="11969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431" y="3248159"/>
            <a:ext cx="11969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34" y="5388019"/>
            <a:ext cx="34131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4" y="4100453"/>
            <a:ext cx="34131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4" y="2676526"/>
            <a:ext cx="34131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232" y="3534859"/>
            <a:ext cx="34131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78" y="5444176"/>
            <a:ext cx="34131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13" y="256878"/>
            <a:ext cx="2296235" cy="11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76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97316" y="6251303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SLIDE </a:t>
            </a:r>
            <a:fld id="{EDA38B81-E1B3-4B12-8B92-08440942D5D3}" type="slidenum">
              <a:rPr lang="it-IT" sz="1400" b="1" smtClean="0">
                <a:solidFill>
                  <a:schemeClr val="bg1"/>
                </a:solidFill>
              </a:rPr>
              <a:t>6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 rot="16200000">
            <a:off x="-1331318" y="4037867"/>
            <a:ext cx="40093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300" b="1" cap="all" dirty="0">
                <a:solidFill>
                  <a:schemeClr val="bg1"/>
                </a:solidFill>
              </a:rPr>
              <a:t>anziani e demenza: </a:t>
            </a:r>
            <a:r>
              <a:rPr lang="it-IT" sz="1300" b="1" cap="all" dirty="0">
                <a:solidFill>
                  <a:srgbClr val="FFC000"/>
                </a:solidFill>
              </a:rPr>
              <a:t>SCRIVERE DEL PROPRIO LAVORO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42" y="1485544"/>
            <a:ext cx="3627246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88" y="1485542"/>
            <a:ext cx="3403213" cy="269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ttangolo arrotondato 23"/>
          <p:cNvSpPr/>
          <p:nvPr/>
        </p:nvSpPr>
        <p:spPr>
          <a:xfrm>
            <a:off x="2495373" y="4486540"/>
            <a:ext cx="4452358" cy="12577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ASCOLTO e BUONA LETTURA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9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380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Il percorso di gruppo: alcuni elementi chiave</vt:lpstr>
      <vt:lpstr>Scrivere in gruppo del proprio lavoro per noi è stato…</vt:lpstr>
      <vt:lpstr>Il Quaderno: come è stato prodotto</vt:lpstr>
      <vt:lpstr>Il Quaderno: come è strutturato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Bruno Cantini</dc:creator>
  <cp:lastModifiedBy>sara alberici</cp:lastModifiedBy>
  <cp:revision>59</cp:revision>
  <dcterms:created xsi:type="dcterms:W3CDTF">2023-02-06T09:54:44Z</dcterms:created>
  <dcterms:modified xsi:type="dcterms:W3CDTF">2023-06-10T08:18:42Z</dcterms:modified>
</cp:coreProperties>
</file>