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v0iYwXCuLw5P+HsUONfC5BeJW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D20B-D6F0-4312-8E55-D8FC3357781F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EE7D-30B7-4126-AD91-0E2C4DF333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5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08133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84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23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166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113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326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54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25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226166" y="3654851"/>
            <a:ext cx="69773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CAP. 5</a:t>
            </a: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184839" y="4137022"/>
            <a:ext cx="70600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L’ASSISTENTE SOCIALE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LA MISURA DOMICILIARE RSA APERTA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4255475" y="5504454"/>
            <a:ext cx="6605955" cy="70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ASS Bruno Luciano Cantini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Gruppo Anziani</a:t>
            </a:r>
            <a:endParaRPr dirty="0"/>
          </a:p>
        </p:txBody>
      </p:sp>
      <p:sp>
        <p:nvSpPr>
          <p:cNvPr id="5" name="Google Shape;86;p1"/>
          <p:cNvSpPr txBox="1"/>
          <p:nvPr/>
        </p:nvSpPr>
        <p:spPr>
          <a:xfrm>
            <a:off x="1137138" y="5510321"/>
            <a:ext cx="3675184" cy="70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Seminario in presenza – CISF Milano</a:t>
            </a:r>
            <a:endParaRPr dirty="0"/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giovedì </a:t>
            </a:r>
            <a:r>
              <a:rPr lang="it-IT" sz="1800" b="1" u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8 giugno 2023</a:t>
            </a:r>
            <a:r>
              <a:rPr lang="it-IT" sz="1800" b="1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ore 14:30</a:t>
            </a:r>
            <a:endParaRPr dirty="0"/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2221522" y="428570"/>
            <a:ext cx="9070732" cy="124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Misura RSA Aperta</a:t>
            </a:r>
            <a:b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L’esperienza dei servizi residenziali</a:t>
            </a:r>
            <a:b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chiamati a realizzare 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progetti domiciliari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 rot="-5400000">
            <a:off x="-1233244" y="4091446"/>
            <a:ext cx="381316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 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94" name="Google Shape;94;p2"/>
          <p:cNvSpPr txBox="1"/>
          <p:nvPr/>
        </p:nvSpPr>
        <p:spPr>
          <a:xfrm>
            <a:off x="2271995" y="1958739"/>
            <a:ext cx="9070732" cy="162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misura regionale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introdotta sperimentalmente nel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attualmente normata con la DGR 7769/2018 – per porsi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fianco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delle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famiglie caregiver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persone anziane.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Un servizio – </a:t>
            </a:r>
            <a:r>
              <a:rPr lang="it-IT" sz="20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gratuito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per le famiglie – che presenta interessanti </a:t>
            </a:r>
            <a:r>
              <a:rPr lang="it-IT" sz="20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potenzialità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nel contribuire a </a:t>
            </a:r>
            <a:r>
              <a:rPr lang="it-IT" sz="20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percorsi 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sociosanitari di</a:t>
            </a:r>
            <a:r>
              <a:rPr lang="it-IT" sz="20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presa in carico integrata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95" name="Google Shape;95;p2"/>
          <p:cNvSpPr txBox="1"/>
          <p:nvPr/>
        </p:nvSpPr>
        <p:spPr>
          <a:xfrm>
            <a:off x="2271995" y="5322923"/>
            <a:ext cx="9070732" cy="828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gradienti di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generatività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della misura RSA Aperta sono strettamente legati alla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propensione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agire connessioni con altri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 limitarsi ad una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integrazione interna autoreferenziale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2271995" y="3857877"/>
            <a:ext cx="9070732" cy="1188569"/>
            <a:chOff x="2543907" y="4638289"/>
            <a:chExt cx="8165123" cy="118856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98" name="Google Shape;98;p2"/>
            <p:cNvSpPr/>
            <p:nvPr/>
          </p:nvSpPr>
          <p:spPr>
            <a:xfrm>
              <a:off x="2543907" y="4638289"/>
              <a:ext cx="8165123" cy="1188569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2673739" y="4753172"/>
              <a:ext cx="7905459" cy="95880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La misura RSA aperta, che origina da un contesto di azione tipicamente residenziale, è </a:t>
              </a:r>
              <a:r>
                <a:rPr lang="it-IT" sz="1800" b="1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chiamata</a:t>
              </a: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 a intervenire al domicilio dell’anziano e a </a:t>
              </a:r>
              <a:r>
                <a:rPr lang="it-IT" sz="1800" b="1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integrarsi</a:t>
              </a: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 con la rete primaria delle relazioni familiari, con i servizi e le risorse della rete secondaria, con il territorio (p.82).</a:t>
              </a:r>
              <a:endParaRPr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2181045" y="499052"/>
            <a:ext cx="9070732" cy="72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Misura RSA Aperta</a:t>
            </a:r>
            <a:b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Sociale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 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valutazione multidimensionale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5967599" y="3275112"/>
            <a:ext cx="256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 lang="it-IT" dirty="0"/>
          </a:p>
        </p:txBody>
      </p:sp>
      <p:sp>
        <p:nvSpPr>
          <p:cNvPr id="11" name="Google Shape;95;p2"/>
          <p:cNvSpPr txBox="1"/>
          <p:nvPr/>
        </p:nvSpPr>
        <p:spPr>
          <a:xfrm>
            <a:off x="2150171" y="2709888"/>
            <a:ext cx="9070732" cy="87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valutazione multidimensionale effettuata al domicilio delle persone anziane fragili è uno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strumento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lavoro importante che consente un’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osservazione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dei bisogni realizzata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contestualmente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sguardi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professionali (Medico, A.S., …).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2;p4"/>
          <p:cNvSpPr txBox="1"/>
          <p:nvPr/>
        </p:nvSpPr>
        <p:spPr>
          <a:xfrm>
            <a:off x="2598852" y="1683613"/>
            <a:ext cx="7304219" cy="45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it-IT" sz="22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Lavorare insieme: un’occasione di integrazione sociosanitaria</a:t>
            </a:r>
            <a:endParaRPr sz="2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23;p4"/>
          <p:cNvSpPr txBox="1"/>
          <p:nvPr/>
        </p:nvSpPr>
        <p:spPr>
          <a:xfrm>
            <a:off x="2272442" y="1575088"/>
            <a:ext cx="1268876" cy="65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000"/>
              <a:buFont typeface="Calibri"/>
              <a:buNone/>
            </a:pPr>
            <a:r>
              <a:rPr lang="it-IT" sz="5000" b="1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5000" dirty="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24;p4"/>
          <p:cNvSpPr txBox="1"/>
          <p:nvPr/>
        </p:nvSpPr>
        <p:spPr>
          <a:xfrm rot="10800000">
            <a:off x="9481280" y="1583564"/>
            <a:ext cx="843582" cy="65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000"/>
              <a:buFont typeface="Calibri"/>
              <a:buNone/>
            </a:pPr>
            <a:r>
              <a:rPr lang="it-IT" sz="5000" b="1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500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2181045" y="3996424"/>
            <a:ext cx="9070732" cy="1948491"/>
            <a:chOff x="2218691" y="3936494"/>
            <a:chExt cx="9070732" cy="1948491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Google Shape;121;p4"/>
            <p:cNvSpPr/>
            <p:nvPr/>
          </p:nvSpPr>
          <p:spPr>
            <a:xfrm>
              <a:off x="2218691" y="3936494"/>
              <a:ext cx="9070732" cy="1948491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2450122" y="4020419"/>
              <a:ext cx="8546123" cy="175432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La presenza dell’A.S. all’interno della valutazione multidimensionale domiciliare propone una postura </a:t>
              </a:r>
              <a:r>
                <a:rPr lang="it-IT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costantemente orientata alla rete dei servizi territoriali </a:t>
              </a:r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e alla </a:t>
              </a:r>
              <a:r>
                <a:rPr lang="it-IT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creazione di connessioni </a:t>
              </a:r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e legami significativi.</a:t>
              </a:r>
            </a:p>
            <a:p>
              <a:pPr algn="just"/>
              <a:endParaRPr lang="it-IT" sz="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/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E’ inoltre azione concreta per sostenere le opportunità di </a:t>
              </a:r>
              <a:r>
                <a:rPr lang="it-IT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autodeterminazione</a:t>
              </a:r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delle famiglie e </a:t>
              </a:r>
              <a:r>
                <a:rPr lang="it-IT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valorizzazione</a:t>
              </a:r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sociale del ruolo del caregiver familiare.</a:t>
              </a:r>
            </a:p>
          </p:txBody>
        </p:sp>
      </p:grp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902914" y="681945"/>
            <a:ext cx="9070732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visita domiciliare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multidimensionale.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Un’esperienza delicata per l’équipe, per la famiglia e per il beneficiario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964232" y="1816093"/>
            <a:ext cx="7794474" cy="765409"/>
            <a:chOff x="1964232" y="1922674"/>
            <a:chExt cx="7794474" cy="765409"/>
          </a:xfrm>
        </p:grpSpPr>
        <p:sp>
          <p:nvSpPr>
            <p:cNvPr id="122" name="Google Shape;122;p4"/>
            <p:cNvSpPr txBox="1"/>
            <p:nvPr/>
          </p:nvSpPr>
          <p:spPr>
            <a:xfrm>
              <a:off x="2361517" y="2078723"/>
              <a:ext cx="7304219" cy="4587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it-IT" sz="22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 case parlano:</a:t>
              </a:r>
            </a:p>
            <a:p>
              <a:pPr marL="0" marR="0" lvl="0" indent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it-IT" sz="22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dicono molto delle persone che le abitano e del loro intorno</a:t>
              </a:r>
              <a:endParaRPr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1964232" y="1922674"/>
              <a:ext cx="520639" cy="658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F9000"/>
                </a:buClr>
                <a:buSzPts val="5000"/>
                <a:buFont typeface="Calibri"/>
                <a:buNone/>
              </a:pPr>
              <a:r>
                <a:rPr lang="it-IT" sz="5000" b="1" dirty="0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“</a:t>
              </a:r>
              <a:endParaRPr sz="5000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 txBox="1"/>
            <p:nvPr/>
          </p:nvSpPr>
          <p:spPr>
            <a:xfrm rot="10800000">
              <a:off x="9278816" y="2029255"/>
              <a:ext cx="479890" cy="658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F9000"/>
                </a:buClr>
                <a:buSzPts val="5000"/>
                <a:buFont typeface="Calibri"/>
                <a:buNone/>
              </a:pPr>
              <a:r>
                <a:rPr lang="it-IT" sz="5000" b="1" dirty="0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“</a:t>
              </a:r>
              <a:endParaRPr sz="5000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4"/>
          <p:cNvSpPr/>
          <p:nvPr/>
        </p:nvSpPr>
        <p:spPr>
          <a:xfrm>
            <a:off x="2876720" y="5660629"/>
            <a:ext cx="833032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2029576" y="4938258"/>
            <a:ext cx="9413234" cy="100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danza di parti in movimento !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Valutazione sociale e sanitaria: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due sguardi professionali chiamati ad integrarsi</a:t>
            </a: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endParaRPr lang="it-IT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Definizione del progetto di presa in carico: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un’alleanza da costruire con la famiglia</a:t>
            </a:r>
            <a:endParaRPr dirty="0"/>
          </a:p>
        </p:txBody>
      </p:sp>
      <p:grpSp>
        <p:nvGrpSpPr>
          <p:cNvPr id="5" name="Gruppo 4"/>
          <p:cNvGrpSpPr/>
          <p:nvPr/>
        </p:nvGrpSpPr>
        <p:grpSpPr>
          <a:xfrm>
            <a:off x="1964232" y="2827297"/>
            <a:ext cx="9419852" cy="1658745"/>
            <a:chOff x="1957614" y="2743270"/>
            <a:chExt cx="9419852" cy="165874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Google Shape;109;p3"/>
            <p:cNvSpPr/>
            <p:nvPr/>
          </p:nvSpPr>
          <p:spPr>
            <a:xfrm>
              <a:off x="1957614" y="2743270"/>
              <a:ext cx="9419852" cy="165874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10;p3"/>
            <p:cNvSpPr txBox="1"/>
            <p:nvPr/>
          </p:nvSpPr>
          <p:spPr>
            <a:xfrm>
              <a:off x="2279251" y="2864446"/>
              <a:ext cx="8900649" cy="148461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visita domiciliare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rappresenta un “attrezzo professionale” fondamentale per conseguire l’obiettivo di una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conoscenza situata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: poiché tutto il processo di aiuto si svolgerà nella casa dell’utente, e non fra le mura del servizio, è essenziale che i primi passi del percorso di aiuto vengano mossi proprio nel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contesto di vita della persona 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(pp.76-77).</a:t>
              </a:r>
              <a:endParaRPr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902914" y="596487"/>
            <a:ext cx="9070732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visita domiciliare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multidimensionale.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Un’esperienza delicata per l’équipe, per la famiglia e per il beneficiario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2876720" y="5660629"/>
            <a:ext cx="833032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1902914" y="1622644"/>
            <a:ext cx="9413234" cy="2700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sono varie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dimensioni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prendere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considerazione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biologica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sanitaria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(anamnesi clinica, stato di salute, segni e sintomi di malattia,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psicologica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(tono dell’umore, desideri e bisogni dell’anziano e del caregiver, stress e fatiche,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socio-relazionale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(condizioni di convivenza, modalità relazionali, reti informali e formali di aiuto, risorse attivabili familiari e non,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economica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ambientale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(condizioni igienico-sanitarie dell’alloggio, opportunità e limiti dovuti alle caratteristiche strutturali dell’abitazione, comfort e aspetto estetico di spazi e oggetti, possibilità economiche dell’anziano e della famiglia, caratteristiche della zona circostante l’abitazione,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funzionale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(livelli di autosufficienza, capacità di compiere le azioni della vita quotidiana come igiene personale, vestizione, alimentazione, deambulazione, ecc.).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16" name="Google Shape;109;p3"/>
          <p:cNvSpPr/>
          <p:nvPr/>
        </p:nvSpPr>
        <p:spPr>
          <a:xfrm>
            <a:off x="1902914" y="5410200"/>
            <a:ext cx="9413234" cy="994991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902914" y="4503632"/>
            <a:ext cx="9413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L’elemento 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tempo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 è rilevante; la VMD si svolge nell’arco di un’ora, entro il quale - spesso - il caregiver chiede consigli pratici al Medico (ad esempio sulla terapia farmacologica in atto).</a:t>
            </a:r>
          </a:p>
        </p:txBody>
      </p:sp>
      <p:sp>
        <p:nvSpPr>
          <p:cNvPr id="9" name="Rettangolo 8"/>
          <p:cNvSpPr/>
          <p:nvPr/>
        </p:nvSpPr>
        <p:spPr>
          <a:xfrm>
            <a:off x="2089869" y="5320139"/>
            <a:ext cx="9117172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La VMD diviene così strumento per 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validare l’accesso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alla misura regionale ed occasione per </a:t>
            </a:r>
            <a:r>
              <a:rPr 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delineare un percorso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che accolga alcune fatiche familiari da "affidare" agli operatori che – giorno dopo giorno – costruiranno una relazione con il sistema familiare.</a:t>
            </a:r>
          </a:p>
        </p:txBody>
      </p:sp>
    </p:spTree>
    <p:extLst>
      <p:ext uri="{BB962C8B-B14F-4D97-AF65-F5344CB8AC3E}">
        <p14:creationId xmlns:p14="http://schemas.microsoft.com/office/powerpoint/2010/main" val="2924242336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2008716" y="297382"/>
            <a:ext cx="9070732" cy="83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multidimensionale</a:t>
            </a:r>
            <a:b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nelle 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famiglie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 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persone affette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demenza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2008716" y="3498199"/>
            <a:ext cx="8914259" cy="2673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Suggeriamo tre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attenzioni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600" dirty="0"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alibri"/>
              <a:buNone/>
            </a:pPr>
            <a:endParaRPr sz="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opportunità per offrire, arricchire o rinforzare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informazioni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sulla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rete di servizi 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risorse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presenti nel territorio</a:t>
            </a:r>
          </a:p>
          <a:p>
            <a:pPr marR="0" lvl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sz="400" dirty="0"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alibri"/>
              <a:buNone/>
            </a:pPr>
            <a:endParaRPr sz="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8" marR="0" lvl="0" indent="-35718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possibilità di suggerire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modifiche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nell’ambiente abitativo in senso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protesico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nell’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approccio relazionale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verso la persona con demenza nell’accogliere ed affrontare gli eventuali disturbi di comportamento del malato (</a:t>
            </a: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validation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400" dirty="0"/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Calibri"/>
              <a:buNone/>
            </a:pPr>
            <a:endParaRPr sz="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8" lvl="0" indent="-357188" algn="just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cogliere la </a:t>
            </a: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comunicazione non verbale 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espressa dall’anziano e dal caregiver: emozioni, disagi, benessere, stress da caregiving in modo da meglio comprendere anche quanto rilevato nelle scale di valutazione (ad es. CBI)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1970616" y="1344252"/>
            <a:ext cx="8952359" cy="1907063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2118049" y="1531376"/>
            <a:ext cx="8657492" cy="153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tratta in genere di contesti familiari che manifestano un </a:t>
            </a:r>
            <a:r>
              <a:rPr lang="it-IT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livello</a:t>
            </a: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</a:t>
            </a:r>
            <a:r>
              <a:rPr lang="it-IT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stanchezza</a:t>
            </a: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significativo e che vivono enormi </a:t>
            </a:r>
            <a:r>
              <a:rPr lang="it-IT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pressioni</a:t>
            </a: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sul piano della preoccupazione, della necessità continuativa di prestare monitoraggio, soprattutto in presenza di disturbi del comportamento. (….) in questi contesti è utile </a:t>
            </a:r>
            <a:r>
              <a:rPr lang="it-IT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comprendere</a:t>
            </a: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dove si collocano le </a:t>
            </a:r>
            <a:r>
              <a:rPr lang="it-IT" sz="20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difficoltà giornaliere </a:t>
            </a:r>
            <a:r>
              <a:rPr lang="it-IT" sz="2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più significative per i caregiver e capire se un supporto esterno possa in qualche modo alleviare lo stress da caregiving.  (p. 79)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1885226" y="1335839"/>
            <a:ext cx="9722451" cy="175987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il suo mandato sociale e per l’organizzazione dei servizi in cui opera, il ruolo dell’AS </a:t>
            </a:r>
            <a:r>
              <a:rPr lang="it-IT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trova espressione di particolare efficacia nel management della misura, grazie alle competenze specifiche e all’approccio trifocale</a:t>
            </a: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orienta metodo di intervento e strategie operative…  Il management del servizio deve tenere conto di tutte le connessioni significative che travalicano il mero intervento effettuato e che lo collocano, in un’ottica promozionale e di valorizzazione della sua efficacia, entro un sistema ben più ampio... (pp. 81-82)</a:t>
            </a:r>
            <a:endParaRPr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945758" y="293381"/>
            <a:ext cx="9722452" cy="73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Sociale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funzione di coordinamento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della misura</a:t>
            </a:r>
            <a:endParaRPr sz="240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1885226" y="3504332"/>
            <a:ext cx="5174934" cy="274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Conoscenza approfondita della rete dei servizi </a:t>
            </a: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sociali, socioassistenziali e socio sanitari oltre che delle risorse informali</a:t>
            </a:r>
            <a:endParaRPr dirty="0"/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Competenze nella legislazione sociosanitaria</a:t>
            </a:r>
            <a:r>
              <a:rPr lang="it-IT" sz="2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la promozione di opportunità concrete per la famiglia</a:t>
            </a:r>
            <a:endParaRPr dirty="0"/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Lavoro di rete come fondamento della professione</a:t>
            </a:r>
            <a:endParaRPr dirty="0"/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Promozione percorsi, opportunità e progetti </a:t>
            </a:r>
            <a:endParaRPr dirty="0"/>
          </a:p>
        </p:txBody>
      </p:sp>
      <p:sp>
        <p:nvSpPr>
          <p:cNvPr id="8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9" name="Google Shape;156;p7"/>
          <p:cNvSpPr txBox="1"/>
          <p:nvPr/>
        </p:nvSpPr>
        <p:spPr>
          <a:xfrm>
            <a:off x="7477051" y="3528325"/>
            <a:ext cx="4267359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relazione a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6;p7"/>
          <p:cNvSpPr txBox="1"/>
          <p:nvPr/>
        </p:nvSpPr>
        <p:spPr>
          <a:xfrm>
            <a:off x="7477051" y="4676509"/>
            <a:ext cx="1983473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gruppo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lavoro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2;p7"/>
          <p:cNvSpPr/>
          <p:nvPr/>
        </p:nvSpPr>
        <p:spPr>
          <a:xfrm rot="2265278">
            <a:off x="8348083" y="4094676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6;p7"/>
          <p:cNvSpPr txBox="1"/>
          <p:nvPr/>
        </p:nvSpPr>
        <p:spPr>
          <a:xfrm>
            <a:off x="9595067" y="4676508"/>
            <a:ext cx="2200350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anziani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caregiver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3;p7"/>
          <p:cNvSpPr/>
          <p:nvPr/>
        </p:nvSpPr>
        <p:spPr>
          <a:xfrm rot="19395202">
            <a:off x="10140396" y="4095597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56;p7"/>
          <p:cNvSpPr txBox="1"/>
          <p:nvPr/>
        </p:nvSpPr>
        <p:spPr>
          <a:xfrm>
            <a:off x="7606128" y="5807738"/>
            <a:ext cx="4138282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organizzazione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sistema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65;p7"/>
          <p:cNvSpPr/>
          <p:nvPr/>
        </p:nvSpPr>
        <p:spPr>
          <a:xfrm>
            <a:off x="9252324" y="5139229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1053</Words>
  <Application>Microsoft Office PowerPoint</Application>
  <PresentationFormat>Widescreen</PresentationFormat>
  <Paragraphs>83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di Office</vt:lpstr>
      <vt:lpstr>Presentazione standard di PowerPoint</vt:lpstr>
      <vt:lpstr>La Misura RSA Aperta L’esperienza dei servizi residenziali chiamati a realizzare progetti domiciliari</vt:lpstr>
      <vt:lpstr>La Misura RSA Aperta L’Assistente Sociale nella valutazione multidimensionale</vt:lpstr>
      <vt:lpstr>La visita domiciliare di valutazione multidimensionale. Un’esperienza delicata per l’équipe, per la famiglia e per il beneficiario</vt:lpstr>
      <vt:lpstr>La visita domiciliare di valutazione multidimensionale. Un’esperienza delicata per l’équipe, per la famiglia e per il beneficiario</vt:lpstr>
      <vt:lpstr>La valutazione multidimensionale nelle famiglie con persone affette da demenza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 Cantini</dc:creator>
  <cp:lastModifiedBy>sara alberici</cp:lastModifiedBy>
  <cp:revision>23</cp:revision>
  <cp:lastPrinted>2023-05-25T11:15:58Z</cp:lastPrinted>
  <dcterms:created xsi:type="dcterms:W3CDTF">2023-02-06T09:54:44Z</dcterms:created>
  <dcterms:modified xsi:type="dcterms:W3CDTF">2023-06-10T08:19:04Z</dcterms:modified>
</cp:coreProperties>
</file>