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59" r:id="rId6"/>
    <p:sldId id="26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99FF"/>
    <a:srgbClr val="339966"/>
    <a:srgbClr val="FF3300"/>
    <a:srgbClr val="F8CBAD"/>
    <a:srgbClr val="FFCC99"/>
    <a:srgbClr val="FFCC66"/>
    <a:srgbClr val="75B44A"/>
    <a:srgbClr val="F6BB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58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9C396-2A5C-4BEE-9584-482CC82D90D5}" type="doc">
      <dgm:prSet loTypeId="urn:microsoft.com/office/officeart/2005/8/layout/radial3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E45A13F2-5AF4-4255-AF48-D364145E42B4}">
      <dgm:prSet phldrT="[Testo]" custT="1"/>
      <dgm:spPr/>
      <dgm:t>
        <a:bodyPr/>
        <a:lstStyle/>
        <a:p>
          <a:r>
            <a:rPr lang="it-IT" sz="1600" b="1" dirty="0"/>
            <a:t>Utenti e famiglie</a:t>
          </a:r>
        </a:p>
      </dgm:t>
    </dgm:pt>
    <dgm:pt modelId="{77DA1ADE-9B4C-48ED-9BA4-2908FDBBC85C}" type="parTrans" cxnId="{BE94F951-457E-4678-8B24-8E42407E53AB}">
      <dgm:prSet/>
      <dgm:spPr/>
      <dgm:t>
        <a:bodyPr/>
        <a:lstStyle/>
        <a:p>
          <a:endParaRPr lang="it-IT"/>
        </a:p>
      </dgm:t>
    </dgm:pt>
    <dgm:pt modelId="{19864605-3C65-4D66-8BE8-917F927CFADD}" type="sibTrans" cxnId="{BE94F951-457E-4678-8B24-8E42407E53AB}">
      <dgm:prSet/>
      <dgm:spPr/>
      <dgm:t>
        <a:bodyPr/>
        <a:lstStyle/>
        <a:p>
          <a:endParaRPr lang="it-IT"/>
        </a:p>
      </dgm:t>
    </dgm:pt>
    <dgm:pt modelId="{BC6A0666-A576-4793-902E-8AAF0FC36E27}">
      <dgm:prSet phldrT="[Testo]" custT="1"/>
      <dgm:spPr/>
      <dgm:t>
        <a:bodyPr/>
        <a:lstStyle/>
        <a:p>
          <a:r>
            <a:rPr lang="it-IT" sz="1600" b="1" dirty="0"/>
            <a:t>Ente e Direzione di servizio </a:t>
          </a:r>
        </a:p>
      </dgm:t>
    </dgm:pt>
    <dgm:pt modelId="{C89B1FD0-E760-44A4-BC9C-FC06EAB785D8}" type="parTrans" cxnId="{C43AB89A-F61F-4866-AA94-5DA83A731B88}">
      <dgm:prSet/>
      <dgm:spPr/>
      <dgm:t>
        <a:bodyPr/>
        <a:lstStyle/>
        <a:p>
          <a:endParaRPr lang="it-IT"/>
        </a:p>
      </dgm:t>
    </dgm:pt>
    <dgm:pt modelId="{B854A596-186D-4C8B-9A66-6D65FDA2A214}" type="sibTrans" cxnId="{C43AB89A-F61F-4866-AA94-5DA83A731B88}">
      <dgm:prSet/>
      <dgm:spPr/>
      <dgm:t>
        <a:bodyPr/>
        <a:lstStyle/>
        <a:p>
          <a:endParaRPr lang="it-IT"/>
        </a:p>
      </dgm:t>
    </dgm:pt>
    <dgm:pt modelId="{B99E4CBF-F7EA-4853-ABFD-106DAB944842}">
      <dgm:prSet phldrT="[Testo]" custT="1"/>
      <dgm:spPr/>
      <dgm:t>
        <a:bodyPr/>
        <a:lstStyle/>
        <a:p>
          <a:r>
            <a:rPr lang="it-IT" sz="1600" b="1" dirty="0"/>
            <a:t>Istituzioni e realtà del territorio</a:t>
          </a:r>
        </a:p>
      </dgm:t>
    </dgm:pt>
    <dgm:pt modelId="{4672E3B1-3F58-4885-84AB-15BCA9916D78}" type="parTrans" cxnId="{ACC549E5-405F-4400-B029-E25C1C719AF0}">
      <dgm:prSet/>
      <dgm:spPr/>
      <dgm:t>
        <a:bodyPr/>
        <a:lstStyle/>
        <a:p>
          <a:endParaRPr lang="it-IT"/>
        </a:p>
      </dgm:t>
    </dgm:pt>
    <dgm:pt modelId="{7C1AAEC9-BAA5-4979-B42E-0DB885DD2035}" type="sibTrans" cxnId="{ACC549E5-405F-4400-B029-E25C1C719AF0}">
      <dgm:prSet/>
      <dgm:spPr/>
      <dgm:t>
        <a:bodyPr/>
        <a:lstStyle/>
        <a:p>
          <a:endParaRPr lang="it-IT"/>
        </a:p>
      </dgm:t>
    </dgm:pt>
    <dgm:pt modelId="{D4E7D81F-C7D6-4905-9F8A-08EDA9E0F88C}">
      <dgm:prSet phldrT="[Testo]" custT="1"/>
      <dgm:spPr/>
      <dgm:t>
        <a:bodyPr/>
        <a:lstStyle/>
        <a:p>
          <a:endParaRPr lang="it-IT" sz="1600" b="1" dirty="0"/>
        </a:p>
        <a:p>
          <a:r>
            <a:rPr lang="it-IT" sz="1600" b="1" dirty="0"/>
            <a:t>Équipe</a:t>
          </a:r>
        </a:p>
        <a:p>
          <a:endParaRPr lang="it-IT" sz="1600" b="1" dirty="0"/>
        </a:p>
      </dgm:t>
    </dgm:pt>
    <dgm:pt modelId="{98A18D90-2866-480C-97D0-FDCECDB23619}" type="parTrans" cxnId="{5C2C11E8-7E17-4625-8476-98AE7138FD00}">
      <dgm:prSet/>
      <dgm:spPr/>
      <dgm:t>
        <a:bodyPr/>
        <a:lstStyle/>
        <a:p>
          <a:endParaRPr lang="it-IT"/>
        </a:p>
      </dgm:t>
    </dgm:pt>
    <dgm:pt modelId="{D39C90D1-B3A5-4A2B-AA6A-4857DE0CA6AB}" type="sibTrans" cxnId="{5C2C11E8-7E17-4625-8476-98AE7138FD00}">
      <dgm:prSet/>
      <dgm:spPr/>
      <dgm:t>
        <a:bodyPr/>
        <a:lstStyle/>
        <a:p>
          <a:endParaRPr lang="it-IT"/>
        </a:p>
      </dgm:t>
    </dgm:pt>
    <dgm:pt modelId="{246EC16A-043E-4755-9F9D-9FA8D4C5F8AC}">
      <dgm:prSet phldrT="[Testo]"/>
      <dgm:spPr/>
      <dgm:t>
        <a:bodyPr/>
        <a:lstStyle/>
        <a:p>
          <a:r>
            <a: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Coordinatore</a:t>
          </a:r>
        </a:p>
      </dgm:t>
    </dgm:pt>
    <dgm:pt modelId="{3802B8A6-39EC-43E9-8F8E-4B9F05463D48}" type="sibTrans" cxnId="{4041457D-14F9-40D8-A284-AC5C86F0A339}">
      <dgm:prSet/>
      <dgm:spPr/>
      <dgm:t>
        <a:bodyPr/>
        <a:lstStyle/>
        <a:p>
          <a:endParaRPr lang="it-IT"/>
        </a:p>
      </dgm:t>
    </dgm:pt>
    <dgm:pt modelId="{3806932D-F764-4D3C-A901-7C241E3C8409}" type="parTrans" cxnId="{4041457D-14F9-40D8-A284-AC5C86F0A339}">
      <dgm:prSet/>
      <dgm:spPr/>
      <dgm:t>
        <a:bodyPr/>
        <a:lstStyle/>
        <a:p>
          <a:endParaRPr lang="it-IT"/>
        </a:p>
      </dgm:t>
    </dgm:pt>
    <dgm:pt modelId="{C6CF6541-EFD2-411A-9954-9442B086DEC5}" type="pres">
      <dgm:prSet presAssocID="{21A9C396-2A5C-4BEE-9584-482CC82D90D5}" presName="composite" presStyleCnt="0">
        <dgm:presLayoutVars>
          <dgm:chMax val="1"/>
          <dgm:dir/>
          <dgm:resizeHandles val="exact"/>
        </dgm:presLayoutVars>
      </dgm:prSet>
      <dgm:spPr/>
    </dgm:pt>
    <dgm:pt modelId="{13512BCA-EDD9-40D1-AC4E-2E5C656D82CE}" type="pres">
      <dgm:prSet presAssocID="{21A9C396-2A5C-4BEE-9584-482CC82D90D5}" presName="radial" presStyleCnt="0">
        <dgm:presLayoutVars>
          <dgm:animLvl val="ctr"/>
        </dgm:presLayoutVars>
      </dgm:prSet>
      <dgm:spPr/>
    </dgm:pt>
    <dgm:pt modelId="{767FAF88-0C96-42EE-8E38-2C5B131AA3F0}" type="pres">
      <dgm:prSet presAssocID="{246EC16A-043E-4755-9F9D-9FA8D4C5F8AC}" presName="centerShape" presStyleLbl="vennNode1" presStyleIdx="0" presStyleCnt="5" custScaleX="39830" custScaleY="59766"/>
      <dgm:spPr/>
    </dgm:pt>
    <dgm:pt modelId="{CE4837DC-D18B-4BC9-922C-DE02ACD9619A}" type="pres">
      <dgm:prSet presAssocID="{E45A13F2-5AF4-4255-AF48-D364145E42B4}" presName="node" presStyleLbl="vennNode1" presStyleIdx="1" presStyleCnt="5" custScaleX="185316" custRadScaleRad="181338" custRadScaleInc="86445">
        <dgm:presLayoutVars>
          <dgm:bulletEnabled val="1"/>
        </dgm:presLayoutVars>
      </dgm:prSet>
      <dgm:spPr/>
    </dgm:pt>
    <dgm:pt modelId="{7656B39B-99E3-419E-99D1-A9075C9CC629}" type="pres">
      <dgm:prSet presAssocID="{BC6A0666-A576-4793-902E-8AAF0FC36E27}" presName="node" presStyleLbl="vennNode1" presStyleIdx="2" presStyleCnt="5" custScaleX="200032" custRadScaleRad="170562" custRadScaleInc="31705">
        <dgm:presLayoutVars>
          <dgm:bulletEnabled val="1"/>
        </dgm:presLayoutVars>
      </dgm:prSet>
      <dgm:spPr/>
    </dgm:pt>
    <dgm:pt modelId="{5FD7AA84-9EA7-47CC-949B-A113280A20EB}" type="pres">
      <dgm:prSet presAssocID="{B99E4CBF-F7EA-4853-ABFD-106DAB944842}" presName="node" presStyleLbl="vennNode1" presStyleIdx="3" presStyleCnt="5" custScaleX="262990" custRadScaleRad="133248" custRadScaleInc="55156">
        <dgm:presLayoutVars>
          <dgm:bulletEnabled val="1"/>
        </dgm:presLayoutVars>
      </dgm:prSet>
      <dgm:spPr/>
    </dgm:pt>
    <dgm:pt modelId="{50637A8C-8962-4036-B256-6355F610BE28}" type="pres">
      <dgm:prSet presAssocID="{D4E7D81F-C7D6-4905-9F8A-08EDA9E0F88C}" presName="node" presStyleLbl="vennNode1" presStyleIdx="4" presStyleCnt="5" custScaleX="197332" custRadScaleRad="172240" custRadScaleInc="6737">
        <dgm:presLayoutVars>
          <dgm:bulletEnabled val="1"/>
        </dgm:presLayoutVars>
      </dgm:prSet>
      <dgm:spPr/>
    </dgm:pt>
  </dgm:ptLst>
  <dgm:cxnLst>
    <dgm:cxn modelId="{9A84745C-95E0-4A3E-809D-575FB9F74239}" type="presOf" srcId="{E45A13F2-5AF4-4255-AF48-D364145E42B4}" destId="{CE4837DC-D18B-4BC9-922C-DE02ACD9619A}" srcOrd="0" destOrd="0" presId="urn:microsoft.com/office/officeart/2005/8/layout/radial3"/>
    <dgm:cxn modelId="{0F8BFB41-BC01-479F-BD5F-27398392609E}" type="presOf" srcId="{BC6A0666-A576-4793-902E-8AAF0FC36E27}" destId="{7656B39B-99E3-419E-99D1-A9075C9CC629}" srcOrd="0" destOrd="0" presId="urn:microsoft.com/office/officeart/2005/8/layout/radial3"/>
    <dgm:cxn modelId="{BE94F951-457E-4678-8B24-8E42407E53AB}" srcId="{246EC16A-043E-4755-9F9D-9FA8D4C5F8AC}" destId="{E45A13F2-5AF4-4255-AF48-D364145E42B4}" srcOrd="0" destOrd="0" parTransId="{77DA1ADE-9B4C-48ED-9BA4-2908FDBBC85C}" sibTransId="{19864605-3C65-4D66-8BE8-917F927CFADD}"/>
    <dgm:cxn modelId="{4041457D-14F9-40D8-A284-AC5C86F0A339}" srcId="{21A9C396-2A5C-4BEE-9584-482CC82D90D5}" destId="{246EC16A-043E-4755-9F9D-9FA8D4C5F8AC}" srcOrd="0" destOrd="0" parTransId="{3806932D-F764-4D3C-A901-7C241E3C8409}" sibTransId="{3802B8A6-39EC-43E9-8F8E-4B9F05463D48}"/>
    <dgm:cxn modelId="{43365981-4FB5-4561-A313-1F52E7CD4CF5}" type="presOf" srcId="{246EC16A-043E-4755-9F9D-9FA8D4C5F8AC}" destId="{767FAF88-0C96-42EE-8E38-2C5B131AA3F0}" srcOrd="0" destOrd="0" presId="urn:microsoft.com/office/officeart/2005/8/layout/radial3"/>
    <dgm:cxn modelId="{19C98A8F-F16C-4D8A-86E6-639085A4D7ED}" type="presOf" srcId="{D4E7D81F-C7D6-4905-9F8A-08EDA9E0F88C}" destId="{50637A8C-8962-4036-B256-6355F610BE28}" srcOrd="0" destOrd="0" presId="urn:microsoft.com/office/officeart/2005/8/layout/radial3"/>
    <dgm:cxn modelId="{FF05E698-4D08-4E5D-B10B-57714A2FF553}" type="presOf" srcId="{B99E4CBF-F7EA-4853-ABFD-106DAB944842}" destId="{5FD7AA84-9EA7-47CC-949B-A113280A20EB}" srcOrd="0" destOrd="0" presId="urn:microsoft.com/office/officeart/2005/8/layout/radial3"/>
    <dgm:cxn modelId="{A0844899-B990-4F9A-9F02-378E43227016}" type="presOf" srcId="{21A9C396-2A5C-4BEE-9584-482CC82D90D5}" destId="{C6CF6541-EFD2-411A-9954-9442B086DEC5}" srcOrd="0" destOrd="0" presId="urn:microsoft.com/office/officeart/2005/8/layout/radial3"/>
    <dgm:cxn modelId="{C43AB89A-F61F-4866-AA94-5DA83A731B88}" srcId="{246EC16A-043E-4755-9F9D-9FA8D4C5F8AC}" destId="{BC6A0666-A576-4793-902E-8AAF0FC36E27}" srcOrd="1" destOrd="0" parTransId="{C89B1FD0-E760-44A4-BC9C-FC06EAB785D8}" sibTransId="{B854A596-186D-4C8B-9A66-6D65FDA2A214}"/>
    <dgm:cxn modelId="{ACC549E5-405F-4400-B029-E25C1C719AF0}" srcId="{246EC16A-043E-4755-9F9D-9FA8D4C5F8AC}" destId="{B99E4CBF-F7EA-4853-ABFD-106DAB944842}" srcOrd="2" destOrd="0" parTransId="{4672E3B1-3F58-4885-84AB-15BCA9916D78}" sibTransId="{7C1AAEC9-BAA5-4979-B42E-0DB885DD2035}"/>
    <dgm:cxn modelId="{5C2C11E8-7E17-4625-8476-98AE7138FD00}" srcId="{246EC16A-043E-4755-9F9D-9FA8D4C5F8AC}" destId="{D4E7D81F-C7D6-4905-9F8A-08EDA9E0F88C}" srcOrd="3" destOrd="0" parTransId="{98A18D90-2866-480C-97D0-FDCECDB23619}" sibTransId="{D39C90D1-B3A5-4A2B-AA6A-4857DE0CA6AB}"/>
    <dgm:cxn modelId="{41DB6B78-B955-4238-BB1A-F89FF49BDC26}" type="presParOf" srcId="{C6CF6541-EFD2-411A-9954-9442B086DEC5}" destId="{13512BCA-EDD9-40D1-AC4E-2E5C656D82CE}" srcOrd="0" destOrd="0" presId="urn:microsoft.com/office/officeart/2005/8/layout/radial3"/>
    <dgm:cxn modelId="{65733F8C-9E0A-4E11-944A-B9BD2F2F06A9}" type="presParOf" srcId="{13512BCA-EDD9-40D1-AC4E-2E5C656D82CE}" destId="{767FAF88-0C96-42EE-8E38-2C5B131AA3F0}" srcOrd="0" destOrd="0" presId="urn:microsoft.com/office/officeart/2005/8/layout/radial3"/>
    <dgm:cxn modelId="{1D701FB6-ADDD-443D-AD7C-6AC992C2C502}" type="presParOf" srcId="{13512BCA-EDD9-40D1-AC4E-2E5C656D82CE}" destId="{CE4837DC-D18B-4BC9-922C-DE02ACD9619A}" srcOrd="1" destOrd="0" presId="urn:microsoft.com/office/officeart/2005/8/layout/radial3"/>
    <dgm:cxn modelId="{8FB388CE-FB2F-4BC4-A2F1-9BF7ADFE23F4}" type="presParOf" srcId="{13512BCA-EDD9-40D1-AC4E-2E5C656D82CE}" destId="{7656B39B-99E3-419E-99D1-A9075C9CC629}" srcOrd="2" destOrd="0" presId="urn:microsoft.com/office/officeart/2005/8/layout/radial3"/>
    <dgm:cxn modelId="{4727175A-AAEB-4033-8765-9790A79A4717}" type="presParOf" srcId="{13512BCA-EDD9-40D1-AC4E-2E5C656D82CE}" destId="{5FD7AA84-9EA7-47CC-949B-A113280A20EB}" srcOrd="3" destOrd="0" presId="urn:microsoft.com/office/officeart/2005/8/layout/radial3"/>
    <dgm:cxn modelId="{ADBB4BDD-D397-4870-8FB6-C41D502BD1A1}" type="presParOf" srcId="{13512BCA-EDD9-40D1-AC4E-2E5C656D82CE}" destId="{50637A8C-8962-4036-B256-6355F610BE2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FAF88-0C96-42EE-8E38-2C5B131AA3F0}">
      <dsp:nvSpPr>
        <dsp:cNvPr id="0" name=""/>
        <dsp:cNvSpPr/>
      </dsp:nvSpPr>
      <dsp:spPr>
        <a:xfrm>
          <a:off x="3562441" y="1336501"/>
          <a:ext cx="883418" cy="132559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Coordinatore</a:t>
          </a:r>
        </a:p>
      </dsp:txBody>
      <dsp:txXfrm>
        <a:off x="3691815" y="1530630"/>
        <a:ext cx="624670" cy="937335"/>
      </dsp:txXfrm>
    </dsp:sp>
    <dsp:sp modelId="{CE4837DC-D18B-4BC9-922C-DE02ACD9619A}">
      <dsp:nvSpPr>
        <dsp:cNvPr id="0" name=""/>
        <dsp:cNvSpPr/>
      </dsp:nvSpPr>
      <dsp:spPr>
        <a:xfrm>
          <a:off x="5536701" y="891312"/>
          <a:ext cx="2055128" cy="110898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Utenti e famiglie</a:t>
          </a:r>
        </a:p>
      </dsp:txBody>
      <dsp:txXfrm>
        <a:off x="5837668" y="1053719"/>
        <a:ext cx="1453194" cy="784171"/>
      </dsp:txXfrm>
    </dsp:sp>
    <dsp:sp modelId="{7656B39B-99E3-419E-99D1-A9075C9CC629}">
      <dsp:nvSpPr>
        <dsp:cNvPr id="0" name=""/>
        <dsp:cNvSpPr/>
      </dsp:nvSpPr>
      <dsp:spPr>
        <a:xfrm>
          <a:off x="5059345" y="2621644"/>
          <a:ext cx="2218326" cy="110898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Ente e Direzione di servizio </a:t>
          </a:r>
        </a:p>
      </dsp:txBody>
      <dsp:txXfrm>
        <a:off x="5384211" y="2784051"/>
        <a:ext cx="1568594" cy="784171"/>
      </dsp:txXfrm>
    </dsp:sp>
    <dsp:sp modelId="{5FD7AA84-9EA7-47CC-949B-A113280A20EB}">
      <dsp:nvSpPr>
        <dsp:cNvPr id="0" name=""/>
        <dsp:cNvSpPr/>
      </dsp:nvSpPr>
      <dsp:spPr>
        <a:xfrm>
          <a:off x="1079318" y="2691173"/>
          <a:ext cx="2916521" cy="110898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Istituzioni e realtà del territorio</a:t>
          </a:r>
        </a:p>
      </dsp:txBody>
      <dsp:txXfrm>
        <a:off x="1506433" y="2853580"/>
        <a:ext cx="2062291" cy="784171"/>
      </dsp:txXfrm>
    </dsp:sp>
    <dsp:sp modelId="{50637A8C-8962-4036-B256-6355F610BE28}">
      <dsp:nvSpPr>
        <dsp:cNvPr id="0" name=""/>
        <dsp:cNvSpPr/>
      </dsp:nvSpPr>
      <dsp:spPr>
        <a:xfrm>
          <a:off x="436025" y="1182020"/>
          <a:ext cx="2188384" cy="1108985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Équipe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kern="1200" dirty="0"/>
        </a:p>
      </dsp:txBody>
      <dsp:txXfrm>
        <a:off x="756506" y="1344427"/>
        <a:ext cx="1547422" cy="784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49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83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59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40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18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2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23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63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51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3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61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F773B-3797-4FA8-A06E-3490E839D535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C8CB-901E-41F1-BEFE-21F488631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54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226168" y="3274920"/>
            <a:ext cx="72587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</a:rPr>
              <a:t>CAP. 6 </a:t>
            </a:r>
          </a:p>
        </p:txBody>
      </p:sp>
      <p:sp>
        <p:nvSpPr>
          <p:cNvPr id="5" name="Rettangolo 4"/>
          <p:cNvSpPr/>
          <p:nvPr/>
        </p:nvSpPr>
        <p:spPr>
          <a:xfrm>
            <a:off x="4226168" y="3961918"/>
            <a:ext cx="7815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L’ASSISTENTE SOCIALE  e </a:t>
            </a:r>
          </a:p>
          <a:p>
            <a:r>
              <a:rPr lang="it-IT" sz="3000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centro diurno integrato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19B2B6-54EB-54DB-D38A-3559BCC6A820}"/>
              </a:ext>
            </a:extLst>
          </p:cNvPr>
          <p:cNvSpPr txBox="1"/>
          <p:nvPr/>
        </p:nvSpPr>
        <p:spPr>
          <a:xfrm>
            <a:off x="898601" y="5422885"/>
            <a:ext cx="38562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Seminario in presenza  - CISF Milano</a:t>
            </a:r>
          </a:p>
          <a:p>
            <a:r>
              <a:rPr lang="it-IT" sz="1800" b="1" dirty="0">
                <a:solidFill>
                  <a:schemeClr val="bg1"/>
                </a:solidFill>
                <a:latin typeface="+mn-lt"/>
              </a:rPr>
              <a:t>giovedì </a:t>
            </a:r>
            <a:r>
              <a:rPr lang="it-IT" sz="1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8 GIUGNO 2023</a:t>
            </a:r>
            <a:r>
              <a:rPr lang="it-IT" sz="1800" b="1" dirty="0">
                <a:solidFill>
                  <a:schemeClr val="bg1"/>
                </a:solidFill>
                <a:latin typeface="+mn-lt"/>
              </a:rPr>
              <a:t> ore 14:30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90428-6035-2561-64CA-C99CFA3219E8}"/>
              </a:ext>
            </a:extLst>
          </p:cNvPr>
          <p:cNvSpPr txBox="1"/>
          <p:nvPr/>
        </p:nvSpPr>
        <p:spPr>
          <a:xfrm>
            <a:off x="8944094" y="5422885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AS Francesca  Di Blasi</a:t>
            </a:r>
          </a:p>
          <a:p>
            <a:pPr algn="r"/>
            <a:r>
              <a:rPr lang="it-IT" b="1" dirty="0">
                <a:solidFill>
                  <a:schemeClr val="bg1"/>
                </a:solidFill>
              </a:rPr>
              <a:t>Gruppo Anziani </a:t>
            </a:r>
          </a:p>
        </p:txBody>
      </p:sp>
    </p:spTree>
    <p:extLst>
      <p:ext uri="{BB962C8B-B14F-4D97-AF65-F5344CB8AC3E}">
        <p14:creationId xmlns:p14="http://schemas.microsoft.com/office/powerpoint/2010/main" val="104668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21522" y="354377"/>
            <a:ext cx="9070732" cy="762001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Ruolo dell’AS dall’accoglienza alla dimissione</a:t>
            </a:r>
            <a:endParaRPr lang="it-IT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SLIDE </a:t>
            </a:r>
            <a:fld id="{EDA38B81-E1B3-4B12-8B92-08440942D5D3}" type="slidenum">
              <a:rPr lang="it-IT" sz="1400" b="1" smtClean="0">
                <a:solidFill>
                  <a:schemeClr val="bg1"/>
                </a:solidFill>
              </a:rPr>
              <a:t>2</a:t>
            </a:fld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899916" y="4125880"/>
            <a:ext cx="31465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demenza:  </a:t>
            </a:r>
            <a:r>
              <a:rPr lang="it-IT" sz="1600" b="1" cap="all" dirty="0">
                <a:solidFill>
                  <a:srgbClr val="FFC000"/>
                </a:solidFill>
              </a:rPr>
              <a:t>L’AS NEl cdi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106224" y="564785"/>
            <a:ext cx="8965050" cy="57416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200" dirty="0">
              <a:latin typeface="+mn-lt"/>
            </a:endParaRPr>
          </a:p>
          <a:p>
            <a:pPr algn="just"/>
            <a:endParaRPr lang="it-IT" sz="2200" dirty="0">
              <a:latin typeface="+mn-lt"/>
            </a:endParaRPr>
          </a:p>
          <a:p>
            <a:pPr algn="just"/>
            <a:r>
              <a:rPr lang="it-IT" sz="1800" dirty="0">
                <a:latin typeface="+mn-lt"/>
              </a:rPr>
              <a:t>In Regione Lombardia, la figura dell’AS non rientra tra le figure obbligatorie per l’accreditamento: pertanto non è sempre presente, né sono definite le attività che possa svolgere all’interno dell’équipe del CDI.</a:t>
            </a:r>
          </a:p>
          <a:p>
            <a:pPr algn="just"/>
            <a:r>
              <a:rPr lang="it-IT" sz="2200" dirty="0">
                <a:latin typeface="+mn-lt"/>
              </a:rPr>
              <a:t> </a:t>
            </a:r>
          </a:p>
          <a:p>
            <a:pPr algn="just"/>
            <a:r>
              <a:rPr lang="it-IT" sz="1800" dirty="0">
                <a:latin typeface="+mn-lt"/>
              </a:rPr>
              <a:t>Quando presente, l’AS rappresenta la prima figura che l’anziano e la famiglia incontrano al momento della richiesta di inserimento e che rimane il loro punto di riferimento, dall’ingresso e fino alla dimissione.</a:t>
            </a: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r>
              <a:rPr lang="it-IT" sz="1800" dirty="0">
                <a:latin typeface="+mn-lt"/>
              </a:rPr>
              <a:t>E’ quindi  una figura centrale nel processo di </a:t>
            </a:r>
            <a:r>
              <a:rPr lang="it-IT" sz="1800" b="1" i="1" dirty="0">
                <a:solidFill>
                  <a:schemeClr val="accent2"/>
                </a:solidFill>
                <a:latin typeface="+mn-lt"/>
              </a:rPr>
              <a:t>accoglienza</a:t>
            </a:r>
            <a:r>
              <a:rPr lang="it-IT" sz="1800" dirty="0">
                <a:latin typeface="+mn-lt"/>
              </a:rPr>
              <a:t> e </a:t>
            </a:r>
            <a:r>
              <a:rPr lang="it-IT" sz="1800" b="1" i="1" dirty="0">
                <a:solidFill>
                  <a:srgbClr val="339966"/>
                </a:solidFill>
                <a:latin typeface="+mn-lt"/>
              </a:rPr>
              <a:t>presa in carico </a:t>
            </a:r>
            <a:r>
              <a:rPr lang="it-IT" sz="1800" dirty="0">
                <a:latin typeface="+mn-lt"/>
              </a:rPr>
              <a:t>dell’anziano e nella </a:t>
            </a:r>
            <a:r>
              <a:rPr lang="it-IT" sz="1800" b="1" i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relazione </a:t>
            </a:r>
            <a:r>
              <a:rPr lang="it-IT" sz="1800" dirty="0">
                <a:latin typeface="+mn-lt"/>
              </a:rPr>
              <a:t>con il caregiver.</a:t>
            </a:r>
          </a:p>
          <a:p>
            <a:pPr algn="just"/>
            <a:endParaRPr lang="it-IT" sz="2000" dirty="0">
              <a:latin typeface="+mn-lt"/>
            </a:endParaRPr>
          </a:p>
          <a:p>
            <a:pPr algn="ctr"/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Ruoli possibili</a:t>
            </a:r>
          </a:p>
          <a:p>
            <a:pPr algn="ctr"/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221522" y="2763577"/>
            <a:ext cx="9070732" cy="658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000" b="1" dirty="0">
              <a:latin typeface="+mn-lt"/>
            </a:endParaRP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3D40616D-8436-477A-B0B5-000BE0CE5067}"/>
              </a:ext>
            </a:extLst>
          </p:cNvPr>
          <p:cNvSpPr/>
          <p:nvPr/>
        </p:nvSpPr>
        <p:spPr>
          <a:xfrm>
            <a:off x="2221522" y="5176295"/>
            <a:ext cx="1506417" cy="1181699"/>
          </a:xfrm>
          <a:prstGeom prst="ellipse">
            <a:avLst/>
          </a:prstGeom>
          <a:solidFill>
            <a:srgbClr val="CC99FF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alpha val="50000"/>
              <a:hueOff val="5197846"/>
              <a:satOff val="-23984"/>
              <a:lumOff val="883"/>
              <a:alphaOff val="0"/>
            </a:schemeClr>
          </a:fillRef>
          <a:effectRef idx="2">
            <a:schemeClr val="accent4">
              <a:alpha val="50000"/>
              <a:hueOff val="5197846"/>
              <a:satOff val="-23984"/>
              <a:lumOff val="883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it-IT" dirty="0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8D01E739-79C7-BC95-712E-DE105BA35B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94203" y="5172709"/>
            <a:ext cx="1650704" cy="1303532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0876CD08-61E6-4D5D-2A04-BB53EE530D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87402" y="5255549"/>
            <a:ext cx="1650704" cy="1303532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865D4D98-9947-F128-255B-01C6DDAED42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32999" y="5118991"/>
            <a:ext cx="1536325" cy="1213209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F2E429B7-A1C8-E756-2B16-CEA4263848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97569" y="4896368"/>
            <a:ext cx="1954509" cy="1543442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F2148286-8988-41E6-B6C2-FE4297B9C254}"/>
              </a:ext>
            </a:extLst>
          </p:cNvPr>
          <p:cNvSpPr txBox="1"/>
          <p:nvPr/>
        </p:nvSpPr>
        <p:spPr>
          <a:xfrm>
            <a:off x="2420027" y="5556318"/>
            <a:ext cx="1283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informativo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2D53D333-F2A7-75D5-3245-3FA2280C6DD0}"/>
              </a:ext>
            </a:extLst>
          </p:cNvPr>
          <p:cNvSpPr txBox="1"/>
          <p:nvPr/>
        </p:nvSpPr>
        <p:spPr>
          <a:xfrm>
            <a:off x="4003306" y="5495946"/>
            <a:ext cx="1493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orientamento e supporto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5A53A69-5CCD-F25B-5BFA-AB9450036179}"/>
              </a:ext>
            </a:extLst>
          </p:cNvPr>
          <p:cNvSpPr txBox="1"/>
          <p:nvPr/>
        </p:nvSpPr>
        <p:spPr>
          <a:xfrm>
            <a:off x="9950162" y="5151184"/>
            <a:ext cx="15363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pianificazione</a:t>
            </a:r>
            <a:r>
              <a:rPr lang="it-IT" sz="1600" dirty="0"/>
              <a:t> </a:t>
            </a:r>
            <a:r>
              <a:rPr lang="it-IT" sz="1600" b="1" dirty="0"/>
              <a:t>di  eventuali interventi di sostegno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BB4BA24-D475-6F16-3BFC-D399EAA9C8A0}"/>
              </a:ext>
            </a:extLst>
          </p:cNvPr>
          <p:cNvSpPr txBox="1"/>
          <p:nvPr/>
        </p:nvSpPr>
        <p:spPr>
          <a:xfrm>
            <a:off x="8004517" y="5528559"/>
            <a:ext cx="1277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mediazione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645BAD2B-C400-3F3A-50CB-76E1F2B4A3E2}"/>
              </a:ext>
            </a:extLst>
          </p:cNvPr>
          <p:cNvSpPr txBox="1"/>
          <p:nvPr/>
        </p:nvSpPr>
        <p:spPr>
          <a:xfrm>
            <a:off x="6024107" y="5582071"/>
            <a:ext cx="1488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monitoraggio</a:t>
            </a:r>
            <a:r>
              <a:rPr lang="it-IT" sz="1600" dirty="0"/>
              <a:t> </a:t>
            </a:r>
            <a:r>
              <a:rPr lang="it-IT" sz="1600" b="1" dirty="0"/>
              <a:t>e</a:t>
            </a:r>
            <a:r>
              <a:rPr lang="it-IT" sz="1600" dirty="0"/>
              <a:t> </a:t>
            </a:r>
            <a:r>
              <a:rPr lang="it-IT" sz="1600" b="1" dirty="0"/>
              <a:t>verifica</a:t>
            </a:r>
          </a:p>
        </p:txBody>
      </p:sp>
    </p:spTree>
    <p:extLst>
      <p:ext uri="{BB962C8B-B14F-4D97-AF65-F5344CB8AC3E}">
        <p14:creationId xmlns:p14="http://schemas.microsoft.com/office/powerpoint/2010/main" val="78537736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64844" y="385661"/>
            <a:ext cx="9070732" cy="762001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L’AS come mediatore di interessi</a:t>
            </a:r>
          </a:p>
        </p:txBody>
      </p:sp>
      <p:sp>
        <p:nvSpPr>
          <p:cNvPr id="3" name="Rettangolo 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SLIDE </a:t>
            </a:r>
            <a:fld id="{EDA38B81-E1B3-4B12-8B92-08440942D5D3}" type="slidenum">
              <a:rPr lang="it-IT" sz="1400" b="1" smtClean="0">
                <a:solidFill>
                  <a:schemeClr val="bg1"/>
                </a:solidFill>
              </a:rPr>
              <a:t>3</a:t>
            </a:fld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923162" y="4125880"/>
            <a:ext cx="31929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demenza: </a:t>
            </a:r>
            <a:r>
              <a:rPr lang="it-IT" sz="1600" b="1" cap="all" dirty="0">
                <a:solidFill>
                  <a:srgbClr val="FFC000"/>
                </a:solidFill>
              </a:rPr>
              <a:t> L’AS NEl cdi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2344788" y="908495"/>
            <a:ext cx="8162366" cy="1269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dirty="0">
                <a:latin typeface="+mn-lt"/>
              </a:rPr>
              <a:t>L’AS può trovarsi a dover </a:t>
            </a:r>
            <a:r>
              <a:rPr lang="it-IT" sz="2400" b="1" dirty="0">
                <a:latin typeface="+mn-lt"/>
              </a:rPr>
              <a:t>mediare e bilanciare </a:t>
            </a: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2215515" y="1116255"/>
            <a:ext cx="9108832" cy="2616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000" dirty="0">
              <a:latin typeface="+mn-lt"/>
            </a:endParaRPr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id="{DAA6C092-41E7-26DD-5084-0169CDAA51FC}"/>
              </a:ext>
            </a:extLst>
          </p:cNvPr>
          <p:cNvSpPr txBox="1">
            <a:spLocks/>
          </p:cNvSpPr>
          <p:nvPr/>
        </p:nvSpPr>
        <p:spPr>
          <a:xfrm>
            <a:off x="2066794" y="992884"/>
            <a:ext cx="9623099" cy="3437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dirty="0">
                <a:latin typeface="+mn-lt"/>
              </a:rPr>
              <a:t> </a:t>
            </a: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2E87A0A2-BBC4-C7C6-1378-0D503A0B14E1}"/>
              </a:ext>
            </a:extLst>
          </p:cNvPr>
          <p:cNvGrpSpPr/>
          <p:nvPr/>
        </p:nvGrpSpPr>
        <p:grpSpPr>
          <a:xfrm>
            <a:off x="1781202" y="2893669"/>
            <a:ext cx="4262957" cy="1837609"/>
            <a:chOff x="4286391" y="3914985"/>
            <a:chExt cx="6349805" cy="2403898"/>
          </a:xfrm>
        </p:grpSpPr>
        <p:sp>
          <p:nvSpPr>
            <p:cNvPr id="28" name="Rettangolo con due angoli in diagonale arrotondati 27">
              <a:extLst>
                <a:ext uri="{FF2B5EF4-FFF2-40B4-BE49-F238E27FC236}">
                  <a16:creationId xmlns:a16="http://schemas.microsoft.com/office/drawing/2014/main" id="{4377DD41-36B3-6170-FDDB-B4C256C3B2CD}"/>
                </a:ext>
              </a:extLst>
            </p:cNvPr>
            <p:cNvSpPr/>
            <p:nvPr/>
          </p:nvSpPr>
          <p:spPr>
            <a:xfrm>
              <a:off x="4286391" y="3914985"/>
              <a:ext cx="6349805" cy="2403898"/>
            </a:xfrm>
            <a:prstGeom prst="round2Diag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29C7A2D5-BD6B-F870-44AB-D7FD5A42FF16}"/>
                </a:ext>
              </a:extLst>
            </p:cNvPr>
            <p:cNvSpPr txBox="1"/>
            <p:nvPr/>
          </p:nvSpPr>
          <p:spPr>
            <a:xfrm>
              <a:off x="4827168" y="4068647"/>
              <a:ext cx="5684534" cy="2179868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i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</a:t>
              </a:r>
              <a:r>
                <a:rPr lang="it-IT" i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’AS deve da un lato promuovere la </a:t>
              </a:r>
              <a:r>
                <a:rPr lang="it-IT" i="1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centralità dell’ospite </a:t>
              </a:r>
              <a:r>
                <a:rPr lang="it-IT" i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(autodeterminazione) e dall’altro riconoscere le fatiche e i bisogni di un caregiver stanco.         </a:t>
              </a:r>
              <a:r>
                <a:rPr lang="it-IT" sz="1400" i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p.96</a:t>
              </a:r>
            </a:p>
          </p:txBody>
        </p:sp>
      </p:grpSp>
      <p:sp>
        <p:nvSpPr>
          <p:cNvPr id="13" name="Titolo 1">
            <a:extLst>
              <a:ext uri="{FF2B5EF4-FFF2-40B4-BE49-F238E27FC236}">
                <a16:creationId xmlns:a16="http://schemas.microsoft.com/office/drawing/2014/main" id="{36462250-A93C-D49A-8096-21B6A074BDCD}"/>
              </a:ext>
            </a:extLst>
          </p:cNvPr>
          <p:cNvSpPr txBox="1">
            <a:spLocks/>
          </p:cNvSpPr>
          <p:nvPr/>
        </p:nvSpPr>
        <p:spPr>
          <a:xfrm>
            <a:off x="2340099" y="2385464"/>
            <a:ext cx="3990363" cy="36355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sz="2000" dirty="0">
              <a:latin typeface="+mn-lt"/>
            </a:endParaRP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F911BD26-762B-2478-F1BE-8C60A02DE7B6}"/>
              </a:ext>
            </a:extLst>
          </p:cNvPr>
          <p:cNvGrpSpPr/>
          <p:nvPr/>
        </p:nvGrpSpPr>
        <p:grpSpPr>
          <a:xfrm>
            <a:off x="1827584" y="5015733"/>
            <a:ext cx="4207413" cy="1543347"/>
            <a:chOff x="2221522" y="4981283"/>
            <a:chExt cx="4207413" cy="1423908"/>
          </a:xfrm>
        </p:grpSpPr>
        <p:sp>
          <p:nvSpPr>
            <p:cNvPr id="16" name="Rettangolo con due angoli in diagonale arrotondati 15">
              <a:extLst>
                <a:ext uri="{FF2B5EF4-FFF2-40B4-BE49-F238E27FC236}">
                  <a16:creationId xmlns:a16="http://schemas.microsoft.com/office/drawing/2014/main" id="{DF407EEE-A9E3-9C6C-C675-C3EB15AE93B0}"/>
                </a:ext>
              </a:extLst>
            </p:cNvPr>
            <p:cNvSpPr/>
            <p:nvPr/>
          </p:nvSpPr>
          <p:spPr>
            <a:xfrm>
              <a:off x="2221522" y="4981283"/>
              <a:ext cx="4207413" cy="1423908"/>
            </a:xfrm>
            <a:prstGeom prst="round2Diag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58397637-B8A8-6E24-CC9A-15BCD4D9CA85}"/>
                </a:ext>
              </a:extLst>
            </p:cNvPr>
            <p:cNvSpPr/>
            <p:nvPr/>
          </p:nvSpPr>
          <p:spPr>
            <a:xfrm>
              <a:off x="2378368" y="5054361"/>
              <a:ext cx="3893720" cy="121769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i="1" dirty="0"/>
                <a:t>Il CDI ha lo scopo di fare “star bene” le persone che lo frequentano.       </a:t>
              </a:r>
              <a:r>
                <a:rPr lang="it-IT" sz="1400" i="1" dirty="0"/>
                <a:t>p.95</a:t>
              </a:r>
            </a:p>
          </p:txBody>
        </p:sp>
      </p:grpSp>
      <p:sp>
        <p:nvSpPr>
          <p:cNvPr id="18" name="Titolo 1">
            <a:extLst>
              <a:ext uri="{FF2B5EF4-FFF2-40B4-BE49-F238E27FC236}">
                <a16:creationId xmlns:a16="http://schemas.microsoft.com/office/drawing/2014/main" id="{541E4871-04C0-C00B-0931-2AEC00A46F9F}"/>
              </a:ext>
            </a:extLst>
          </p:cNvPr>
          <p:cNvSpPr txBox="1">
            <a:spLocks/>
          </p:cNvSpPr>
          <p:nvPr/>
        </p:nvSpPr>
        <p:spPr>
          <a:xfrm>
            <a:off x="2049499" y="1649819"/>
            <a:ext cx="3513407" cy="1269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200" b="1" i="1" dirty="0">
                <a:solidFill>
                  <a:srgbClr val="C00000"/>
                </a:solidFill>
                <a:latin typeface="+mn-lt"/>
              </a:rPr>
              <a:t>Interessi dell’utente vs interessi dei suoi familiari</a:t>
            </a:r>
          </a:p>
        </p:txBody>
      </p:sp>
      <p:sp>
        <p:nvSpPr>
          <p:cNvPr id="19" name="Titolo 1">
            <a:extLst>
              <a:ext uri="{FF2B5EF4-FFF2-40B4-BE49-F238E27FC236}">
                <a16:creationId xmlns:a16="http://schemas.microsoft.com/office/drawing/2014/main" id="{EEEB62B5-5DD9-5114-857D-EF9F87263D88}"/>
              </a:ext>
            </a:extLst>
          </p:cNvPr>
          <p:cNvSpPr txBox="1">
            <a:spLocks/>
          </p:cNvSpPr>
          <p:nvPr/>
        </p:nvSpPr>
        <p:spPr>
          <a:xfrm>
            <a:off x="7252499" y="1786928"/>
            <a:ext cx="4362448" cy="1269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200" b="1" i="1" dirty="0">
                <a:solidFill>
                  <a:schemeClr val="accent2"/>
                </a:solidFill>
                <a:latin typeface="+mn-lt"/>
              </a:rPr>
              <a:t>Interessi del singolo utente vs interessi del gruppo di utenti </a:t>
            </a:r>
          </a:p>
          <a:p>
            <a:pPr algn="ctr"/>
            <a:r>
              <a:rPr lang="it-IT" sz="2200" b="1" i="1" dirty="0">
                <a:solidFill>
                  <a:schemeClr val="accent2"/>
                </a:solidFill>
                <a:latin typeface="+mn-lt"/>
              </a:rPr>
              <a:t>e dell’équipe</a:t>
            </a: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074BE7B4-BF2C-3D61-82E0-3D1D2ED11B8C}"/>
              </a:ext>
            </a:extLst>
          </p:cNvPr>
          <p:cNvGrpSpPr/>
          <p:nvPr/>
        </p:nvGrpSpPr>
        <p:grpSpPr>
          <a:xfrm>
            <a:off x="7141977" y="4803004"/>
            <a:ext cx="4316485" cy="1792947"/>
            <a:chOff x="4951828" y="2973224"/>
            <a:chExt cx="5275384" cy="141333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ttangolo con due angoli in diagonale arrotondati 20">
              <a:extLst>
                <a:ext uri="{FF2B5EF4-FFF2-40B4-BE49-F238E27FC236}">
                  <a16:creationId xmlns:a16="http://schemas.microsoft.com/office/drawing/2014/main" id="{0561AE44-C208-6995-02DD-51C14C6A1EAF}"/>
                </a:ext>
              </a:extLst>
            </p:cNvPr>
            <p:cNvSpPr/>
            <p:nvPr/>
          </p:nvSpPr>
          <p:spPr>
            <a:xfrm>
              <a:off x="4951828" y="2973224"/>
              <a:ext cx="5275384" cy="1413331"/>
            </a:xfrm>
            <a:prstGeom prst="round2Diag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211AD960-5BB1-4C75-6DC4-0BC000B8C757}"/>
                </a:ext>
              </a:extLst>
            </p:cNvPr>
            <p:cNvSpPr txBox="1"/>
            <p:nvPr/>
          </p:nvSpPr>
          <p:spPr>
            <a:xfrm>
              <a:off x="5279838" y="3059221"/>
              <a:ext cx="4803181" cy="116453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it-IT" dirty="0"/>
                <a:t>È necessaria una valutazione congiunta delle necessità di ogni singolo anziano e di quelle dell’insieme dei frequentanti, in un’ottica di equilibrio e di conciliazione. </a:t>
              </a:r>
              <a:r>
                <a:rPr lang="it-IT" sz="1400" i="1" dirty="0"/>
                <a:t>p.94</a:t>
              </a:r>
              <a:r>
                <a:rPr lang="it-IT" dirty="0"/>
                <a:t> </a:t>
              </a:r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A7DC7754-7C52-3408-8E1E-FD63424B153E}"/>
              </a:ext>
            </a:extLst>
          </p:cNvPr>
          <p:cNvGrpSpPr/>
          <p:nvPr/>
        </p:nvGrpSpPr>
        <p:grpSpPr>
          <a:xfrm>
            <a:off x="7224748" y="2892608"/>
            <a:ext cx="4150251" cy="1475553"/>
            <a:chOff x="2393091" y="4604926"/>
            <a:chExt cx="3217106" cy="1756290"/>
          </a:xfrm>
        </p:grpSpPr>
        <p:sp>
          <p:nvSpPr>
            <p:cNvPr id="26" name="Rettangolo con due angoli in diagonale arrotondati 25">
              <a:extLst>
                <a:ext uri="{FF2B5EF4-FFF2-40B4-BE49-F238E27FC236}">
                  <a16:creationId xmlns:a16="http://schemas.microsoft.com/office/drawing/2014/main" id="{5D3713E2-C441-EA90-CC0D-3882AE928E5B}"/>
                </a:ext>
              </a:extLst>
            </p:cNvPr>
            <p:cNvSpPr/>
            <p:nvPr/>
          </p:nvSpPr>
          <p:spPr>
            <a:xfrm>
              <a:off x="2393091" y="4604926"/>
              <a:ext cx="3217106" cy="1756290"/>
            </a:xfrm>
            <a:prstGeom prst="round2Diag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86681DD4-7567-141D-435A-C7A9C20B44DC}"/>
                </a:ext>
              </a:extLst>
            </p:cNvPr>
            <p:cNvSpPr txBox="1"/>
            <p:nvPr/>
          </p:nvSpPr>
          <p:spPr>
            <a:xfrm>
              <a:off x="2547835" y="4882906"/>
              <a:ext cx="3062361" cy="1099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La decisione di accogliere un nuovo ospite nel centro deve essere presa in équipe valutando  nel “</a:t>
              </a:r>
              <a:r>
                <a:rPr lang="it-IT" i="1" dirty="0"/>
                <a:t>qui ed ora</a:t>
              </a:r>
              <a:r>
                <a:rPr lang="it-IT" dirty="0"/>
                <a:t>”. </a:t>
              </a:r>
              <a:r>
                <a:rPr lang="it-IT" sz="1400" i="1" dirty="0"/>
                <a:t>p.94</a:t>
              </a:r>
              <a:r>
                <a:rPr lang="it-IT" dirty="0"/>
                <a:t> </a:t>
              </a:r>
            </a:p>
          </p:txBody>
        </p:sp>
      </p:grpSp>
      <p:pic>
        <p:nvPicPr>
          <p:cNvPr id="4" name="Immagine 3">
            <a:extLst>
              <a:ext uri="{FF2B5EF4-FFF2-40B4-BE49-F238E27FC236}">
                <a16:creationId xmlns:a16="http://schemas.microsoft.com/office/drawing/2014/main" id="{5D88C514-BA24-347B-3673-361389D69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763" y="2864232"/>
            <a:ext cx="1115926" cy="95899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3764775A-36CE-46E3-DE65-FA3444014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614" y="5191081"/>
            <a:ext cx="1115665" cy="95715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BC59901-7368-2DCD-6643-2D0A760D1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1199" y="5316072"/>
            <a:ext cx="910359" cy="104312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FEAD8AE-A4E0-D888-5D72-8B92C5D221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6377" y="3836195"/>
            <a:ext cx="908383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4699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BC99E3DE-D814-1FEF-7F7B-B820A2777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170" y="2422421"/>
            <a:ext cx="2683348" cy="1784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84930" y="218700"/>
            <a:ext cx="9070732" cy="762001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specificità con persone con demenza:</a:t>
            </a:r>
            <a:b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ruolo centrale della famiglia</a:t>
            </a:r>
          </a:p>
        </p:txBody>
      </p:sp>
      <p:sp>
        <p:nvSpPr>
          <p:cNvPr id="3" name="Rettangolo 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SLIDE </a:t>
            </a:r>
            <a:fld id="{EDA38B81-E1B3-4B12-8B92-08440942D5D3}" type="slidenum">
              <a:rPr lang="it-IT" sz="1400" b="1" smtClean="0">
                <a:solidFill>
                  <a:schemeClr val="bg1"/>
                </a:solidFill>
              </a:rPr>
              <a:t>4</a:t>
            </a:fld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923162" y="4125880"/>
            <a:ext cx="31929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demenza: </a:t>
            </a:r>
            <a:r>
              <a:rPr lang="it-IT" sz="1600" b="1" cap="all" dirty="0">
                <a:solidFill>
                  <a:srgbClr val="FFC000"/>
                </a:solidFill>
              </a:rPr>
              <a:t> L’AS NEl cdi</a:t>
            </a: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4077060" y="4326919"/>
            <a:ext cx="4733555" cy="1044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dirty="0">
                <a:latin typeface="+mn-lt"/>
              </a:rPr>
              <a:t> </a:t>
            </a:r>
          </a:p>
          <a:p>
            <a:endParaRPr lang="it-IT" sz="2000" dirty="0">
              <a:latin typeface="+mn-lt"/>
            </a:endParaRPr>
          </a:p>
          <a:p>
            <a:r>
              <a:rPr lang="it-IT" sz="2000" dirty="0">
                <a:latin typeface="+mn-lt"/>
              </a:rPr>
              <a:t>	</a:t>
            </a:r>
            <a:r>
              <a:rPr lang="it-IT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Elementi da tenere in mente</a:t>
            </a:r>
          </a:p>
          <a:p>
            <a:r>
              <a:rPr lang="it-IT" sz="2000" dirty="0">
                <a:latin typeface="+mn-lt"/>
              </a:rPr>
              <a:t>		</a:t>
            </a:r>
          </a:p>
          <a:p>
            <a:endParaRPr lang="it-IT" sz="2000" dirty="0">
              <a:latin typeface="+mn-lt"/>
            </a:endParaRPr>
          </a:p>
          <a:p>
            <a:endParaRPr lang="it-IT" sz="2000" dirty="0">
              <a:latin typeface="+mn-lt"/>
            </a:endParaRPr>
          </a:p>
          <a:p>
            <a:endParaRPr lang="it-IT" sz="2000" dirty="0">
              <a:latin typeface="+mn-lt"/>
            </a:endParaRPr>
          </a:p>
          <a:p>
            <a:endParaRPr lang="it-IT" sz="2000" dirty="0">
              <a:latin typeface="+mn-lt"/>
            </a:endParaRPr>
          </a:p>
          <a:p>
            <a:endParaRPr lang="it-IT" sz="2000" dirty="0">
              <a:latin typeface="+mn-lt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8055218" y="4197938"/>
            <a:ext cx="3569677" cy="4587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it-IT" sz="2000" dirty="0">
              <a:latin typeface="+mn-lt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6620296" y="5514972"/>
            <a:ext cx="4380639" cy="1044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it-IT" sz="2000" dirty="0">
              <a:latin typeface="+mn-lt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83D1AFF-4A79-4FCC-5994-80D19B6D98BA}"/>
              </a:ext>
            </a:extLst>
          </p:cNvPr>
          <p:cNvSpPr txBox="1"/>
          <p:nvPr/>
        </p:nvSpPr>
        <p:spPr>
          <a:xfrm>
            <a:off x="2030357" y="1309140"/>
            <a:ext cx="93438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+mn-lt"/>
              </a:rPr>
              <a:t>La partecipazione dei familiari alla vita del CDI è una risorsa fondamentale, per il migliore adattamento dell’anziano e per il conseguimento degli obiettivi assistenziali individuali definiti nel PI e nel PAI. </a:t>
            </a:r>
            <a:endParaRPr lang="it-IT" sz="20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E3FEF92-F3E1-DC22-2552-042DB8062E98}"/>
              </a:ext>
            </a:extLst>
          </p:cNvPr>
          <p:cNvSpPr txBox="1"/>
          <p:nvPr/>
        </p:nvSpPr>
        <p:spPr>
          <a:xfrm>
            <a:off x="4734977" y="2501957"/>
            <a:ext cx="66813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+mn-lt"/>
              </a:rPr>
              <a:t>I caregiver di persone con demenza necessitano di un grande affiancamento durante la presa in carico: devono imparare a </a:t>
            </a:r>
            <a:r>
              <a:rPr lang="it-IT" sz="2000" b="1" dirty="0">
                <a:solidFill>
                  <a:srgbClr val="0070C0"/>
                </a:solidFill>
                <a:latin typeface="+mn-lt"/>
              </a:rPr>
              <a:t>fidarsi  </a:t>
            </a:r>
            <a:r>
              <a:rPr lang="it-IT" sz="2000" dirty="0">
                <a:latin typeface="+mn-lt"/>
              </a:rPr>
              <a:t>dell’équipe</a:t>
            </a:r>
            <a:r>
              <a:rPr lang="it-IT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it-IT" sz="2000" dirty="0">
                <a:latin typeface="+mn-lt"/>
              </a:rPr>
              <a:t>e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affidarsi</a:t>
            </a:r>
            <a:r>
              <a:rPr lang="it-IT" sz="2000" dirty="0">
                <a:latin typeface="+mn-lt"/>
              </a:rPr>
              <a:t> all’équipe.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33C08AA8-8E97-BD9F-A3C5-1311A83B1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336" y="4580922"/>
            <a:ext cx="2531364" cy="1998937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24D2E64-00E6-B2BB-0327-7A115E48B01D}"/>
              </a:ext>
            </a:extLst>
          </p:cNvPr>
          <p:cNvSpPr txBox="1"/>
          <p:nvPr/>
        </p:nvSpPr>
        <p:spPr>
          <a:xfrm>
            <a:off x="2502478" y="5037419"/>
            <a:ext cx="20470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È importante valutare lo stadio della malattia e  la presenza </a:t>
            </a:r>
          </a:p>
          <a:p>
            <a:pPr algn="ctr"/>
            <a:r>
              <a:rPr lang="it-IT" sz="1500" dirty="0"/>
              <a:t>di disturbi comportamentali</a:t>
            </a: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D4E5C120-538E-F49A-5972-60C6F22C50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7716" y="4325672"/>
            <a:ext cx="3239463" cy="2439426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9D78A08E-C22F-37A3-109E-BA2FCED54B0C}"/>
              </a:ext>
            </a:extLst>
          </p:cNvPr>
          <p:cNvSpPr txBox="1"/>
          <p:nvPr/>
        </p:nvSpPr>
        <p:spPr>
          <a:xfrm>
            <a:off x="8836265" y="4922002"/>
            <a:ext cx="274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Ogni caregiver vive la malattia del proprio caro in modo diverso e diversa è l’esperienza che caratterizza e attraversa la storia di ciascuna famiglia.                p.97</a:t>
            </a:r>
            <a:endParaRPr lang="it-IT" sz="1500" dirty="0"/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3A6C0845-6385-FF65-7E9A-245B484952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1702" y="4939319"/>
            <a:ext cx="1779457" cy="1219082"/>
          </a:xfrm>
          <a:prstGeom prst="rect">
            <a:avLst/>
          </a:prstGeom>
        </p:spPr>
      </p:pic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B103944-C699-FCAF-5F22-F39BDDAB45FA}"/>
              </a:ext>
            </a:extLst>
          </p:cNvPr>
          <p:cNvSpPr txBox="1"/>
          <p:nvPr/>
        </p:nvSpPr>
        <p:spPr>
          <a:xfrm>
            <a:off x="5969210" y="5253203"/>
            <a:ext cx="16444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Senso di solitudine del caregiver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F139907-BE32-A004-DF38-419E3F58EA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7716" y="4738988"/>
            <a:ext cx="1115926" cy="95899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E396516-5F66-05E2-462E-703DA89115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46560" y="5432652"/>
            <a:ext cx="848068" cy="97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5496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32294" y="433224"/>
            <a:ext cx="7866184" cy="572721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CDI e le altre risorse del territorio</a:t>
            </a:r>
          </a:p>
        </p:txBody>
      </p:sp>
      <p:sp>
        <p:nvSpPr>
          <p:cNvPr id="3" name="Rettangolo 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SLIDE </a:t>
            </a:r>
            <a:fld id="{EDA38B81-E1B3-4B12-8B92-08440942D5D3}" type="slidenum">
              <a:rPr lang="it-IT" sz="1400" b="1" smtClean="0">
                <a:solidFill>
                  <a:schemeClr val="bg1"/>
                </a:solidFill>
              </a:rPr>
              <a:t>5</a:t>
            </a:fld>
            <a:endParaRPr lang="it-IT" sz="1400" b="1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16200000">
            <a:off x="-899918" y="4125880"/>
            <a:ext cx="31465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demenza:  </a:t>
            </a:r>
            <a:r>
              <a:rPr lang="it-IT" sz="1600" b="1" cap="all" dirty="0">
                <a:solidFill>
                  <a:srgbClr val="FFC000"/>
                </a:solidFill>
              </a:rPr>
              <a:t>L’AS NEl cdi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A3906B4-0D74-FDDC-E009-1095CE98F7FE}"/>
              </a:ext>
            </a:extLst>
          </p:cNvPr>
          <p:cNvSpPr txBox="1"/>
          <p:nvPr/>
        </p:nvSpPr>
        <p:spPr>
          <a:xfrm>
            <a:off x="2026640" y="1142314"/>
            <a:ext cx="97559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L’AS in CDI riveste un ruolo centrale come “</a:t>
            </a:r>
            <a:r>
              <a:rPr lang="it-IT" b="1" dirty="0"/>
              <a:t>connettore</a:t>
            </a:r>
            <a:r>
              <a:rPr lang="it-IT" dirty="0"/>
              <a:t>” tra la famiglia dell’anziano e l’équipe del CDI, ma anche tra il CDI e il territorio circostante.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0C74E8-BAE3-D155-0F9A-10257E1C6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182" y="2262438"/>
            <a:ext cx="5190000" cy="35898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F4A76DE-B430-22FB-0888-7AA681BCA8DC}"/>
              </a:ext>
            </a:extLst>
          </p:cNvPr>
          <p:cNvSpPr txBox="1"/>
          <p:nvPr/>
        </p:nvSpPr>
        <p:spPr>
          <a:xfrm>
            <a:off x="2403722" y="2638680"/>
            <a:ext cx="104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rgbClr val="FF6600"/>
                </a:solidFill>
              </a:rPr>
              <a:t>Rete amicale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2FE7AB3-4376-032A-B06D-7352941C6513}"/>
              </a:ext>
            </a:extLst>
          </p:cNvPr>
          <p:cNvSpPr txBox="1"/>
          <p:nvPr/>
        </p:nvSpPr>
        <p:spPr>
          <a:xfrm>
            <a:off x="6659624" y="1808595"/>
            <a:ext cx="829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33CC"/>
                </a:solidFill>
              </a:rPr>
              <a:t>MMG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DC07567-C784-3F6C-4AE5-68A3771FB452}"/>
              </a:ext>
            </a:extLst>
          </p:cNvPr>
          <p:cNvSpPr txBox="1"/>
          <p:nvPr/>
        </p:nvSpPr>
        <p:spPr>
          <a:xfrm>
            <a:off x="1775140" y="4777844"/>
            <a:ext cx="1676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it-IT" sz="1600" b="1" dirty="0">
                <a:solidFill>
                  <a:srgbClr val="00B0F0"/>
                </a:solidFill>
              </a:rPr>
              <a:t>Servizi sociali comunali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72D7A0D-BC56-576A-A7EA-323BE8A67DFD}"/>
              </a:ext>
            </a:extLst>
          </p:cNvPr>
          <p:cNvSpPr txBox="1"/>
          <p:nvPr/>
        </p:nvSpPr>
        <p:spPr>
          <a:xfrm>
            <a:off x="9496792" y="5099853"/>
            <a:ext cx="1840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75000"/>
                  </a:schemeClr>
                </a:solidFill>
              </a:rPr>
              <a:t>Medici specialistici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04D3E26-D755-40CF-B416-B904FAA81920}"/>
              </a:ext>
            </a:extLst>
          </p:cNvPr>
          <p:cNvSpPr txBox="1"/>
          <p:nvPr/>
        </p:nvSpPr>
        <p:spPr>
          <a:xfrm>
            <a:off x="9379107" y="4130009"/>
            <a:ext cx="1840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339966"/>
                </a:solidFill>
              </a:rPr>
              <a:t>Associazionismo e terzo settore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73322CF-CA1B-B06A-0DE3-311D6481DF9B}"/>
              </a:ext>
            </a:extLst>
          </p:cNvPr>
          <p:cNvSpPr txBox="1"/>
          <p:nvPr/>
        </p:nvSpPr>
        <p:spPr>
          <a:xfrm>
            <a:off x="5081886" y="1853580"/>
            <a:ext cx="1195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Parrocchia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F085DE7-CDF0-5F7D-930B-E2408BB41A60}"/>
              </a:ext>
            </a:extLst>
          </p:cNvPr>
          <p:cNvSpPr txBox="1"/>
          <p:nvPr/>
        </p:nvSpPr>
        <p:spPr>
          <a:xfrm>
            <a:off x="9379107" y="3214825"/>
            <a:ext cx="2438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accent4">
                    <a:lumMod val="75000"/>
                  </a:schemeClr>
                </a:solidFill>
              </a:rPr>
              <a:t>Servizi sanitari domiciliari e territoriali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55705C7-C0CD-D4E9-8651-ACC82E0E02E1}"/>
              </a:ext>
            </a:extLst>
          </p:cNvPr>
          <p:cNvSpPr txBox="1"/>
          <p:nvPr/>
        </p:nvSpPr>
        <p:spPr>
          <a:xfrm>
            <a:off x="2096149" y="3947183"/>
            <a:ext cx="1477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rgbClr val="00B050"/>
                </a:solidFill>
              </a:rPr>
              <a:t>Servizi sociosanitari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3C0C1F1-1F55-0A03-7F10-47AA75BC4EB3}"/>
              </a:ext>
            </a:extLst>
          </p:cNvPr>
          <p:cNvSpPr txBox="1"/>
          <p:nvPr/>
        </p:nvSpPr>
        <p:spPr>
          <a:xfrm>
            <a:off x="7856614" y="1839269"/>
            <a:ext cx="1336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FF3399"/>
                </a:solidFill>
              </a:rPr>
              <a:t>Cooperative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C39994E-0713-E9DE-FA61-CB49CC6E2516}"/>
              </a:ext>
            </a:extLst>
          </p:cNvPr>
          <p:cNvSpPr txBox="1"/>
          <p:nvPr/>
        </p:nvSpPr>
        <p:spPr>
          <a:xfrm>
            <a:off x="3991772" y="1810261"/>
            <a:ext cx="1266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B050"/>
                </a:solidFill>
              </a:rPr>
              <a:t>ADS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8C6BF23-39FB-0F4D-D667-8918DE67E0CE}"/>
              </a:ext>
            </a:extLst>
          </p:cNvPr>
          <p:cNvSpPr txBox="1"/>
          <p:nvPr/>
        </p:nvSpPr>
        <p:spPr>
          <a:xfrm>
            <a:off x="2368502" y="5923889"/>
            <a:ext cx="2598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</a:rPr>
              <a:t>Vicinato e portierato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6643DFC-9217-217F-BBE0-8C1072A8D349}"/>
              </a:ext>
            </a:extLst>
          </p:cNvPr>
          <p:cNvSpPr txBox="1"/>
          <p:nvPr/>
        </p:nvSpPr>
        <p:spPr>
          <a:xfrm>
            <a:off x="5244006" y="5844898"/>
            <a:ext cx="2067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7030A0"/>
                </a:solidFill>
              </a:rPr>
              <a:t>Badanti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192EA55-AE09-8AB2-B7FE-6B4C9439A2A1}"/>
              </a:ext>
            </a:extLst>
          </p:cNvPr>
          <p:cNvSpPr txBox="1"/>
          <p:nvPr/>
        </p:nvSpPr>
        <p:spPr>
          <a:xfrm>
            <a:off x="2223989" y="1991587"/>
            <a:ext cx="1645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FF0000"/>
                </a:solidFill>
              </a:rPr>
              <a:t>Rete familiare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F89DFC6-28F5-BF8E-9178-F915C6A9721F}"/>
              </a:ext>
            </a:extLst>
          </p:cNvPr>
          <p:cNvSpPr txBox="1"/>
          <p:nvPr/>
        </p:nvSpPr>
        <p:spPr>
          <a:xfrm>
            <a:off x="2026640" y="3407173"/>
            <a:ext cx="2264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7030A0"/>
                </a:solidFill>
              </a:rPr>
              <a:t>Equipe del CDI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DD4722-E1C1-7FF9-6F94-6CD02E7E3960}"/>
              </a:ext>
            </a:extLst>
          </p:cNvPr>
          <p:cNvSpPr txBox="1"/>
          <p:nvPr/>
        </p:nvSpPr>
        <p:spPr>
          <a:xfrm>
            <a:off x="9314908" y="2095026"/>
            <a:ext cx="3658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D60093"/>
                </a:solidFill>
              </a:rPr>
              <a:t>Direzione sanitaria </a:t>
            </a:r>
          </a:p>
          <a:p>
            <a:r>
              <a:rPr lang="it-IT" sz="1600" b="1" dirty="0">
                <a:solidFill>
                  <a:srgbClr val="D60093"/>
                </a:solidFill>
              </a:rPr>
              <a:t>Direzione amministrativa </a:t>
            </a:r>
          </a:p>
          <a:p>
            <a:r>
              <a:rPr lang="it-IT" sz="1600" b="1" dirty="0">
                <a:solidFill>
                  <a:srgbClr val="D60093"/>
                </a:solidFill>
              </a:rPr>
              <a:t>del CDI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24DD714-280B-4CCB-DE2A-6B200C7FA728}"/>
              </a:ext>
            </a:extLst>
          </p:cNvPr>
          <p:cNvSpPr txBox="1"/>
          <p:nvPr/>
        </p:nvSpPr>
        <p:spPr>
          <a:xfrm>
            <a:off x="7033729" y="5865605"/>
            <a:ext cx="1645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B050"/>
                </a:solidFill>
              </a:rPr>
              <a:t>Uffici comunali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2C3FC2-9D6E-19C1-98B1-D607831B1892}"/>
              </a:ext>
            </a:extLst>
          </p:cNvPr>
          <p:cNvSpPr txBox="1"/>
          <p:nvPr/>
        </p:nvSpPr>
        <p:spPr>
          <a:xfrm>
            <a:off x="9314908" y="5721787"/>
            <a:ext cx="2438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FF3300"/>
                </a:solidFill>
              </a:rPr>
              <a:t>Servizio trasporto e ristorazione</a:t>
            </a:r>
          </a:p>
        </p:txBody>
      </p:sp>
    </p:spTree>
    <p:extLst>
      <p:ext uri="{BB962C8B-B14F-4D97-AF65-F5344CB8AC3E}">
        <p14:creationId xmlns:p14="http://schemas.microsoft.com/office/powerpoint/2010/main" val="369983421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0F0F94E5-4DF9-7E9C-DE6D-68107D216B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83456" y="931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L’AS 	nella funzione di coordinamento del CDI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419BA1F0-B76D-F6F4-499A-5AC8D2CF84FB}"/>
              </a:ext>
            </a:extLst>
          </p:cNvPr>
          <p:cNvSpPr txBox="1">
            <a:spLocks/>
          </p:cNvSpPr>
          <p:nvPr/>
        </p:nvSpPr>
        <p:spPr>
          <a:xfrm>
            <a:off x="2044541" y="3982428"/>
            <a:ext cx="9070732" cy="2875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t-IT" sz="2000" b="1" i="1" u="sng" dirty="0">
              <a:latin typeface="+mn-lt"/>
            </a:endParaRPr>
          </a:p>
          <a:p>
            <a:pPr algn="just"/>
            <a:r>
              <a:rPr lang="it-IT" sz="2000" dirty="0">
                <a:latin typeface="+mn-lt"/>
              </a:rPr>
              <a:t>		</a:t>
            </a: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  <a:p>
            <a:pPr algn="just"/>
            <a:endParaRPr lang="it-IT" sz="2000" dirty="0">
              <a:latin typeface="+mn-lt"/>
            </a:endParaRPr>
          </a:p>
        </p:txBody>
      </p:sp>
      <p:sp>
        <p:nvSpPr>
          <p:cNvPr id="8" name="Rettangolo con due angoli in diagonale arrotondati 7">
            <a:extLst>
              <a:ext uri="{FF2B5EF4-FFF2-40B4-BE49-F238E27FC236}">
                <a16:creationId xmlns:a16="http://schemas.microsoft.com/office/drawing/2014/main" id="{6CD9727C-8BFF-AD85-0471-727037964234}"/>
              </a:ext>
            </a:extLst>
          </p:cNvPr>
          <p:cNvSpPr/>
          <p:nvPr/>
        </p:nvSpPr>
        <p:spPr>
          <a:xfrm>
            <a:off x="3224800" y="1563689"/>
            <a:ext cx="7002340" cy="1512434"/>
          </a:xfrm>
          <a:prstGeom prst="round2DiagRect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B4BC72-9A5B-BA15-C3E5-B8C3F06D2F88}"/>
              </a:ext>
            </a:extLst>
          </p:cNvPr>
          <p:cNvSpPr txBox="1"/>
          <p:nvPr/>
        </p:nvSpPr>
        <p:spPr>
          <a:xfrm>
            <a:off x="3343421" y="1848882"/>
            <a:ext cx="6292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Compito del coordinatore è cercare di coniugare le diverse competenze e professionalità presenti con le dimensioni organizzative del servizio                </a:t>
            </a:r>
            <a:r>
              <a:rPr lang="it-IT" sz="1400" i="1" dirty="0"/>
              <a:t>p.101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4CEBD4D-6A8D-001B-16B8-43CDDA7C1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656" y="1509378"/>
            <a:ext cx="1560711" cy="1341236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:a16="http://schemas.microsoft.com/office/drawing/2014/main" id="{93612A42-B551-6B74-0C48-8F8A04F74810}"/>
              </a:ext>
            </a:extLst>
          </p:cNvPr>
          <p:cNvSpPr txBox="1">
            <a:spLocks/>
          </p:cNvSpPr>
          <p:nvPr/>
        </p:nvSpPr>
        <p:spPr>
          <a:xfrm rot="10800000">
            <a:off x="7092612" y="2179996"/>
            <a:ext cx="1044735" cy="698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5000" b="1" dirty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it-IT" sz="5000" dirty="0">
                <a:solidFill>
                  <a:schemeClr val="accent4">
                    <a:lumMod val="75000"/>
                  </a:schemeClr>
                </a:solidFill>
              </a:rPr>
              <a:t>“   </a:t>
            </a:r>
          </a:p>
        </p:txBody>
      </p:sp>
      <p:graphicFrame>
        <p:nvGraphicFramePr>
          <p:cNvPr id="16" name="Diagramma 15">
            <a:extLst>
              <a:ext uri="{FF2B5EF4-FFF2-40B4-BE49-F238E27FC236}">
                <a16:creationId xmlns:a16="http://schemas.microsoft.com/office/drawing/2014/main" id="{7AE9E44F-49F2-3B33-2E23-F67EACB353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0867296"/>
              </p:ext>
            </p:extLst>
          </p:nvPr>
        </p:nvGraphicFramePr>
        <p:xfrm>
          <a:off x="2555632" y="2469993"/>
          <a:ext cx="8023273" cy="3998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Ovale 19" descr="Puzzle bianco con un pezzo rosso">
            <a:extLst>
              <a:ext uri="{FF2B5EF4-FFF2-40B4-BE49-F238E27FC236}">
                <a16:creationId xmlns:a16="http://schemas.microsoft.com/office/drawing/2014/main" id="{1A895059-5AA5-AC25-4170-3AD9164CD002}"/>
              </a:ext>
            </a:extLst>
          </p:cNvPr>
          <p:cNvSpPr/>
          <p:nvPr/>
        </p:nvSpPr>
        <p:spPr>
          <a:xfrm>
            <a:off x="5285679" y="3673153"/>
            <a:ext cx="2851668" cy="1621158"/>
          </a:xfrm>
          <a:prstGeom prst="ellipse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000" r="-34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2A51AD4-02F8-49E7-2652-4BE9F17EBA3A}"/>
              </a:ext>
            </a:extLst>
          </p:cNvPr>
          <p:cNvSpPr txBox="1"/>
          <p:nvPr/>
        </p:nvSpPr>
        <p:spPr>
          <a:xfrm>
            <a:off x="6067533" y="4206487"/>
            <a:ext cx="154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02154CA-8A50-AF0F-D940-4298362AE1BE}"/>
              </a:ext>
            </a:extLst>
          </p:cNvPr>
          <p:cNvSpPr txBox="1"/>
          <p:nvPr/>
        </p:nvSpPr>
        <p:spPr>
          <a:xfrm rot="16200000">
            <a:off x="-1174909" y="4058066"/>
            <a:ext cx="37842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cap="all" dirty="0">
                <a:solidFill>
                  <a:schemeClr val="bg1"/>
                </a:solidFill>
              </a:rPr>
              <a:t>anziani e demenza:  </a:t>
            </a:r>
            <a:r>
              <a:rPr lang="it-IT" sz="1600" b="1" cap="all" dirty="0">
                <a:solidFill>
                  <a:srgbClr val="FFC000"/>
                </a:solidFill>
              </a:rPr>
              <a:t>L’AS NEl cdi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F9F17E7F-30BC-8AB9-C4E0-618734DD63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6854" y="6279597"/>
            <a:ext cx="749873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0090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578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Il Ruolo dell’AS dall’accoglienza alla dimissione</vt:lpstr>
      <vt:lpstr>L’AS come mediatore di interessi</vt:lpstr>
      <vt:lpstr>Le specificità con persone con demenza: il ruolo centrale della famiglia</vt:lpstr>
      <vt:lpstr>Il CDI e le altre risorse del territorio</vt:lpstr>
      <vt:lpstr>L’AS  nella funzione di coordinamento del CDI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 Cantini</dc:creator>
  <cp:lastModifiedBy>sara alberici</cp:lastModifiedBy>
  <cp:revision>98</cp:revision>
  <dcterms:created xsi:type="dcterms:W3CDTF">2023-02-06T09:54:44Z</dcterms:created>
  <dcterms:modified xsi:type="dcterms:W3CDTF">2023-06-10T08:19:22Z</dcterms:modified>
</cp:coreProperties>
</file>