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61" r:id="rId2"/>
    <p:sldId id="476" r:id="rId3"/>
    <p:sldId id="463" r:id="rId4"/>
    <p:sldId id="489" r:id="rId5"/>
    <p:sldId id="484" r:id="rId6"/>
    <p:sldId id="491" r:id="rId7"/>
    <p:sldId id="493" r:id="rId8"/>
    <p:sldId id="481" r:id="rId9"/>
    <p:sldId id="464" r:id="rId10"/>
    <p:sldId id="485" r:id="rId11"/>
    <p:sldId id="488" r:id="rId12"/>
    <p:sldId id="467" r:id="rId13"/>
    <p:sldId id="469" r:id="rId14"/>
    <p:sldId id="479" r:id="rId15"/>
    <p:sldId id="46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5" autoAdjust="0"/>
    <p:restoredTop sz="95349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32"/>
    </p:cViewPr>
  </p:sorterViewPr>
  <p:notesViewPr>
    <p:cSldViewPr>
      <p:cViewPr varScale="1">
        <p:scale>
          <a:sx n="54" d="100"/>
          <a:sy n="54" d="100"/>
        </p:scale>
        <p:origin x="-2371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5D66-1AD3-46FE-AD29-D9FAD4B38B20}" type="datetimeFigureOut">
              <a:rPr lang="it-IT" smtClean="0"/>
              <a:pPr/>
              <a:t>10/06/2023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329B7-3C6B-4F77-958C-E57EE8A251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23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8D78CA-9512-4B6B-BAEB-2152F9F9BBB7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AA4A19-245F-496D-8E99-09AE414A41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10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A4A19-245F-496D-8E99-09AE414A41E2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13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B02E-5E2F-4730-94EC-A2A72C659A71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39-FC4E-4F25-878A-E96D240534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1AA0-6259-4384-8599-67E90AC7E1F7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3FF51-114F-41AF-9DBF-B6C5C617CF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A722-7CFE-4869-B7F0-F7DA32465EEF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B3FB-2C26-448D-819C-1B62C5545E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F154-D83B-42B2-947E-C8CB2ECD3771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B66DF-F695-4BC9-B0F8-460382AAE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3745-A64D-4D11-848D-82E33DF2F259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E71B-620C-49BB-8199-BEF1647DFB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63E0-263F-427F-9364-4FBCAE86304F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2FEF-CEB1-41D9-9935-20E6E0D9FD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847A-D8E9-4806-A935-AD807EAF59A2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044B8-F0DB-4DE8-942E-25C2BA77E8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58BDC-4D09-472C-9769-E76FBFE3F3E4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A90C-4387-47E7-A197-08D25D0827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8546-0594-4DC2-B1AC-9038ACECA98C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1E0D-2E94-4690-8F10-6DA227B789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81E1-50D7-4028-88D2-E5FE077A3A42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2B05-F69A-4242-A289-B1980911C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5646-42C7-4196-A5D3-3E2B10E84584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B207-44B2-430F-BD36-CC2DED8F6B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C6C960-9EB2-4732-B0DE-D08B6EE6C114}" type="datetime1">
              <a:rPr lang="it-IT" smtClean="0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R. Tidoli, Torre Pellice,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C50287-7C37-431D-AFCB-9AD8C18140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mbardiasociale.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mbardiasociale.it/2023/03/06/la-domiciliarita-dopo-la-pandemia-lat-di-melz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00330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sz="2800" b="1" dirty="0"/>
              <a:t>L’ASSISTENTE SOCIALE NEI SERVIZI PER ANZIANI E PER ANZIANI CON DEMENZA</a:t>
            </a:r>
            <a:br>
              <a:rPr lang="it-IT" sz="2800" b="1" dirty="0"/>
            </a:br>
            <a:r>
              <a:rPr lang="it-IT" sz="2800" dirty="0"/>
              <a:t>Ordine Assistenti Sociali Regione Lombardia</a:t>
            </a:r>
            <a:br>
              <a:rPr lang="it-IT" sz="2800" dirty="0"/>
            </a:br>
            <a:r>
              <a:rPr lang="it-IT" sz="2800" dirty="0"/>
              <a:t>8 giugno 2023, Milano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4143380"/>
            <a:ext cx="6400800" cy="1714512"/>
          </a:xfrm>
        </p:spPr>
        <p:txBody>
          <a:bodyPr/>
          <a:lstStyle/>
          <a:p>
            <a:r>
              <a:rPr lang="it-IT" i="1" dirty="0"/>
              <a:t>I servizi sociali e domiciliari per gli anziani dopo la pandemia </a:t>
            </a:r>
          </a:p>
          <a:p>
            <a:r>
              <a:rPr lang="it-IT" i="1" dirty="0"/>
              <a:t>Rosemarie Tidoli, LombardiaSociale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it-IT" sz="2800" b="1" dirty="0"/>
              <a:t>La conferma di una questione nota</a:t>
            </a:r>
          </a:p>
          <a:p>
            <a:pPr>
              <a:buNone/>
            </a:pPr>
            <a:r>
              <a:rPr lang="it-IT" sz="2800" dirty="0"/>
              <a:t>L’integrazione socio-sanitaria avviene soprattutto a livello operativo, grazie a buoni rapporti tra operatori </a:t>
            </a:r>
          </a:p>
          <a:p>
            <a:pPr algn="ctr">
              <a:buNone/>
            </a:pPr>
            <a:r>
              <a:rPr lang="it-IT" sz="2800" b="1" dirty="0"/>
              <a:t>ma ciò non basta perché…</a:t>
            </a:r>
          </a:p>
          <a:p>
            <a:pPr algn="ctr">
              <a:buNone/>
            </a:pPr>
            <a:r>
              <a:rPr lang="it-IT" sz="2800" dirty="0"/>
              <a:t>L’assenza di protocolli istituzionali può ostacolare la collaborazione in atto tra figure professionali</a:t>
            </a:r>
          </a:p>
          <a:p>
            <a:pPr algn="ctr">
              <a:buNone/>
            </a:pPr>
            <a:r>
              <a:rPr lang="it-IT" sz="2800" b="1" dirty="0"/>
              <a:t>Occorre instaurare processi d’integrazione socio sanitaria stabili e duraturi nel tempo. </a:t>
            </a:r>
            <a:endParaRPr lang="it-IT" sz="2800" dirty="0"/>
          </a:p>
          <a:p>
            <a:pPr>
              <a:buNone/>
            </a:pPr>
            <a:r>
              <a:rPr lang="it-IT" sz="2800" dirty="0"/>
              <a:t> “</a:t>
            </a:r>
            <a:r>
              <a:rPr lang="it-IT" sz="2800" i="1" dirty="0"/>
              <a:t>L’impressione è quella di dover ripartire ogni volta dall’inizio a condividere le basi dello stare insieme per definire politiche e interventi integrati” </a:t>
            </a:r>
            <a:r>
              <a:rPr lang="it-IT" sz="2800" dirty="0"/>
              <a:t>(Erica, UdP, a proposito della progettazione istituzionale integrata)</a:t>
            </a:r>
            <a:endParaRPr lang="it-I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br>
              <a:rPr lang="it-IT" dirty="0"/>
            </a:br>
            <a:r>
              <a:rPr lang="it-IT" sz="3200" b="1" dirty="0"/>
              <a:t>Alcune cose che gli AA.SS. </a:t>
            </a:r>
            <a:br>
              <a:rPr lang="it-IT" sz="3200" b="1" dirty="0"/>
            </a:br>
            <a:r>
              <a:rPr lang="it-IT" sz="3200" b="1" dirty="0"/>
              <a:t>hanno imparato in pandemia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54617"/>
          </a:xfrm>
        </p:spPr>
        <p:txBody>
          <a:bodyPr/>
          <a:lstStyle/>
          <a:p>
            <a:r>
              <a:rPr lang="it-IT" dirty="0"/>
              <a:t>Sviluppare </a:t>
            </a:r>
            <a:r>
              <a:rPr lang="it-IT" b="1" dirty="0"/>
              <a:t>competenze di veloce lettura dei cambiamenti</a:t>
            </a:r>
          </a:p>
          <a:p>
            <a:r>
              <a:rPr lang="it-IT" dirty="0"/>
              <a:t>Saper distinguere ciò che è urgente da ciò che non lo è  (non così scontato…)</a:t>
            </a:r>
          </a:p>
          <a:p>
            <a:pPr algn="just"/>
            <a:r>
              <a:rPr lang="it-IT" dirty="0"/>
              <a:t>Importanza di lavorare insieme (in servizi in coprogettazione, tra figure con ruoli diversi, con colleghi di altri enti)</a:t>
            </a:r>
          </a:p>
          <a:p>
            <a:pPr algn="just"/>
            <a:r>
              <a:rPr lang="it-IT" dirty="0"/>
              <a:t>Fondamentale per i Servizi il ruolo di stimolo, collante e regia della rete locale.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Detto da voi… </a:t>
            </a:r>
            <a:br>
              <a:rPr lang="it-IT" sz="3200" b="1" dirty="0"/>
            </a:br>
            <a:r>
              <a:rPr lang="it-IT" sz="3200" b="1" dirty="0"/>
              <a:t>Voci di AA.SS. del welfare lombardo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it-IT" sz="2800" i="1" dirty="0"/>
              <a:t>Il SAD durante la pandemia</a:t>
            </a:r>
          </a:p>
          <a:p>
            <a:pPr>
              <a:buNone/>
            </a:pPr>
            <a:r>
              <a:rPr lang="it-IT" sz="2800" dirty="0"/>
              <a:t>“Nessuno si è tirato indietro”</a:t>
            </a:r>
            <a:r>
              <a:rPr lang="it-IT" sz="2800" b="1" dirty="0"/>
              <a:t>  (</a:t>
            </a:r>
            <a:r>
              <a:rPr lang="it-IT" sz="2800" dirty="0"/>
              <a:t>Sara, Azienda  Speciale)</a:t>
            </a:r>
          </a:p>
          <a:p>
            <a:pPr>
              <a:buNone/>
            </a:pPr>
            <a:endParaRPr lang="it-IT" sz="2800" b="1" dirty="0"/>
          </a:p>
          <a:p>
            <a:pPr>
              <a:buNone/>
            </a:pPr>
            <a:r>
              <a:rPr lang="it-IT" sz="2800" i="1" dirty="0"/>
              <a:t>Il lavoro dell’AS del SAD durante e dopo la pandemia</a:t>
            </a:r>
          </a:p>
          <a:p>
            <a:pPr>
              <a:buNone/>
            </a:pPr>
            <a:r>
              <a:rPr lang="it-IT" sz="2800" dirty="0"/>
              <a:t>“Abbiamo imparato a distinguere ciò che è urgente da ciò che non lo è”  (Erica, AT e Udp) </a:t>
            </a:r>
          </a:p>
          <a:p>
            <a:pPr>
              <a:buNone/>
            </a:pPr>
            <a:r>
              <a:rPr lang="it-IT" sz="2800" dirty="0"/>
              <a:t>“Siamo forse più attenti, più scrupolosi, soprattutto cercando di cogliere segnali che magari </a:t>
            </a:r>
            <a:r>
              <a:rPr lang="it-IT" sz="2800" dirty="0" err="1"/>
              <a:t>preCovid</a:t>
            </a:r>
            <a:r>
              <a:rPr lang="it-IT" sz="2800" dirty="0"/>
              <a:t> non avremmo notato subito”.  (Sara, Azienda Speciale)</a:t>
            </a:r>
          </a:p>
          <a:p>
            <a:pPr>
              <a:buNone/>
            </a:pPr>
            <a:endParaRPr lang="it-IT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it-IT" sz="2800" b="1" dirty="0"/>
              <a:t>Detto da voi… Voci di AA.SS. del welfare lombardo</a:t>
            </a:r>
          </a:p>
          <a:p>
            <a:pPr algn="just">
              <a:buNone/>
            </a:pPr>
            <a:r>
              <a:rPr lang="it-IT" sz="2800" i="1" dirty="0"/>
              <a:t>La nuova organizzazione territoriale e il nuovo scenario dei servizi</a:t>
            </a:r>
          </a:p>
          <a:p>
            <a:pPr>
              <a:buNone/>
            </a:pPr>
            <a:r>
              <a:rPr lang="it-IT" sz="2800" dirty="0"/>
              <a:t>“La concreta messa in atto dei progetti M5 e M6 comporterà nell’Ambito ricadute molto profonde: ci sarà da operare una grande riorganizzazione professionale, gestionale, operativa e organizzativa” (Anna, responsabile UdP)</a:t>
            </a:r>
          </a:p>
          <a:p>
            <a:pPr>
              <a:buNone/>
            </a:pPr>
            <a:r>
              <a:rPr lang="it-IT" sz="2800" dirty="0"/>
              <a:t>“Sappiamo che adesso dovremo lavorare di più , ma investiamo per il futuro” (Elisa, SS base, Comune)</a:t>
            </a:r>
          </a:p>
          <a:p>
            <a:pPr>
              <a:buNone/>
            </a:pPr>
            <a:r>
              <a:rPr lang="it-IT" sz="2800" dirty="0"/>
              <a:t>“In questo momento siamo di fronte a un cambiamento culturale; la Casa della Comunità può agire da facilitatore” (Irene, Direzione Aziendale, ASST).</a:t>
            </a:r>
            <a:endParaRPr lang="it-IT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br>
              <a:rPr lang="it-IT" dirty="0"/>
            </a:br>
            <a:r>
              <a:rPr lang="it-IT" b="1" dirty="0"/>
              <a:t>Per  saperne di più…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268760"/>
            <a:ext cx="7416824" cy="4768865"/>
          </a:xfrm>
        </p:spPr>
        <p:txBody>
          <a:bodyPr/>
          <a:lstStyle/>
          <a:p>
            <a:pPr>
              <a:buNone/>
            </a:pPr>
            <a:r>
              <a:rPr lang="it-IT" sz="3600" dirty="0"/>
              <a:t>Per approfondire </a:t>
            </a:r>
          </a:p>
          <a:p>
            <a:pPr>
              <a:buNone/>
            </a:pPr>
            <a:r>
              <a:rPr lang="it-IT" sz="3600" dirty="0"/>
              <a:t>      e restare informati</a:t>
            </a:r>
          </a:p>
          <a:p>
            <a:pPr>
              <a:buNone/>
            </a:pPr>
            <a:r>
              <a:rPr lang="it-IT" sz="3600" dirty="0"/>
              <a:t>                           sul welfare regionale:</a:t>
            </a:r>
          </a:p>
          <a:p>
            <a:pPr algn="ctr">
              <a:buNone/>
            </a:pPr>
            <a:r>
              <a:rPr lang="it-IT" sz="3600" dirty="0">
                <a:hlinkClick r:id="rId2"/>
              </a:rPr>
              <a:t>http://www.lombardiasociale.it/</a:t>
            </a:r>
            <a:endParaRPr lang="it-IT" sz="3600" dirty="0"/>
          </a:p>
          <a:p>
            <a:pPr algn="ctr">
              <a:buNone/>
            </a:pPr>
            <a:r>
              <a:rPr lang="it-IT" sz="3600" dirty="0"/>
              <a:t>osservatorio e luogo di confronto per gli operatori dei servizi sociali e  socio-sanitari lombardi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Grazie per l’attenzione!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Segnaposto contenuto 4" descr="Persone che dormon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85926"/>
            <a:ext cx="6402094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15370" cy="928694"/>
          </a:xfrm>
        </p:spPr>
        <p:txBody>
          <a:bodyPr/>
          <a:lstStyle/>
          <a:p>
            <a:br>
              <a:rPr lang="it-IT" sz="3600" dirty="0"/>
            </a:br>
            <a:r>
              <a:rPr lang="it-IT" sz="3600" b="1" dirty="0"/>
              <a:t>Di cosa parliamo oggi </a:t>
            </a:r>
            <a:br>
              <a:rPr lang="it-IT" sz="3600" b="1" dirty="0"/>
            </a:b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143537"/>
          </a:xfrm>
        </p:spPr>
        <p:txBody>
          <a:bodyPr/>
          <a:lstStyle/>
          <a:p>
            <a:pPr algn="ctr">
              <a:buNone/>
            </a:pPr>
            <a:r>
              <a:rPr lang="it-IT" sz="2800" b="1" dirty="0"/>
              <a:t>Flash dall’Osservatorio di LombardiaSociale</a:t>
            </a:r>
          </a:p>
          <a:p>
            <a:pPr algn="just">
              <a:buNone/>
            </a:pPr>
            <a:r>
              <a:rPr lang="it-IT" sz="2800" i="1" dirty="0"/>
              <a:t>Punti d’interesse/tendenze</a:t>
            </a:r>
            <a:r>
              <a:rPr lang="it-IT" sz="2800" dirty="0"/>
              <a:t> riscontrati nei SS territoriali e domiciliari lombardi per anziani in pandemia e dopo PNRR e leggi correlate, nazionali e regionali.</a:t>
            </a:r>
          </a:p>
          <a:p>
            <a:pPr algn="just">
              <a:buNone/>
            </a:pPr>
            <a:r>
              <a:rPr lang="it-IT" sz="2800" i="1" dirty="0"/>
              <a:t>Testimoni</a:t>
            </a:r>
            <a:r>
              <a:rPr lang="it-IT" sz="2800" dirty="0"/>
              <a:t>: assistenti sociali con ruoli sia operativi che di coordinamento/direzione in ASST, ATS o Aziende Speciali consortili.</a:t>
            </a:r>
          </a:p>
          <a:p>
            <a:pPr algn="just">
              <a:buNone/>
            </a:pPr>
            <a:r>
              <a:rPr lang="it-IT" sz="2800" i="1" dirty="0"/>
              <a:t>Fonti</a:t>
            </a:r>
            <a:r>
              <a:rPr lang="it-IT" sz="2800" dirty="0"/>
              <a:t>: focus group, interviste singole, documentazione degli Enti di appartenenza.</a:t>
            </a:r>
          </a:p>
          <a:p>
            <a:pPr algn="just">
              <a:buNone/>
            </a:pPr>
            <a:r>
              <a:rPr lang="it-IT" sz="2800" i="1" dirty="0"/>
              <a:t>Periodo di riferimento</a:t>
            </a:r>
            <a:r>
              <a:rPr lang="it-IT" sz="2800" dirty="0"/>
              <a:t>:  da ottobre 2022 a oggi.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/>
          <a:lstStyle/>
          <a:p>
            <a:r>
              <a:rPr lang="it-IT" sz="3600" b="1" dirty="0"/>
              <a:t>Le molte facce del SAD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it-IT" sz="2600" b="1" dirty="0"/>
              <a:t>Un servizio in via di estinzione?</a:t>
            </a:r>
          </a:p>
          <a:p>
            <a:r>
              <a:rPr lang="it-IT" sz="2600" dirty="0"/>
              <a:t>SAD da tempo in continuo calo di utenza </a:t>
            </a:r>
          </a:p>
          <a:p>
            <a:r>
              <a:rPr lang="it-IT" sz="2600" dirty="0"/>
              <a:t>disomogeneità territoriale (effetti su equità orizzontale)</a:t>
            </a:r>
          </a:p>
          <a:p>
            <a:r>
              <a:rPr lang="it-IT" sz="2600" dirty="0"/>
              <a:t>Impostato su prestazioni, poco adatto a NA e caregiver</a:t>
            </a:r>
          </a:p>
          <a:p>
            <a:r>
              <a:rPr lang="it-IT" sz="2600" dirty="0"/>
              <a:t>Iter e procedure di accesso spesso complessi e quote di contribuzione elevate</a:t>
            </a:r>
          </a:p>
          <a:p>
            <a:r>
              <a:rPr lang="it-IT" sz="2600" dirty="0"/>
              <a:t>Sovente usato “al posto di”…. per a. soli, indigenti, ecc.</a:t>
            </a:r>
          </a:p>
          <a:p>
            <a:r>
              <a:rPr lang="it-IT" sz="2600" dirty="0"/>
              <a:t>Da molti visto come “servizio dei poveri/assistenziale”</a:t>
            </a:r>
          </a:p>
          <a:p>
            <a:r>
              <a:rPr lang="it-IT" sz="2600" dirty="0"/>
              <a:t>Immagine esterna poco attrattiva</a:t>
            </a:r>
          </a:p>
          <a:p>
            <a:pPr algn="ctr">
              <a:buNone/>
            </a:pPr>
            <a:r>
              <a:rPr lang="it-IT" sz="2600" b="1" dirty="0"/>
              <a:t>Vari studiosi lo ritengono un servizio di “nicchia”,</a:t>
            </a:r>
          </a:p>
          <a:p>
            <a:pPr algn="ctr">
              <a:buNone/>
            </a:pPr>
            <a:r>
              <a:rPr lang="it-IT" sz="2600" b="1" dirty="0"/>
              <a:t>quasi in via di estinzione</a:t>
            </a:r>
          </a:p>
          <a:p>
            <a:pPr>
              <a:buNone/>
            </a:pP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Ma… il SAD è davvero un servizio marginale?</a:t>
            </a:r>
          </a:p>
          <a:p>
            <a:pPr>
              <a:buNone/>
            </a:pP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Com’ è andata durante la pandemia.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Modificati/riorientati interventi in essere, attivati altri nuovi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Adempimenti formali (es. monitoraggio telefonico dei fragili) divenuti occasione  per intercettare  anziani sconosciuti</a:t>
            </a: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Nella fase emergenziale sviluppo di maggior coesione della comunità e allargamento della rete locale (</a:t>
            </a: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rimasto</a:t>
            </a: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Innescati processi di rete innovativi con soggetti territoriali mai ingaggiati prima (piccole botteghe, negozi locali)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Nel Covid è emersa l’importanza del SAD  per la comunità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purché non si limiti a erogare prestazioni ma sia </a:t>
            </a:r>
            <a:r>
              <a:rPr lang="it-IT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sempre più antenna del territorio e regista di processi.</a:t>
            </a:r>
            <a:endParaRPr lang="it-IT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/>
          <a:lstStyle/>
          <a:p>
            <a:r>
              <a:rPr lang="it-IT" sz="3600" b="1" dirty="0"/>
              <a:t>La rete fa la differenza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None/>
            </a:pPr>
            <a:r>
              <a:rPr lang="it-IT" b="1" dirty="0"/>
              <a:t>“Non se ne esce da soli” (Erica,  AT) </a:t>
            </a:r>
          </a:p>
          <a:p>
            <a:pPr>
              <a:buNone/>
            </a:pPr>
            <a:r>
              <a:rPr lang="it-IT" sz="2800" dirty="0"/>
              <a:t>La coesione della comunità locale ha permesso ai SS anziani di reggere in pandemia.</a:t>
            </a:r>
          </a:p>
          <a:p>
            <a:pPr>
              <a:buNone/>
            </a:pPr>
            <a:r>
              <a:rPr lang="it-IT" sz="2800" dirty="0"/>
              <a:t>Importanza di lavorare come sistema  </a:t>
            </a:r>
            <a:r>
              <a:rPr lang="it-IT" sz="2800" b="1" dirty="0"/>
              <a:t>e  di fare rete a  più livelli:</a:t>
            </a:r>
          </a:p>
          <a:p>
            <a:r>
              <a:rPr lang="it-IT" sz="2800" dirty="0"/>
              <a:t> tra attori diversi del territorio a favore della comunità</a:t>
            </a:r>
          </a:p>
          <a:p>
            <a:r>
              <a:rPr lang="it-IT" sz="2800" dirty="0"/>
              <a:t> tra figure e livelli professionali diversi  </a:t>
            </a:r>
          </a:p>
          <a:p>
            <a:r>
              <a:rPr lang="it-IT" sz="2800" dirty="0"/>
              <a:t> tra istituzioni  </a:t>
            </a:r>
          </a:p>
          <a:p>
            <a:pPr algn="ctr">
              <a:buNone/>
            </a:pPr>
            <a:r>
              <a:rPr lang="it-IT" sz="2800" b="1" dirty="0"/>
              <a:t>SS e SAD facilitatori e costruttori di nuove reti</a:t>
            </a:r>
          </a:p>
          <a:p>
            <a:endParaRPr lang="it-IT" dirty="0"/>
          </a:p>
          <a:p>
            <a:pPr>
              <a:buNone/>
            </a:pPr>
            <a:r>
              <a:rPr lang="it-IT" b="1" dirty="0"/>
              <a:t>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3600" b="1" dirty="0"/>
              <a:t>Dimissioni protette? Sì, grazie!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it-IT" sz="2400" dirty="0"/>
              <a:t>Varie esperienze in atto in Regione</a:t>
            </a:r>
          </a:p>
          <a:p>
            <a:r>
              <a:rPr lang="it-IT" sz="2400" dirty="0"/>
              <a:t>Spesso attivate “dal basso”, grazie a buone collaborazioni tra professionisti  (AA.SS. dei Comuni e di Ospedali/ASST).</a:t>
            </a:r>
          </a:p>
          <a:p>
            <a:pPr algn="ctr">
              <a:buNone/>
            </a:pPr>
            <a:r>
              <a:rPr lang="it-IT" sz="2400" dirty="0"/>
              <a:t>     </a:t>
            </a:r>
            <a:r>
              <a:rPr lang="it-IT" sz="2400" b="1" dirty="0"/>
              <a:t>anche in assenza o prima dei protocolli istituzionali</a:t>
            </a:r>
          </a:p>
          <a:p>
            <a:pPr>
              <a:buNone/>
            </a:pPr>
            <a:endParaRPr lang="it-IT" sz="2400" b="1" dirty="0"/>
          </a:p>
          <a:p>
            <a:pPr>
              <a:buNone/>
            </a:pPr>
            <a:r>
              <a:rPr lang="it-IT" sz="2400" b="1" dirty="0"/>
              <a:t>Un fiore all’occhiello: </a:t>
            </a:r>
          </a:p>
          <a:p>
            <a:pPr>
              <a:buNone/>
            </a:pPr>
            <a:r>
              <a:rPr lang="it-IT" sz="2400" dirty="0"/>
              <a:t>Percorso di </a:t>
            </a:r>
            <a:r>
              <a:rPr lang="it-IT" sz="2400" b="1" dirty="0"/>
              <a:t>“ammissioni protette”,  </a:t>
            </a:r>
            <a:r>
              <a:rPr lang="it-IT" sz="2400" dirty="0"/>
              <a:t>frutto di riflessioni emerse nel lockdown per accompagnare gli anziani a entrare in Ospedale in sostituzione dei familiari</a:t>
            </a:r>
          </a:p>
          <a:p>
            <a:pPr>
              <a:buNone/>
            </a:pPr>
            <a:r>
              <a:rPr lang="it-IT" sz="2400" b="1" dirty="0"/>
              <a:t>Figure coinvolte: </a:t>
            </a:r>
            <a:r>
              <a:rPr lang="it-IT" sz="2400" dirty="0"/>
              <a:t>SS e Coordinatore SID dell’AT Melzo,  SS Ospedale Melzo</a:t>
            </a:r>
          </a:p>
          <a:p>
            <a:pPr>
              <a:buNone/>
            </a:pPr>
            <a:r>
              <a:rPr lang="it-IT" sz="2400" dirty="0">
                <a:hlinkClick r:id="rId2"/>
              </a:rPr>
              <a:t>La domiciliarità dopo la pandemia: l’AT di Melzo | Lombardia Sociale</a:t>
            </a:r>
            <a:endParaRPr lang="it-IT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it-IT" sz="3600" b="1" dirty="0"/>
              <a:t>Formazione (e informazione…): ombre..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it-IT" sz="2800" b="1" dirty="0"/>
              <a:t>Diffuse carenze nell’informazione capillare, tempestiva e adeguata agli AA.SS. del livello base</a:t>
            </a:r>
          </a:p>
          <a:p>
            <a:pPr algn="ctr">
              <a:buNone/>
            </a:pPr>
            <a:r>
              <a:rPr lang="it-IT" sz="2800" i="1" dirty="0"/>
              <a:t>“Tutti i nodi della rete….  sapere che la rete esiste!” (Elisa, SS  base, Comune)</a:t>
            </a:r>
          </a:p>
          <a:p>
            <a:pPr algn="just"/>
            <a:r>
              <a:rPr lang="it-IT" sz="2800" dirty="0"/>
              <a:t>Formazione specifica spesso tardiva e sommaria</a:t>
            </a:r>
          </a:p>
          <a:p>
            <a:pPr>
              <a:buNone/>
            </a:pPr>
            <a:r>
              <a:rPr lang="it-IT" sz="2800" b="1" dirty="0"/>
              <a:t>Molti AA.SS. coinvolti nella progettazione di M5 e M6</a:t>
            </a:r>
          </a:p>
          <a:p>
            <a:r>
              <a:rPr lang="it-IT" sz="2800" dirty="0"/>
              <a:t>    anche senza specifico </a:t>
            </a:r>
            <a:r>
              <a:rPr lang="it-IT" sz="2800" b="1" dirty="0"/>
              <a:t>mandato e tempi dedicati</a:t>
            </a:r>
          </a:p>
          <a:p>
            <a:r>
              <a:rPr lang="it-IT" sz="2800" dirty="0"/>
              <a:t>     senza aver acquisito competenze mirate per iniziativa dell’Ente</a:t>
            </a:r>
          </a:p>
          <a:p>
            <a:r>
              <a:rPr lang="it-IT" sz="2800" dirty="0"/>
              <a:t>     costretti ad “arrangiarsi” con i saperi posseduti (non sempre quelle “ad hoc”).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643602"/>
          </a:xfrm>
        </p:spPr>
        <p:txBody>
          <a:bodyPr/>
          <a:lstStyle/>
          <a:p>
            <a:pPr algn="ctr">
              <a:buNone/>
            </a:pPr>
            <a:r>
              <a:rPr lang="it-IT" b="1" dirty="0"/>
              <a:t>                … e luci</a:t>
            </a:r>
            <a:endParaRPr lang="it-IT" dirty="0"/>
          </a:p>
          <a:p>
            <a:pPr algn="ctr">
              <a:buNone/>
            </a:pPr>
            <a:r>
              <a:rPr lang="it-IT" b="1" dirty="0"/>
              <a:t>Valorizzazione dell’AS come formatore</a:t>
            </a:r>
          </a:p>
          <a:p>
            <a:pPr algn="just"/>
            <a:r>
              <a:rPr lang="it-IT" dirty="0"/>
              <a:t>Di colleghi del livello base ( </a:t>
            </a:r>
            <a:r>
              <a:rPr lang="it-IT" dirty="0" err="1"/>
              <a:t>AA.SS</a:t>
            </a:r>
            <a:r>
              <a:rPr lang="it-IT" dirty="0"/>
              <a:t> con ruolo di coordinamento o membri di Direzione strategica )</a:t>
            </a:r>
          </a:p>
          <a:p>
            <a:pPr algn="just"/>
            <a:r>
              <a:rPr lang="it-IT" dirty="0"/>
              <a:t>Nei confronti di altre figure, previste dalle nuove norme, che non hanno familiarità con il lavoro sul territorio ( ad es. </a:t>
            </a:r>
            <a:r>
              <a:rPr lang="it-IT" dirty="0" err="1"/>
              <a:t>IfeC</a:t>
            </a:r>
            <a:r>
              <a:rPr lang="it-IT" dirty="0"/>
              <a:t>, provenienti dall’ospedale) per facilitarne l’inserimento in CdC.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3600" b="1" dirty="0"/>
              <a:t>L’integrazione, che fatica…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363272" cy="4983179"/>
          </a:xfrm>
        </p:spPr>
        <p:txBody>
          <a:bodyPr/>
          <a:lstStyle/>
          <a:p>
            <a:pPr>
              <a:buNone/>
            </a:pPr>
            <a:r>
              <a:rPr lang="it-IT" dirty="0"/>
              <a:t>Carente l</a:t>
            </a:r>
            <a:r>
              <a:rPr lang="it-IT" b="1" dirty="0"/>
              <a:t>’integrazione istituzionale codificata.</a:t>
            </a:r>
          </a:p>
          <a:p>
            <a:r>
              <a:rPr lang="it-IT" dirty="0"/>
              <a:t>In ATS e ASST  frequenti cambi dei vertici dovuti alla nuova organizzazione regionale</a:t>
            </a:r>
          </a:p>
          <a:p>
            <a:r>
              <a:rPr lang="it-IT" dirty="0"/>
              <a:t>Diffusa mancanza di protocolli d’intesa tra AT e  ASST per il funzionamento di PUA, CdC, dimissioni protette, ecc.</a:t>
            </a:r>
          </a:p>
          <a:p>
            <a:pPr>
              <a:buNone/>
            </a:pPr>
            <a:r>
              <a:rPr lang="it-IT" dirty="0"/>
              <a:t>                         </a:t>
            </a:r>
            <a:r>
              <a:rPr lang="it-IT" b="1" dirty="0"/>
              <a:t>E nel frattempo che succede?</a:t>
            </a:r>
          </a:p>
          <a:p>
            <a:pPr>
              <a:buNone/>
            </a:pPr>
            <a:r>
              <a:rPr lang="it-IT" dirty="0"/>
              <a:t>Gli operatori </a:t>
            </a:r>
            <a:r>
              <a:rPr lang="it-IT" b="1" dirty="0"/>
              <a:t>lavorano insieme </a:t>
            </a:r>
            <a:r>
              <a:rPr lang="it-IT" dirty="0"/>
              <a:t>pur in mancanza  (o precedendo) la formalizzazione istituzionale.</a:t>
            </a:r>
          </a:p>
          <a:p>
            <a:endParaRPr lang="it-IT" sz="2800" dirty="0"/>
          </a:p>
          <a:p>
            <a:pPr>
              <a:buNone/>
            </a:pPr>
            <a:r>
              <a:rPr lang="it-IT" b="1" dirty="0"/>
              <a:t>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apoLSmodell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diapoLSmodello</Template>
  <TotalTime>8987</TotalTime>
  <Words>1146</Words>
  <Application>Microsoft Office PowerPoint</Application>
  <PresentationFormat>Presentazione su schermo (4:3)</PresentationFormat>
  <Paragraphs>101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Arial</vt:lpstr>
      <vt:lpstr>Calibri</vt:lpstr>
      <vt:lpstr>diapoLSmodello</vt:lpstr>
      <vt:lpstr> L’ASSISTENTE SOCIALE NEI SERVIZI PER ANZIANI E PER ANZIANI CON DEMENZA Ordine Assistenti Sociali Regione Lombardia 8 giugno 2023, Milano</vt:lpstr>
      <vt:lpstr> Di cosa parliamo oggi  </vt:lpstr>
      <vt:lpstr>Le molte facce del SAD</vt:lpstr>
      <vt:lpstr> </vt:lpstr>
      <vt:lpstr>La rete fa la differenza</vt:lpstr>
      <vt:lpstr>Dimissioni protette? Sì, grazie!</vt:lpstr>
      <vt:lpstr>Formazione (e informazione…): ombre..</vt:lpstr>
      <vt:lpstr>Presentazione standard di PowerPoint</vt:lpstr>
      <vt:lpstr>L’integrazione, che fatica…</vt:lpstr>
      <vt:lpstr>Presentazione standard di PowerPoint</vt:lpstr>
      <vt:lpstr> Alcune cose che gli AA.SS.  hanno imparato in pandemia </vt:lpstr>
      <vt:lpstr>Detto da voi…  Voci di AA.SS. del welfare lombardo</vt:lpstr>
      <vt:lpstr>Presentazione standard di PowerPoint</vt:lpstr>
      <vt:lpstr> Per  saperne di più…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Rosi Tidoli</dc:creator>
  <cp:lastModifiedBy>sara alberici</cp:lastModifiedBy>
  <cp:revision>464</cp:revision>
  <dcterms:created xsi:type="dcterms:W3CDTF">2011-02-16T17:01:21Z</dcterms:created>
  <dcterms:modified xsi:type="dcterms:W3CDTF">2023-06-10T08:20:44Z</dcterms:modified>
</cp:coreProperties>
</file>