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6" r:id="rId4"/>
    <p:sldMasterId id="2147483699" r:id="rId5"/>
  </p:sldMasterIdLst>
  <p:notesMasterIdLst>
    <p:notesMasterId r:id="rId17"/>
  </p:notesMasterIdLst>
  <p:handoutMasterIdLst>
    <p:handoutMasterId r:id="rId18"/>
  </p:handoutMasterIdLst>
  <p:sldIdLst>
    <p:sldId id="257" r:id="rId6"/>
    <p:sldId id="262" r:id="rId7"/>
    <p:sldId id="261" r:id="rId8"/>
    <p:sldId id="2146847285" r:id="rId9"/>
    <p:sldId id="2146847293" r:id="rId10"/>
    <p:sldId id="2146847295" r:id="rId11"/>
    <p:sldId id="2146847296" r:id="rId12"/>
    <p:sldId id="2146847297" r:id="rId13"/>
    <p:sldId id="2146847298" r:id="rId14"/>
    <p:sldId id="2146847294" r:id="rId15"/>
    <p:sldId id="2146847300"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070D"/>
    <a:srgbClr val="C6133F"/>
    <a:srgbClr val="CA164C"/>
    <a:srgbClr val="CB9191"/>
    <a:srgbClr val="F1F2F2"/>
    <a:srgbClr val="E8454E"/>
    <a:srgbClr val="54626A"/>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66" autoAdjust="0"/>
    <p:restoredTop sz="78214" autoAdjust="0"/>
  </p:normalViewPr>
  <p:slideViewPr>
    <p:cSldViewPr>
      <p:cViewPr varScale="1">
        <p:scale>
          <a:sx n="57" d="100"/>
          <a:sy n="57" d="100"/>
        </p:scale>
        <p:origin x="12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Segnalazioni</a:t>
            </a:r>
          </a:p>
        </c:rich>
      </c:tx>
      <c:layout>
        <c:manualLayout>
          <c:xMode val="edge"/>
          <c:yMode val="edge"/>
          <c:x val="0.3621041119860019"/>
          <c:y val="2.777777777777779E-2"/>
        </c:manualLayout>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Foglio1!$A$19:$A$24</c:f>
              <c:strCache>
                <c:ptCount val="6"/>
                <c:pt idx="0">
                  <c:v>Area Emergenza Urgenza</c:v>
                </c:pt>
                <c:pt idx="1">
                  <c:v>Area Cardio-Toraco-Vascolare</c:v>
                </c:pt>
                <c:pt idx="2">
                  <c:v>Area Medica</c:v>
                </c:pt>
                <c:pt idx="3">
                  <c:v>Area Neuroscienze e Salute Mentale</c:v>
                </c:pt>
                <c:pt idx="4">
                  <c:v>Area Materno Infantile</c:v>
                </c:pt>
                <c:pt idx="5">
                  <c:v>Area Chirurgica</c:v>
                </c:pt>
              </c:strCache>
            </c:strRef>
          </c:cat>
          <c:val>
            <c:numRef>
              <c:f>Foglio1!$B$19:$B$24</c:f>
              <c:numCache>
                <c:formatCode>General</c:formatCode>
                <c:ptCount val="6"/>
                <c:pt idx="0">
                  <c:v>311</c:v>
                </c:pt>
                <c:pt idx="1">
                  <c:v>33</c:v>
                </c:pt>
                <c:pt idx="2">
                  <c:v>937</c:v>
                </c:pt>
                <c:pt idx="3">
                  <c:v>238</c:v>
                </c:pt>
                <c:pt idx="4">
                  <c:v>600</c:v>
                </c:pt>
                <c:pt idx="5">
                  <c:v>124</c:v>
                </c:pt>
              </c:numCache>
            </c:numRef>
          </c:val>
          <c:extLst>
            <c:ext xmlns:c16="http://schemas.microsoft.com/office/drawing/2014/chart" uri="{C3380CC4-5D6E-409C-BE32-E72D297353CC}">
              <c16:uniqueId val="{00000000-0521-445A-9CA4-2E512414FD9C}"/>
            </c:ext>
          </c:extLst>
        </c:ser>
        <c:dLbls>
          <c:showLegendKey val="0"/>
          <c:showVal val="0"/>
          <c:showCatName val="0"/>
          <c:showSerName val="0"/>
          <c:showPercent val="0"/>
          <c:showBubbleSize val="0"/>
        </c:dLbls>
        <c:gapWidth val="75"/>
        <c:shape val="box"/>
        <c:axId val="170011648"/>
        <c:axId val="170042112"/>
        <c:axId val="0"/>
      </c:bar3DChart>
      <c:catAx>
        <c:axId val="170011648"/>
        <c:scaling>
          <c:orientation val="minMax"/>
        </c:scaling>
        <c:delete val="0"/>
        <c:axPos val="l"/>
        <c:numFmt formatCode="General" sourceLinked="0"/>
        <c:majorTickMark val="none"/>
        <c:minorTickMark val="none"/>
        <c:tickLblPos val="nextTo"/>
        <c:crossAx val="170042112"/>
        <c:crosses val="autoZero"/>
        <c:auto val="1"/>
        <c:lblAlgn val="ctr"/>
        <c:lblOffset val="100"/>
        <c:noMultiLvlLbl val="0"/>
      </c:catAx>
      <c:valAx>
        <c:axId val="170042112"/>
        <c:scaling>
          <c:orientation val="minMax"/>
        </c:scaling>
        <c:delete val="0"/>
        <c:axPos val="b"/>
        <c:majorGridlines/>
        <c:numFmt formatCode="General" sourceLinked="1"/>
        <c:majorTickMark val="none"/>
        <c:minorTickMark val="none"/>
        <c:tickLblPos val="nextTo"/>
        <c:spPr>
          <a:ln w="9525">
            <a:noFill/>
          </a:ln>
        </c:spPr>
        <c:crossAx val="17001164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3"/>
          <c:dPt>
            <c:idx val="0"/>
            <c:bubble3D val="0"/>
            <c:spPr>
              <a:solidFill>
                <a:schemeClr val="accent1">
                  <a:lumMod val="20000"/>
                  <a:lumOff val="80000"/>
                </a:schemeClr>
              </a:solidFill>
            </c:spPr>
            <c:extLst>
              <c:ext xmlns:c16="http://schemas.microsoft.com/office/drawing/2014/chart" uri="{C3380CC4-5D6E-409C-BE32-E72D297353CC}">
                <c16:uniqueId val="{00000001-2E85-4E96-9890-46B98EA09D27}"/>
              </c:ext>
            </c:extLst>
          </c:dPt>
          <c:dPt>
            <c:idx val="1"/>
            <c:bubble3D val="0"/>
            <c:spPr>
              <a:solidFill>
                <a:schemeClr val="accent1">
                  <a:lumMod val="40000"/>
                  <a:lumOff val="60000"/>
                </a:schemeClr>
              </a:solidFill>
            </c:spPr>
            <c:extLst>
              <c:ext xmlns:c16="http://schemas.microsoft.com/office/drawing/2014/chart" uri="{C3380CC4-5D6E-409C-BE32-E72D297353CC}">
                <c16:uniqueId val="{00000003-2E85-4E96-9890-46B98EA09D27}"/>
              </c:ext>
            </c:extLst>
          </c:dPt>
          <c:dPt>
            <c:idx val="2"/>
            <c:bubble3D val="0"/>
            <c:spPr>
              <a:solidFill>
                <a:schemeClr val="accent1">
                  <a:lumMod val="60000"/>
                  <a:lumOff val="40000"/>
                </a:schemeClr>
              </a:solidFill>
            </c:spPr>
            <c:extLst>
              <c:ext xmlns:c16="http://schemas.microsoft.com/office/drawing/2014/chart" uri="{C3380CC4-5D6E-409C-BE32-E72D297353CC}">
                <c16:uniqueId val="{00000005-2E85-4E96-9890-46B98EA09D27}"/>
              </c:ext>
            </c:extLst>
          </c:dPt>
          <c:dPt>
            <c:idx val="3"/>
            <c:bubble3D val="0"/>
            <c:spPr>
              <a:solidFill>
                <a:schemeClr val="accent1">
                  <a:lumMod val="75000"/>
                </a:schemeClr>
              </a:solidFill>
            </c:spPr>
            <c:extLst>
              <c:ext xmlns:c16="http://schemas.microsoft.com/office/drawing/2014/chart" uri="{C3380CC4-5D6E-409C-BE32-E72D297353CC}">
                <c16:uniqueId val="{00000007-2E85-4E96-9890-46B98EA09D27}"/>
              </c:ext>
            </c:extLst>
          </c:dPt>
          <c:dPt>
            <c:idx val="4"/>
            <c:bubble3D val="0"/>
            <c:spPr>
              <a:solidFill>
                <a:schemeClr val="accent3">
                  <a:lumMod val="40000"/>
                  <a:lumOff val="60000"/>
                </a:schemeClr>
              </a:solidFill>
            </c:spPr>
            <c:extLst>
              <c:ext xmlns:c16="http://schemas.microsoft.com/office/drawing/2014/chart" uri="{C3380CC4-5D6E-409C-BE32-E72D297353CC}">
                <c16:uniqueId val="{00000009-2E85-4E96-9890-46B98EA09D27}"/>
              </c:ext>
            </c:extLst>
          </c:dPt>
          <c:dPt>
            <c:idx val="5"/>
            <c:bubble3D val="0"/>
            <c:spPr>
              <a:solidFill>
                <a:schemeClr val="accent3">
                  <a:lumMod val="60000"/>
                  <a:lumOff val="40000"/>
                </a:schemeClr>
              </a:solidFill>
            </c:spPr>
            <c:extLst>
              <c:ext xmlns:c16="http://schemas.microsoft.com/office/drawing/2014/chart" uri="{C3380CC4-5D6E-409C-BE32-E72D297353CC}">
                <c16:uniqueId val="{0000000B-2E85-4E96-9890-46B98EA09D27}"/>
              </c:ext>
            </c:extLst>
          </c:dPt>
          <c:dPt>
            <c:idx val="6"/>
            <c:bubble3D val="0"/>
            <c:spPr>
              <a:solidFill>
                <a:schemeClr val="accent3">
                  <a:lumMod val="75000"/>
                </a:schemeClr>
              </a:solidFill>
            </c:spPr>
            <c:extLst>
              <c:ext xmlns:c16="http://schemas.microsoft.com/office/drawing/2014/chart" uri="{C3380CC4-5D6E-409C-BE32-E72D297353CC}">
                <c16:uniqueId val="{0000000D-2E85-4E96-9890-46B98EA09D27}"/>
              </c:ext>
            </c:extLst>
          </c:dPt>
          <c:dPt>
            <c:idx val="7"/>
            <c:bubble3D val="0"/>
            <c:spPr>
              <a:solidFill>
                <a:schemeClr val="accent3">
                  <a:lumMod val="50000"/>
                </a:schemeClr>
              </a:solidFill>
            </c:spPr>
            <c:extLst>
              <c:ext xmlns:c16="http://schemas.microsoft.com/office/drawing/2014/chart" uri="{C3380CC4-5D6E-409C-BE32-E72D297353CC}">
                <c16:uniqueId val="{0000000F-2E85-4E96-9890-46B98EA09D27}"/>
              </c:ext>
            </c:extLst>
          </c:dPt>
          <c:dPt>
            <c:idx val="8"/>
            <c:bubble3D val="0"/>
            <c:spPr>
              <a:solidFill>
                <a:srgbClr val="FF3300"/>
              </a:solidFill>
            </c:spPr>
            <c:extLst>
              <c:ext xmlns:c16="http://schemas.microsoft.com/office/drawing/2014/chart" uri="{C3380CC4-5D6E-409C-BE32-E72D297353CC}">
                <c16:uniqueId val="{00000011-2E85-4E96-9890-46B98EA09D27}"/>
              </c:ext>
            </c:extLst>
          </c:dPt>
          <c:dPt>
            <c:idx val="9"/>
            <c:bubble3D val="0"/>
            <c:spPr>
              <a:solidFill>
                <a:srgbClr val="FF9933"/>
              </a:solidFill>
            </c:spPr>
            <c:extLst>
              <c:ext xmlns:c16="http://schemas.microsoft.com/office/drawing/2014/chart" uri="{C3380CC4-5D6E-409C-BE32-E72D297353CC}">
                <c16:uniqueId val="{00000013-2E85-4E96-9890-46B98EA09D27}"/>
              </c:ext>
            </c:extLst>
          </c:dPt>
          <c:dPt>
            <c:idx val="10"/>
            <c:bubble3D val="0"/>
            <c:spPr>
              <a:solidFill>
                <a:srgbClr val="FF0000"/>
              </a:solidFill>
            </c:spPr>
            <c:extLst>
              <c:ext xmlns:c16="http://schemas.microsoft.com/office/drawing/2014/chart" uri="{C3380CC4-5D6E-409C-BE32-E72D297353CC}">
                <c16:uniqueId val="{00000015-2E85-4E96-9890-46B98EA09D27}"/>
              </c:ext>
            </c:extLst>
          </c:dPt>
          <c:dLbls>
            <c:dLbl>
              <c:idx val="8"/>
              <c:showLegendKey val="1"/>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E85-4E96-9890-46B98EA09D27}"/>
                </c:ext>
              </c:extLst>
            </c:dLbl>
            <c:dLbl>
              <c:idx val="9"/>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E85-4E96-9890-46B98EA09D27}"/>
                </c:ext>
              </c:extLst>
            </c:dLbl>
            <c:dLbl>
              <c:idx val="10"/>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E85-4E96-9890-46B98EA09D27}"/>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Foglio1!$A$81:$A$91</c:f>
              <c:strCache>
                <c:ptCount val="11"/>
                <c:pt idx="0">
                  <c:v>0-1a</c:v>
                </c:pt>
                <c:pt idx="1">
                  <c:v>2a-6a</c:v>
                </c:pt>
                <c:pt idx="2">
                  <c:v>7a-12a</c:v>
                </c:pt>
                <c:pt idx="3">
                  <c:v>13a-18a</c:v>
                </c:pt>
                <c:pt idx="4">
                  <c:v>19a-25a</c:v>
                </c:pt>
                <c:pt idx="5">
                  <c:v>26a-34a</c:v>
                </c:pt>
                <c:pt idx="6">
                  <c:v>35a-54a</c:v>
                </c:pt>
                <c:pt idx="7">
                  <c:v>55a-64a</c:v>
                </c:pt>
                <c:pt idx="8">
                  <c:v>65a-75a</c:v>
                </c:pt>
                <c:pt idx="9">
                  <c:v>76a-84a</c:v>
                </c:pt>
                <c:pt idx="10">
                  <c:v>85a e oltre</c:v>
                </c:pt>
              </c:strCache>
            </c:strRef>
          </c:cat>
          <c:val>
            <c:numRef>
              <c:f>Foglio1!$B$81:$B$91</c:f>
              <c:numCache>
                <c:formatCode>General</c:formatCode>
                <c:ptCount val="11"/>
                <c:pt idx="0">
                  <c:v>179</c:v>
                </c:pt>
                <c:pt idx="1">
                  <c:v>109</c:v>
                </c:pt>
                <c:pt idx="2">
                  <c:v>50</c:v>
                </c:pt>
                <c:pt idx="3">
                  <c:v>100</c:v>
                </c:pt>
                <c:pt idx="4">
                  <c:v>73</c:v>
                </c:pt>
                <c:pt idx="5">
                  <c:v>92</c:v>
                </c:pt>
                <c:pt idx="6">
                  <c:v>247</c:v>
                </c:pt>
                <c:pt idx="7">
                  <c:v>167</c:v>
                </c:pt>
                <c:pt idx="8">
                  <c:v>263</c:v>
                </c:pt>
                <c:pt idx="9">
                  <c:v>37</c:v>
                </c:pt>
                <c:pt idx="10">
                  <c:v>492</c:v>
                </c:pt>
              </c:numCache>
            </c:numRef>
          </c:val>
          <c:extLst>
            <c:ext xmlns:c16="http://schemas.microsoft.com/office/drawing/2014/chart" uri="{C3380CC4-5D6E-409C-BE32-E72D297353CC}">
              <c16:uniqueId val="{00000016-2E85-4E96-9890-46B98EA09D27}"/>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pieChart>
        <c:varyColors val="1"/>
        <c:ser>
          <c:idx val="0"/>
          <c:order val="0"/>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val>
            <c:numRef>
              <c:f>Foglio1!$Q$26:$Q$27</c:f>
              <c:numCache>
                <c:formatCode>General</c:formatCode>
                <c:ptCount val="2"/>
                <c:pt idx="0">
                  <c:v>188</c:v>
                </c:pt>
                <c:pt idx="1">
                  <c:v>63</c:v>
                </c:pt>
              </c:numCache>
            </c:numRef>
          </c:val>
          <c:extLst>
            <c:ext xmlns:c16="http://schemas.microsoft.com/office/drawing/2014/chart" uri="{C3380CC4-5D6E-409C-BE32-E72D297353CC}">
              <c16:uniqueId val="{00000000-C7EF-47A1-BD68-F1CBF2C0E33B}"/>
            </c:ext>
          </c:extLst>
        </c:ser>
        <c:dLbls>
          <c:showLegendKey val="0"/>
          <c:showVal val="0"/>
          <c:showCatName val="0"/>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r>
              <a:rPr lang="en-US"/>
              <a:t>Caduti/disorientati</a:t>
            </a:r>
          </a:p>
        </c:rich>
      </c:tx>
      <c:overlay val="0"/>
    </c:title>
    <c:autoTitleDeleted val="0"/>
    <c:plotArea>
      <c:layout/>
      <c:pieChart>
        <c:varyColors val="1"/>
        <c:ser>
          <c:idx val="0"/>
          <c:order val="0"/>
          <c:explosion val="25"/>
          <c:dLbls>
            <c:dLbl>
              <c:idx val="0"/>
              <c:layout>
                <c:manualLayout>
                  <c:x val="9.6805555555555568E-3"/>
                  <c:y val="-0.4858005249343833"/>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8B48-42E2-891B-A4C5F52D6EC5}"/>
                </c:ext>
              </c:extLst>
            </c:dLbl>
            <c:dLbl>
              <c:idx val="1"/>
              <c:layout>
                <c:manualLayout>
                  <c:x val="-7.6032370953630826E-3"/>
                  <c:y val="1.6750510352872561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B48-42E2-891B-A4C5F52D6EC5}"/>
                </c:ext>
              </c:extLst>
            </c:dLbl>
            <c:spPr>
              <a:noFill/>
              <a:ln>
                <a:noFill/>
              </a:ln>
              <a:effectLst/>
            </c:spPr>
            <c:showLegendKey val="0"/>
            <c:showVal val="1"/>
            <c:showCatName val="1"/>
            <c:showSerName val="0"/>
            <c:showPercent val="1"/>
            <c:showBubbleSize val="0"/>
            <c:showLeaderLines val="0"/>
            <c:extLst>
              <c:ext xmlns:c15="http://schemas.microsoft.com/office/drawing/2012/chart" uri="{CE6537A1-D6FC-4f65-9D91-7224C49458BB}"/>
            </c:extLst>
          </c:dLbls>
          <c:cat>
            <c:strRef>
              <c:f>Foglio1!$J$20:$J$21</c:f>
              <c:strCache>
                <c:ptCount val="2"/>
                <c:pt idx="0">
                  <c:v>Ricoverati</c:v>
                </c:pt>
                <c:pt idx="1">
                  <c:v>Dimessi</c:v>
                </c:pt>
              </c:strCache>
            </c:strRef>
          </c:cat>
          <c:val>
            <c:numRef>
              <c:f>Foglio1!$K$20:$K$21</c:f>
              <c:numCache>
                <c:formatCode>General</c:formatCode>
                <c:ptCount val="2"/>
                <c:pt idx="0">
                  <c:v>39</c:v>
                </c:pt>
                <c:pt idx="1">
                  <c:v>15</c:v>
                </c:pt>
              </c:numCache>
            </c:numRef>
          </c:val>
          <c:extLst>
            <c:ext xmlns:c16="http://schemas.microsoft.com/office/drawing/2014/chart" uri="{C3380CC4-5D6E-409C-BE32-E72D297353CC}">
              <c16:uniqueId val="{00000002-8B48-42E2-891B-A4C5F52D6EC5}"/>
            </c:ext>
          </c:extLst>
        </c:ser>
        <c:dLbls>
          <c:showLegendKey val="0"/>
          <c:showVal val="0"/>
          <c:showCatName val="1"/>
          <c:showSerName val="0"/>
          <c:showPercent val="1"/>
          <c:showBubbleSize val="0"/>
          <c:showLeaderLines val="0"/>
        </c:dLbls>
        <c:firstSliceAng val="0"/>
      </c:pieChart>
    </c:plotArea>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r>
              <a:rPr lang="it-IT" sz="1600" dirty="0"/>
              <a:t>Soli</a:t>
            </a:r>
            <a:r>
              <a:rPr lang="it-IT" sz="1600" baseline="0" dirty="0"/>
              <a:t> o conviventi con familiare anziano o figli con patologie</a:t>
            </a:r>
            <a:endParaRPr lang="it-IT" sz="1600" dirty="0"/>
          </a:p>
        </c:rich>
      </c:tx>
      <c:overlay val="0"/>
    </c:title>
    <c:autoTitleDeleted val="0"/>
    <c:plotArea>
      <c:layout/>
      <c:pieChart>
        <c:varyColors val="1"/>
        <c:ser>
          <c:idx val="0"/>
          <c:order val="0"/>
          <c:explosion val="25"/>
          <c:dPt>
            <c:idx val="0"/>
            <c:bubble3D val="0"/>
            <c:spPr>
              <a:solidFill>
                <a:schemeClr val="accent2">
                  <a:lumMod val="50000"/>
                </a:schemeClr>
              </a:solidFill>
            </c:spPr>
            <c:extLst>
              <c:ext xmlns:c16="http://schemas.microsoft.com/office/drawing/2014/chart" uri="{C3380CC4-5D6E-409C-BE32-E72D297353CC}">
                <c16:uniqueId val="{00000001-162F-4E9C-8E7A-5D7C37937C6A}"/>
              </c:ext>
            </c:extLst>
          </c:dPt>
          <c:dLbls>
            <c:dLbl>
              <c:idx val="0"/>
              <c:layout>
                <c:manualLayout>
                  <c:x val="4.4483158355205596E-2"/>
                  <c:y val="-0.20619240303295425"/>
                </c:manualLayout>
              </c:layout>
              <c:spPr/>
              <c:txPr>
                <a:bodyPr/>
                <a:lstStyle/>
                <a:p>
                  <a:pPr>
                    <a:defRPr/>
                  </a:pPr>
                  <a:endParaRPr lang="it-IT"/>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62F-4E9C-8E7A-5D7C37937C6A}"/>
                </c:ext>
              </c:extLst>
            </c:dLbl>
            <c:dLbl>
              <c:idx val="1"/>
              <c:layout>
                <c:manualLayout>
                  <c:x val="-0.13524245406824151"/>
                  <c:y val="-3.3887066200058331E-2"/>
                </c:manualLayout>
              </c:layout>
              <c:spPr/>
              <c:txPr>
                <a:bodyPr/>
                <a:lstStyle/>
                <a:p>
                  <a:pPr>
                    <a:defRPr/>
                  </a:pPr>
                  <a:endParaRPr lang="it-IT"/>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62F-4E9C-8E7A-5D7C37937C6A}"/>
                </c:ext>
              </c:extLst>
            </c:dLbl>
            <c:dLbl>
              <c:idx val="2"/>
              <c:layout>
                <c:manualLayout>
                  <c:x val="0.12713626421697288"/>
                  <c:y val="8.916848935549726E-2"/>
                </c:manualLayout>
              </c:layout>
              <c:spPr/>
              <c:txPr>
                <a:bodyPr/>
                <a:lstStyle/>
                <a:p>
                  <a:pPr>
                    <a:defRPr/>
                  </a:pPr>
                  <a:endParaRPr lang="it-IT"/>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62F-4E9C-8E7A-5D7C37937C6A}"/>
                </c:ext>
              </c:extLst>
            </c:dLbl>
            <c:spPr>
              <a:noFill/>
              <a:ln>
                <a:noFill/>
              </a:ln>
              <a:effectLst/>
            </c:spPr>
            <c:showLegendKey val="0"/>
            <c:showVal val="1"/>
            <c:showCatName val="1"/>
            <c:showSerName val="0"/>
            <c:showPercent val="1"/>
            <c:showBubbleSize val="0"/>
            <c:showLeaderLines val="0"/>
            <c:extLst>
              <c:ext xmlns:c15="http://schemas.microsoft.com/office/drawing/2012/chart" uri="{CE6537A1-D6FC-4f65-9D91-7224C49458BB}"/>
            </c:extLst>
          </c:dLbls>
          <c:cat>
            <c:strRef>
              <c:f>Foglio1!$M$32:$M$34</c:f>
              <c:strCache>
                <c:ptCount val="3"/>
                <c:pt idx="0">
                  <c:v>Ricoverati</c:v>
                </c:pt>
                <c:pt idx="1">
                  <c:v>Dimessi</c:v>
                </c:pt>
                <c:pt idx="2">
                  <c:v>Allontanati</c:v>
                </c:pt>
              </c:strCache>
            </c:strRef>
          </c:cat>
          <c:val>
            <c:numRef>
              <c:f>Foglio1!$N$32:$N$34</c:f>
              <c:numCache>
                <c:formatCode>General</c:formatCode>
                <c:ptCount val="3"/>
                <c:pt idx="0">
                  <c:v>39</c:v>
                </c:pt>
                <c:pt idx="1">
                  <c:v>20</c:v>
                </c:pt>
                <c:pt idx="2">
                  <c:v>1</c:v>
                </c:pt>
              </c:numCache>
            </c:numRef>
          </c:val>
          <c:extLst>
            <c:ext xmlns:c16="http://schemas.microsoft.com/office/drawing/2014/chart" uri="{C3380CC4-5D6E-409C-BE32-E72D297353CC}">
              <c16:uniqueId val="{00000004-162F-4E9C-8E7A-5D7C37937C6A}"/>
            </c:ext>
          </c:extLst>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600"/>
            </a:pPr>
            <a:r>
              <a:rPr lang="en-US" sz="1600"/>
              <a:t>Anziani </a:t>
            </a:r>
          </a:p>
          <a:p>
            <a:pPr>
              <a:defRPr sz="1600"/>
            </a:pPr>
            <a:r>
              <a:rPr lang="en-US" sz="1600"/>
              <a:t>Senza Fissa Dimora</a:t>
            </a:r>
          </a:p>
        </c:rich>
      </c:tx>
      <c:layout>
        <c:manualLayout>
          <c:xMode val="edge"/>
          <c:yMode val="edge"/>
          <c:x val="0.31624300087489071"/>
          <c:y val="2.777777777777779E-2"/>
        </c:manualLayout>
      </c:layout>
      <c:overlay val="0"/>
    </c:title>
    <c:autoTitleDeleted val="0"/>
    <c:plotArea>
      <c:layout/>
      <c:pieChart>
        <c:varyColors val="1"/>
        <c:ser>
          <c:idx val="0"/>
          <c:order val="0"/>
          <c:dLbls>
            <c:dLbl>
              <c:idx val="0"/>
              <c:layout>
                <c:manualLayout>
                  <c:x val="3.6971019247594057E-2"/>
                  <c:y val="7.7212015164771081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8C1-4975-8078-71DFFF118FE4}"/>
                </c:ext>
              </c:extLst>
            </c:dLbl>
            <c:dLbl>
              <c:idx val="1"/>
              <c:layout>
                <c:manualLayout>
                  <c:x val="-6.4615157480314961E-2"/>
                  <c:y val="-0.50730387868183158"/>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8C1-4975-8078-71DFFF118FE4}"/>
                </c:ext>
              </c:extLst>
            </c:dLbl>
            <c:spPr>
              <a:noFill/>
              <a:ln>
                <a:noFill/>
              </a:ln>
              <a:effectLst/>
            </c:spPr>
            <c:showLegendKey val="0"/>
            <c:showVal val="1"/>
            <c:showCatName val="1"/>
            <c:showSerName val="0"/>
            <c:showPercent val="1"/>
            <c:showBubbleSize val="0"/>
            <c:showLeaderLines val="0"/>
            <c:extLst>
              <c:ext xmlns:c15="http://schemas.microsoft.com/office/drawing/2012/chart" uri="{CE6537A1-D6FC-4f65-9D91-7224C49458BB}"/>
            </c:extLst>
          </c:dLbls>
          <c:cat>
            <c:strRef>
              <c:f>Foglio1!$A$41:$A$42</c:f>
              <c:strCache>
                <c:ptCount val="2"/>
                <c:pt idx="0">
                  <c:v>Stranieri</c:v>
                </c:pt>
                <c:pt idx="1">
                  <c:v>Italiani</c:v>
                </c:pt>
              </c:strCache>
            </c:strRef>
          </c:cat>
          <c:val>
            <c:numRef>
              <c:f>Foglio1!$B$41:$B$42</c:f>
              <c:numCache>
                <c:formatCode>General</c:formatCode>
                <c:ptCount val="2"/>
                <c:pt idx="0">
                  <c:v>3</c:v>
                </c:pt>
                <c:pt idx="1">
                  <c:v>11</c:v>
                </c:pt>
              </c:numCache>
            </c:numRef>
          </c:val>
          <c:extLst>
            <c:ext xmlns:c16="http://schemas.microsoft.com/office/drawing/2014/chart" uri="{C3380CC4-5D6E-409C-BE32-E72D297353CC}">
              <c16:uniqueId val="{00000002-F8C1-4975-8078-71DFFF118FE4}"/>
            </c:ext>
          </c:extLst>
        </c:ser>
        <c:dLbls>
          <c:showLegendKey val="0"/>
          <c:showVal val="0"/>
          <c:showCatName val="1"/>
          <c:showSerName val="0"/>
          <c:showPercent val="1"/>
          <c:showBubbleSize val="0"/>
          <c:showLeaderLines val="0"/>
        </c:dLbls>
        <c:firstSliceAng val="0"/>
      </c:pieChart>
    </c:plotArea>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Età SFD</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it-IT"/>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684785479553638"/>
          <c:y val="0.26219163865906259"/>
          <c:w val="0.78630429040892724"/>
          <c:h val="0.48296169702278385"/>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04F-404A-8BCD-D59B206229B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04F-404A-8BCD-D59B206229B0}"/>
              </c:ext>
            </c:extLst>
          </c:dPt>
          <c:dLbls>
            <c:dLbl>
              <c:idx val="1"/>
              <c:layout>
                <c:manualLayout>
                  <c:x val="-1.3256124234470694E-2"/>
                  <c:y val="-6.0082020997375342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04F-404A-8BCD-D59B206229B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1"/>
            <c:showSerName val="0"/>
            <c:showPercent val="1"/>
            <c:showBubbleSize val="0"/>
            <c:showLeaderLines val="0"/>
            <c:extLst>
              <c:ext xmlns:c15="http://schemas.microsoft.com/office/drawing/2012/chart" uri="{CE6537A1-D6FC-4f65-9D91-7224C49458BB}"/>
            </c:extLst>
          </c:dLbls>
          <c:cat>
            <c:strRef>
              <c:f>Foglio1!$H$45:$H$46</c:f>
              <c:strCache>
                <c:ptCount val="2"/>
                <c:pt idx="0">
                  <c:v>18a-64a</c:v>
                </c:pt>
                <c:pt idx="1">
                  <c:v>65a e oltre</c:v>
                </c:pt>
              </c:strCache>
            </c:strRef>
          </c:cat>
          <c:val>
            <c:numRef>
              <c:f>Foglio1!$I$45:$I$46</c:f>
              <c:numCache>
                <c:formatCode>General</c:formatCode>
                <c:ptCount val="2"/>
                <c:pt idx="0">
                  <c:v>75</c:v>
                </c:pt>
                <c:pt idx="1">
                  <c:v>14</c:v>
                </c:pt>
              </c:numCache>
            </c:numRef>
          </c:val>
          <c:extLst>
            <c:ext xmlns:c16="http://schemas.microsoft.com/office/drawing/2014/chart" uri="{C3380CC4-5D6E-409C-BE32-E72D297353CC}">
              <c16:uniqueId val="{00000004-204F-404A-8BCD-D59B206229B0}"/>
            </c:ext>
          </c:extLst>
        </c:ser>
        <c:dLbls>
          <c:showLegendKey val="0"/>
          <c:showVal val="0"/>
          <c:showCatName val="0"/>
          <c:showSerName val="0"/>
          <c:showPercent val="0"/>
          <c:showBubbleSize val="0"/>
          <c:showLeaderLines val="0"/>
        </c:dLbls>
      </c:pie3D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09972F-AA65-4644-B3C3-5ABB131F725A}" type="datetimeFigureOut">
              <a:rPr lang="it-IT" smtClean="0"/>
              <a:pPr/>
              <a:t>10/06/2023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CC971D-F080-4FCF-8FE7-9AC3A088D3D0}" type="slidenum">
              <a:rPr lang="it-IT" smtClean="0"/>
              <a:pPr/>
              <a:t>‹N›</a:t>
            </a:fld>
            <a:endParaRPr lang="it-IT"/>
          </a:p>
        </p:txBody>
      </p:sp>
    </p:spTree>
    <p:extLst>
      <p:ext uri="{BB962C8B-B14F-4D97-AF65-F5344CB8AC3E}">
        <p14:creationId xmlns:p14="http://schemas.microsoft.com/office/powerpoint/2010/main" val="375076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42C79D-B9E0-4DE6-B482-2855657C48FF}" type="datetimeFigureOut">
              <a:rPr lang="it-IT" smtClean="0"/>
              <a:pPr/>
              <a:t>10/06/2023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4C343F-72F3-4D3B-B258-58E1113871D8}" type="slidenum">
              <a:rPr lang="it-IT" smtClean="0"/>
              <a:pPr/>
              <a:t>‹N›</a:t>
            </a:fld>
            <a:endParaRPr lang="it-IT"/>
          </a:p>
        </p:txBody>
      </p:sp>
    </p:spTree>
    <p:extLst>
      <p:ext uri="{BB962C8B-B14F-4D97-AF65-F5344CB8AC3E}">
        <p14:creationId xmlns:p14="http://schemas.microsoft.com/office/powerpoint/2010/main" val="77622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ln/>
        </p:spPr>
        <p:txBody>
          <a:bodyPr/>
          <a:lstStyle/>
          <a:p>
            <a:fld id="{0A9FF368-16A1-4066-B931-D4AFA57CEC1B}" type="slidenum">
              <a:rPr lang="it-IT" smtClean="0"/>
              <a:pPr/>
              <a:t>1</a:t>
            </a:fld>
            <a:endParaRPr lang="it-IT" dirty="0"/>
          </a:p>
        </p:txBody>
      </p:sp>
      <p:sp>
        <p:nvSpPr>
          <p:cNvPr id="43011"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43012"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26867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solidFill>
                  <a:prstClr val="black"/>
                </a:solidFill>
              </a:rPr>
              <a:pPr/>
              <a:t>10</a:t>
            </a:fld>
            <a:endParaRPr lang="it-IT" dirty="0">
              <a:solidFill>
                <a:prstClr val="black"/>
              </a:solidFill>
            </a:endParaRPr>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solidFill>
                <a:prstClr val="black"/>
              </a:solidFill>
            </a:endParaRPr>
          </a:p>
        </p:txBody>
      </p:sp>
      <p:sp>
        <p:nvSpPr>
          <p:cNvPr id="2" name="Segnaposto note 1">
            <a:extLst>
              <a:ext uri="{FF2B5EF4-FFF2-40B4-BE49-F238E27FC236}">
                <a16:creationId xmlns:a16="http://schemas.microsoft.com/office/drawing/2014/main" id="{1CD997C1-C7CC-BE5C-3341-FB986DCC721B}"/>
              </a:ext>
            </a:extLst>
          </p:cNvPr>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7" name="Google Shape;167;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pPr marL="0" lvl="0" indent="0" algn="r" rtl="0">
                <a:lnSpc>
                  <a:spcPct val="100000"/>
                </a:lnSpc>
                <a:spcBef>
                  <a:spcPts val="0"/>
                </a:spcBef>
                <a:spcAft>
                  <a:spcPts val="0"/>
                </a:spcAft>
                <a:buSzPts val="1400"/>
                <a:buNone/>
              </a:pPr>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a:ln/>
        </p:spPr>
        <p:txBody>
          <a:bodyPr/>
          <a:lstStyle/>
          <a:p>
            <a:fld id="{AEB655B3-0B55-4A2C-A6A3-80E7FBB1F846}" type="slidenum">
              <a:rPr lang="it-IT" smtClean="0"/>
              <a:pPr/>
              <a:t>2</a:t>
            </a:fld>
            <a:endParaRPr lang="it-IT" dirty="0"/>
          </a:p>
        </p:txBody>
      </p:sp>
      <p:sp>
        <p:nvSpPr>
          <p:cNvPr id="46083"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46084"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
        <p:nvSpPr>
          <p:cNvPr id="2" name="Segnaposto note 1"/>
          <p:cNvSpPr>
            <a:spLocks noGrp="1"/>
          </p:cNvSpPr>
          <p:nvPr>
            <p:ph type="body" idx="1"/>
          </p:nvPr>
        </p:nvSpPr>
        <p:spPr/>
        <p:txBody>
          <a:bodyPr>
            <a:normAutofit fontScale="77500" lnSpcReduction="20000"/>
          </a:bodyPr>
          <a:lstStyle/>
          <a:p>
            <a:endParaRPr lang="it-IT"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9445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a:ln/>
        </p:spPr>
        <p:txBody>
          <a:bodyPr/>
          <a:lstStyle/>
          <a:p>
            <a:fld id="{CC9CCF81-F2FC-410C-A985-567C4C49B8AB}" type="slidenum">
              <a:rPr lang="it-IT" smtClean="0"/>
              <a:pPr/>
              <a:t>3</a:t>
            </a:fld>
            <a:endParaRPr lang="it-IT" dirty="0"/>
          </a:p>
        </p:txBody>
      </p:sp>
      <p:sp>
        <p:nvSpPr>
          <p:cNvPr id="49155"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49156"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
        <p:nvSpPr>
          <p:cNvPr id="5" name="Segnaposto note 4"/>
          <p:cNvSpPr>
            <a:spLocks noGrp="1"/>
          </p:cNvSpPr>
          <p:nvPr>
            <p:ph type="body" idx="1"/>
          </p:nvPr>
        </p:nvSpPr>
        <p:spPr/>
        <p:txBody>
          <a:bodyPr>
            <a:normAutofit fontScale="92500" lnSpcReduction="20000"/>
          </a:bodyPr>
          <a:lstStyle/>
          <a:p>
            <a:endParaRPr lang="it-IT"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60230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it-IT" dirty="0"/>
          </a:p>
        </p:txBody>
      </p:sp>
      <p:sp>
        <p:nvSpPr>
          <p:cNvPr id="4" name="Slide Number Placeholder 3"/>
          <p:cNvSpPr>
            <a:spLocks noGrp="1"/>
          </p:cNvSpPr>
          <p:nvPr>
            <p:ph type="sldNum" sz="quarter" idx="10"/>
          </p:nvPr>
        </p:nvSpPr>
        <p:spPr/>
        <p:txBody>
          <a:bodyPr/>
          <a:lstStyle/>
          <a:p>
            <a:fld id="{5A4C343F-72F3-4D3B-B258-58E1113871D8}" type="slidenum">
              <a:rPr lang="it-IT" smtClean="0"/>
              <a:pPr/>
              <a:t>4</a:t>
            </a:fld>
            <a:endParaRPr lang="it-IT"/>
          </a:p>
        </p:txBody>
      </p:sp>
    </p:spTree>
    <p:extLst>
      <p:ext uri="{BB962C8B-B14F-4D97-AF65-F5344CB8AC3E}">
        <p14:creationId xmlns:p14="http://schemas.microsoft.com/office/powerpoint/2010/main" val="412232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solidFill>
                  <a:prstClr val="black"/>
                </a:solidFill>
              </a:rPr>
              <a:pPr/>
              <a:t>5</a:t>
            </a:fld>
            <a:endParaRPr lang="it-IT" dirty="0">
              <a:solidFill>
                <a:prstClr val="black"/>
              </a:solidFill>
            </a:endParaRPr>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solidFill>
                <a:prstClr val="black"/>
              </a:solidFill>
            </a:endParaRPr>
          </a:p>
        </p:txBody>
      </p:sp>
      <p:sp>
        <p:nvSpPr>
          <p:cNvPr id="2" name="Segnaposto note 1"/>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prstClr val="black"/>
              </a:solidFill>
              <a:effectLst/>
              <a:uLnTx/>
              <a:uFillTx/>
              <a:latin typeface="+mn-lt"/>
              <a:ea typeface="+mn-ea"/>
              <a:cs typeface="+mn-cs"/>
            </a:endParaRPr>
          </a:p>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solidFill>
                  <a:prstClr val="black"/>
                </a:solidFill>
              </a:rPr>
              <a:pPr/>
              <a:t>6</a:t>
            </a:fld>
            <a:endParaRPr lang="it-IT" dirty="0">
              <a:solidFill>
                <a:prstClr val="black"/>
              </a:solidFill>
            </a:endParaRPr>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solidFill>
                <a:prstClr val="black"/>
              </a:solidFill>
            </a:endParaRPr>
          </a:p>
        </p:txBody>
      </p:sp>
    </p:spTree>
    <p:extLst>
      <p:ext uri="{BB962C8B-B14F-4D97-AF65-F5344CB8AC3E}">
        <p14:creationId xmlns:p14="http://schemas.microsoft.com/office/powerpoint/2010/main" val="1950697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solidFill>
                  <a:prstClr val="black"/>
                </a:solidFill>
              </a:rPr>
              <a:pPr/>
              <a:t>7</a:t>
            </a:fld>
            <a:endParaRPr lang="it-IT" dirty="0">
              <a:solidFill>
                <a:prstClr val="black"/>
              </a:solidFill>
            </a:endParaRPr>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solidFill>
                <a:prstClr val="black"/>
              </a:solidFill>
            </a:endParaRPr>
          </a:p>
        </p:txBody>
      </p:sp>
    </p:spTree>
    <p:extLst>
      <p:ext uri="{BB962C8B-B14F-4D97-AF65-F5344CB8AC3E}">
        <p14:creationId xmlns:p14="http://schemas.microsoft.com/office/powerpoint/2010/main" val="1950697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solidFill>
                  <a:prstClr val="black"/>
                </a:solidFill>
              </a:rPr>
              <a:pPr/>
              <a:t>8</a:t>
            </a:fld>
            <a:endParaRPr lang="it-IT" dirty="0">
              <a:solidFill>
                <a:prstClr val="black"/>
              </a:solidFill>
            </a:endParaRPr>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solidFill>
                <a:prstClr val="black"/>
              </a:solidFill>
            </a:endParaRPr>
          </a:p>
        </p:txBody>
      </p:sp>
    </p:spTree>
    <p:extLst>
      <p:ext uri="{BB962C8B-B14F-4D97-AF65-F5344CB8AC3E}">
        <p14:creationId xmlns:p14="http://schemas.microsoft.com/office/powerpoint/2010/main" val="1950697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solidFill>
                  <a:prstClr val="black"/>
                </a:solidFill>
              </a:rPr>
              <a:pPr/>
              <a:t>9</a:t>
            </a:fld>
            <a:endParaRPr lang="it-IT" dirty="0">
              <a:solidFill>
                <a:prstClr val="black"/>
              </a:solidFill>
            </a:endParaRPr>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solidFill>
                <a:prstClr val="black"/>
              </a:solidFill>
            </a:endParaRPr>
          </a:p>
        </p:txBody>
      </p:sp>
    </p:spTree>
    <p:extLst>
      <p:ext uri="{BB962C8B-B14F-4D97-AF65-F5344CB8AC3E}">
        <p14:creationId xmlns:p14="http://schemas.microsoft.com/office/powerpoint/2010/main" val="1950697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dirty="0"/>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10/06/2023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10/06/2023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10/06/2023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6" name="Titolo 1"/>
          <p:cNvSpPr>
            <a:spLocks noGrp="1"/>
          </p:cNvSpPr>
          <p:nvPr>
            <p:ph type="title"/>
          </p:nvPr>
        </p:nvSpPr>
        <p:spPr>
          <a:xfrm>
            <a:off x="0" y="3398914"/>
            <a:ext cx="9144000" cy="1140600"/>
          </a:xfrm>
          <a:solidFill>
            <a:schemeClr val="bg1">
              <a:alpha val="90000"/>
            </a:schemeClr>
          </a:solidFill>
          <a:ln w="9525" cap="flat">
            <a:noFill/>
            <a:round/>
            <a:headEnd/>
            <a:tailEnd/>
          </a:ln>
          <a:effectLst/>
        </p:spPr>
        <p:txBody>
          <a:bodyPr lIns="81615" tIns="68882" rIns="81615" bIns="40807"/>
          <a:lstStyle>
            <a:lvl1pPr marL="490895" indent="0" algn="l" defTabSz="407399" rtl="0" fontAlgn="base" hangingPunct="0">
              <a:lnSpc>
                <a:spcPct val="93000"/>
              </a:lnSpc>
              <a:spcBef>
                <a:spcPct val="0"/>
              </a:spcBef>
              <a:spcAft>
                <a:spcPct val="0"/>
              </a:spcAft>
              <a:buClrTx/>
              <a:buSzPct val="100000"/>
              <a:buFontTx/>
              <a:buNone/>
              <a:tabLst>
                <a:tab pos="0" algn="l"/>
                <a:tab pos="405960" algn="l"/>
                <a:tab pos="813359" algn="l"/>
                <a:tab pos="1220757" algn="l"/>
                <a:tab pos="1628157" algn="l"/>
                <a:tab pos="2035557" algn="l"/>
                <a:tab pos="2442955" algn="l"/>
                <a:tab pos="2850356" algn="l"/>
                <a:tab pos="3257755" algn="l"/>
                <a:tab pos="3665154" algn="l"/>
                <a:tab pos="4072555" algn="l"/>
                <a:tab pos="4479953" algn="l"/>
                <a:tab pos="4887352" algn="l"/>
                <a:tab pos="5294751" algn="l"/>
                <a:tab pos="5702152" algn="l"/>
                <a:tab pos="6109549" algn="l"/>
                <a:tab pos="6516949" algn="l"/>
                <a:tab pos="6924348" algn="l"/>
                <a:tab pos="7331748" algn="l"/>
                <a:tab pos="7739147" algn="l"/>
                <a:tab pos="8146547" algn="l"/>
              </a:tabLst>
              <a:defRPr lang="it-IT" sz="2200" b="1" kern="1200" dirty="0">
                <a:solidFill>
                  <a:srgbClr val="9D070D"/>
                </a:solidFill>
                <a:latin typeface="Arial-BoldMT" pitchFamily="32" charset="0"/>
                <a:ea typeface="Arial Unicode MS" pitchFamily="34" charset="-128"/>
                <a:cs typeface="Arial" pitchFamily="34" charset="0"/>
              </a:defRPr>
            </a:lvl1pPr>
          </a:lstStyle>
          <a:p>
            <a:r>
              <a:rPr lang="it-IT" dirty="0"/>
              <a:t>Fare clic per modificare lo stile del titolo</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576D-E689-A747-88DE-B1F5A1D8A5C7}"/>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DD468619-7DD4-BD4E-B798-6E0FF2F2AB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9C0FEF64-43F4-234F-B791-E941C6D1D22B}"/>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10/06/2023</a:t>
            </a:fld>
            <a:endParaRPr lang="it-IT"/>
          </a:p>
        </p:txBody>
      </p:sp>
      <p:sp>
        <p:nvSpPr>
          <p:cNvPr id="5" name="Footer Placeholder 4">
            <a:extLst>
              <a:ext uri="{FF2B5EF4-FFF2-40B4-BE49-F238E27FC236}">
                <a16:creationId xmlns:a16="http://schemas.microsoft.com/office/drawing/2014/main" id="{6B46A342-C938-7C4D-A611-7F3C85A01148}"/>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id="{CF64DE85-28AA-4C46-8759-8A2CEDEA8BD3}"/>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val="1235481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30208-6F79-1F4E-8FF0-0283ABD86EB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5309243C-7AE6-A246-A931-C428579859EE}"/>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640BF8DC-B4DC-BF4F-B585-E05C9DA8F6EC}"/>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10/06/2023</a:t>
            </a:fld>
            <a:endParaRPr lang="it-IT"/>
          </a:p>
        </p:txBody>
      </p:sp>
      <p:sp>
        <p:nvSpPr>
          <p:cNvPr id="5" name="Footer Placeholder 4">
            <a:extLst>
              <a:ext uri="{FF2B5EF4-FFF2-40B4-BE49-F238E27FC236}">
                <a16:creationId xmlns:a16="http://schemas.microsoft.com/office/drawing/2014/main" id="{9A32771C-E51E-E749-94B7-EE0FED5B32D1}"/>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id="{0F18ADDA-89C9-7D4D-AF48-AC680A23B7A7}"/>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val="126273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A114-3148-D640-AA7B-D20DDFEB2625}"/>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D82C07C2-2976-C745-AD32-8F8F9819CA5D}"/>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1EBE3A-0F76-094A-85E3-3C1EF6D6C1FD}"/>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10/06/2023</a:t>
            </a:fld>
            <a:endParaRPr lang="it-IT"/>
          </a:p>
        </p:txBody>
      </p:sp>
      <p:sp>
        <p:nvSpPr>
          <p:cNvPr id="5" name="Footer Placeholder 4">
            <a:extLst>
              <a:ext uri="{FF2B5EF4-FFF2-40B4-BE49-F238E27FC236}">
                <a16:creationId xmlns:a16="http://schemas.microsoft.com/office/drawing/2014/main" id="{30ACAD75-3D5E-2146-90D5-693A64A3F0E2}"/>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id="{F09918B1-B764-294A-B109-C335CC574AEC}"/>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val="3516526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CE0B8-EE02-864A-A2C7-40D5C9AF247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DC9BD7B6-ACDC-584C-8E8D-74F6BAC1FA97}"/>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6DBD727B-5C27-2F4C-A385-053A0A7F4BCC}"/>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4E92469D-5A74-2C46-B613-089787C2BA27}"/>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10/06/2023</a:t>
            </a:fld>
            <a:endParaRPr lang="it-IT"/>
          </a:p>
        </p:txBody>
      </p:sp>
      <p:sp>
        <p:nvSpPr>
          <p:cNvPr id="6" name="Footer Placeholder 5">
            <a:extLst>
              <a:ext uri="{FF2B5EF4-FFF2-40B4-BE49-F238E27FC236}">
                <a16:creationId xmlns:a16="http://schemas.microsoft.com/office/drawing/2014/main" id="{5C9FE30E-B923-EC4B-96F3-3FCD8A4FC02F}"/>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7" name="Slide Number Placeholder 6">
            <a:extLst>
              <a:ext uri="{FF2B5EF4-FFF2-40B4-BE49-F238E27FC236}">
                <a16:creationId xmlns:a16="http://schemas.microsoft.com/office/drawing/2014/main" id="{9735B223-D058-3C46-B910-C59340F20F80}"/>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val="397314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33C9-AEE2-5C42-BFDC-941EADF4AB78}"/>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5077466A-4E9A-414C-BDC3-B961733FC620}"/>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A542EB-9E5F-9449-8B35-1799F400A149}"/>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08B2868C-0F30-0348-A69D-F4A1F70A085D}"/>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1D4FDE0-77C8-064C-98E2-A4593102962B}"/>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F20E640E-6796-7446-AD7D-F5F73D51E377}"/>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10/06/2023</a:t>
            </a:fld>
            <a:endParaRPr lang="it-IT"/>
          </a:p>
        </p:txBody>
      </p:sp>
      <p:sp>
        <p:nvSpPr>
          <p:cNvPr id="8" name="Footer Placeholder 7">
            <a:extLst>
              <a:ext uri="{FF2B5EF4-FFF2-40B4-BE49-F238E27FC236}">
                <a16:creationId xmlns:a16="http://schemas.microsoft.com/office/drawing/2014/main" id="{326980D3-8CE7-1F46-9196-B8C2707AC78D}"/>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9" name="Slide Number Placeholder 8">
            <a:extLst>
              <a:ext uri="{FF2B5EF4-FFF2-40B4-BE49-F238E27FC236}">
                <a16:creationId xmlns:a16="http://schemas.microsoft.com/office/drawing/2014/main" id="{78981450-4FDF-6843-9445-A1D11423AE04}"/>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val="3115215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50705-8721-4241-85DF-76043111D192}"/>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2FFBD10F-E9C9-4D43-9542-631DFC836990}"/>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10/06/2023</a:t>
            </a:fld>
            <a:endParaRPr lang="it-IT"/>
          </a:p>
        </p:txBody>
      </p:sp>
      <p:sp>
        <p:nvSpPr>
          <p:cNvPr id="4" name="Footer Placeholder 3">
            <a:extLst>
              <a:ext uri="{FF2B5EF4-FFF2-40B4-BE49-F238E27FC236}">
                <a16:creationId xmlns:a16="http://schemas.microsoft.com/office/drawing/2014/main" id="{979156DC-6889-5F46-A30A-C4ADF7107F4B}"/>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5" name="Slide Number Placeholder 4">
            <a:extLst>
              <a:ext uri="{FF2B5EF4-FFF2-40B4-BE49-F238E27FC236}">
                <a16:creationId xmlns:a16="http://schemas.microsoft.com/office/drawing/2014/main" id="{872CA8FF-A71E-B246-B82D-9915218088B4}"/>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val="4217444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64C25F-DCA4-C940-B3D4-F004F156684C}"/>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10/06/2023</a:t>
            </a:fld>
            <a:endParaRPr lang="it-IT"/>
          </a:p>
        </p:txBody>
      </p:sp>
      <p:sp>
        <p:nvSpPr>
          <p:cNvPr id="3" name="Footer Placeholder 2">
            <a:extLst>
              <a:ext uri="{FF2B5EF4-FFF2-40B4-BE49-F238E27FC236}">
                <a16:creationId xmlns:a16="http://schemas.microsoft.com/office/drawing/2014/main" id="{6B5F24C6-E526-FF4B-9889-E12E70F3DA03}"/>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4" name="Slide Number Placeholder 3">
            <a:extLst>
              <a:ext uri="{FF2B5EF4-FFF2-40B4-BE49-F238E27FC236}">
                <a16:creationId xmlns:a16="http://schemas.microsoft.com/office/drawing/2014/main" id="{979A3C3D-3214-224B-9AA2-3B51A5D3A17E}"/>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val="174987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10/06/2023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063F5-EA49-6048-B7FF-D3A3FA3EAA3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7210907D-2543-F441-AE5F-EC6F8EF1EA6A}"/>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F43812EB-46A9-6B46-B275-A38547F4ACA3}"/>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A9739F-19A9-7F4F-AAAD-34D0641073D6}"/>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10/06/2023</a:t>
            </a:fld>
            <a:endParaRPr lang="it-IT"/>
          </a:p>
        </p:txBody>
      </p:sp>
      <p:sp>
        <p:nvSpPr>
          <p:cNvPr id="6" name="Footer Placeholder 5">
            <a:extLst>
              <a:ext uri="{FF2B5EF4-FFF2-40B4-BE49-F238E27FC236}">
                <a16:creationId xmlns:a16="http://schemas.microsoft.com/office/drawing/2014/main" id="{0623AAEB-F272-F343-AA26-768C20317F4E}"/>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7" name="Slide Number Placeholder 6">
            <a:extLst>
              <a:ext uri="{FF2B5EF4-FFF2-40B4-BE49-F238E27FC236}">
                <a16:creationId xmlns:a16="http://schemas.microsoft.com/office/drawing/2014/main" id="{DDDBB780-0F6B-4B47-94A5-D2D8ABCAAC31}"/>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val="3619147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FCCD-DB10-0645-8984-227BEA4A3DB6}"/>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1109EF4B-E26A-6B48-B003-2DF95F2BC506}"/>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A287707F-7B91-EE44-B288-A5DC027D52DD}"/>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87A429-914F-6C4E-B085-3FEADF3A152F}"/>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10/06/2023</a:t>
            </a:fld>
            <a:endParaRPr lang="it-IT"/>
          </a:p>
        </p:txBody>
      </p:sp>
      <p:sp>
        <p:nvSpPr>
          <p:cNvPr id="6" name="Footer Placeholder 5">
            <a:extLst>
              <a:ext uri="{FF2B5EF4-FFF2-40B4-BE49-F238E27FC236}">
                <a16:creationId xmlns:a16="http://schemas.microsoft.com/office/drawing/2014/main" id="{ACC38EF5-66FB-4743-AE5E-7AB14202390C}"/>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7" name="Slide Number Placeholder 6">
            <a:extLst>
              <a:ext uri="{FF2B5EF4-FFF2-40B4-BE49-F238E27FC236}">
                <a16:creationId xmlns:a16="http://schemas.microsoft.com/office/drawing/2014/main" id="{328C6A17-EEBF-F246-8E3E-079137D85AB6}"/>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val="757929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E2E6-9B88-1B4D-A7F1-D0FF489384F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DBEA6E21-DE7A-924C-96CB-8453E25728F5}"/>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5097767B-7616-414F-8FDF-2B705FE4CAD0}"/>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10/06/2023</a:t>
            </a:fld>
            <a:endParaRPr lang="it-IT"/>
          </a:p>
        </p:txBody>
      </p:sp>
      <p:sp>
        <p:nvSpPr>
          <p:cNvPr id="5" name="Footer Placeholder 4">
            <a:extLst>
              <a:ext uri="{FF2B5EF4-FFF2-40B4-BE49-F238E27FC236}">
                <a16:creationId xmlns:a16="http://schemas.microsoft.com/office/drawing/2014/main" id="{BB133623-B6A1-B347-A223-4CB5834160AB}"/>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id="{1DD29950-7C48-3B44-98D4-AB5C3F411871}"/>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val="1708363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DE0F74-8459-1249-AE01-92A597E354B7}"/>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57CF5ECB-AB24-6144-A79A-DF23184991A3}"/>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DA6EF3AE-344A-B544-AAD5-F2A2E08E3ED6}"/>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10/06/2023</a:t>
            </a:fld>
            <a:endParaRPr lang="it-IT"/>
          </a:p>
        </p:txBody>
      </p:sp>
      <p:sp>
        <p:nvSpPr>
          <p:cNvPr id="5" name="Footer Placeholder 4">
            <a:extLst>
              <a:ext uri="{FF2B5EF4-FFF2-40B4-BE49-F238E27FC236}">
                <a16:creationId xmlns:a16="http://schemas.microsoft.com/office/drawing/2014/main" id="{545C3E9C-424B-5649-8C9C-52C6EE76060C}"/>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id="{F639C2C1-C332-974E-BA04-0B2E90DDD88A}"/>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val="243845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dirty="0"/>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56800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71079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38381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43524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55755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6344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10/06/2023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51611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02485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0502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40548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170194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6" name="Titolo 1"/>
          <p:cNvSpPr>
            <a:spLocks noGrp="1"/>
          </p:cNvSpPr>
          <p:nvPr>
            <p:ph type="title"/>
          </p:nvPr>
        </p:nvSpPr>
        <p:spPr>
          <a:xfrm>
            <a:off x="0" y="3398914"/>
            <a:ext cx="9144000" cy="1140600"/>
          </a:xfrm>
          <a:solidFill>
            <a:schemeClr val="bg1">
              <a:alpha val="90000"/>
            </a:schemeClr>
          </a:solidFill>
          <a:ln w="9525" cap="flat">
            <a:noFill/>
            <a:round/>
            <a:headEnd/>
            <a:tailEnd/>
          </a:ln>
          <a:effectLst/>
        </p:spPr>
        <p:txBody>
          <a:bodyPr lIns="81615" tIns="68882" rIns="81615" bIns="40807"/>
          <a:lstStyle>
            <a:lvl1pPr marL="490895" indent="0" algn="l" defTabSz="407399" rtl="0" fontAlgn="base" hangingPunct="0">
              <a:lnSpc>
                <a:spcPct val="93000"/>
              </a:lnSpc>
              <a:spcBef>
                <a:spcPct val="0"/>
              </a:spcBef>
              <a:spcAft>
                <a:spcPct val="0"/>
              </a:spcAft>
              <a:buClrTx/>
              <a:buSzPct val="100000"/>
              <a:buFontTx/>
              <a:buNone/>
              <a:tabLst>
                <a:tab pos="0" algn="l"/>
                <a:tab pos="405960" algn="l"/>
                <a:tab pos="813359" algn="l"/>
                <a:tab pos="1220757" algn="l"/>
                <a:tab pos="1628157" algn="l"/>
                <a:tab pos="2035557" algn="l"/>
                <a:tab pos="2442955" algn="l"/>
                <a:tab pos="2850356" algn="l"/>
                <a:tab pos="3257755" algn="l"/>
                <a:tab pos="3665154" algn="l"/>
                <a:tab pos="4072555" algn="l"/>
                <a:tab pos="4479953" algn="l"/>
                <a:tab pos="4887352" algn="l"/>
                <a:tab pos="5294751" algn="l"/>
                <a:tab pos="5702152" algn="l"/>
                <a:tab pos="6109549" algn="l"/>
                <a:tab pos="6516949" algn="l"/>
                <a:tab pos="6924348" algn="l"/>
                <a:tab pos="7331748" algn="l"/>
                <a:tab pos="7739147" algn="l"/>
                <a:tab pos="8146547" algn="l"/>
              </a:tabLst>
              <a:defRPr lang="it-IT" sz="2200" b="1" kern="1200" dirty="0">
                <a:solidFill>
                  <a:srgbClr val="9D070D"/>
                </a:solidFill>
                <a:latin typeface="Arial-BoldMT" pitchFamily="32" charset="0"/>
                <a:ea typeface="Arial Unicode MS" pitchFamily="34" charset="-128"/>
                <a:cs typeface="Arial" pitchFamily="34" charset="0"/>
              </a:defRPr>
            </a:lvl1pPr>
          </a:lstStyle>
          <a:p>
            <a:r>
              <a:rPr lang="it-IT" dirty="0"/>
              <a:t>Fare clic per modificare lo stile del titolo</a:t>
            </a:r>
          </a:p>
        </p:txBody>
      </p:sp>
    </p:spTree>
    <p:extLst>
      <p:ext uri="{BB962C8B-B14F-4D97-AF65-F5344CB8AC3E}">
        <p14:creationId xmlns:p14="http://schemas.microsoft.com/office/powerpoint/2010/main" val="3055446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dirty="0"/>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04766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886389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420398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1981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10/06/2023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61081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86053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43769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1439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629276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611558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483055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6" name="Titolo 1"/>
          <p:cNvSpPr>
            <a:spLocks noGrp="1"/>
          </p:cNvSpPr>
          <p:nvPr>
            <p:ph type="title"/>
          </p:nvPr>
        </p:nvSpPr>
        <p:spPr>
          <a:xfrm>
            <a:off x="0" y="3398914"/>
            <a:ext cx="9144000" cy="1140600"/>
          </a:xfrm>
          <a:solidFill>
            <a:schemeClr val="bg1">
              <a:alpha val="90000"/>
            </a:schemeClr>
          </a:solidFill>
          <a:ln w="9525" cap="flat">
            <a:noFill/>
            <a:round/>
            <a:headEnd/>
            <a:tailEnd/>
          </a:ln>
          <a:effectLst/>
        </p:spPr>
        <p:txBody>
          <a:bodyPr lIns="81615" tIns="68882" rIns="81615" bIns="40807"/>
          <a:lstStyle>
            <a:lvl1pPr marL="490895" indent="0" algn="l" defTabSz="407399" rtl="0" fontAlgn="base" hangingPunct="0">
              <a:lnSpc>
                <a:spcPct val="93000"/>
              </a:lnSpc>
              <a:spcBef>
                <a:spcPct val="0"/>
              </a:spcBef>
              <a:spcAft>
                <a:spcPct val="0"/>
              </a:spcAft>
              <a:buClrTx/>
              <a:buSzPct val="100000"/>
              <a:buFontTx/>
              <a:buNone/>
              <a:tabLst>
                <a:tab pos="0" algn="l"/>
                <a:tab pos="405960" algn="l"/>
                <a:tab pos="813359" algn="l"/>
                <a:tab pos="1220757" algn="l"/>
                <a:tab pos="1628157" algn="l"/>
                <a:tab pos="2035557" algn="l"/>
                <a:tab pos="2442955" algn="l"/>
                <a:tab pos="2850356" algn="l"/>
                <a:tab pos="3257755" algn="l"/>
                <a:tab pos="3665154" algn="l"/>
                <a:tab pos="4072555" algn="l"/>
                <a:tab pos="4479953" algn="l"/>
                <a:tab pos="4887352" algn="l"/>
                <a:tab pos="5294751" algn="l"/>
                <a:tab pos="5702152" algn="l"/>
                <a:tab pos="6109549" algn="l"/>
                <a:tab pos="6516949" algn="l"/>
                <a:tab pos="6924348" algn="l"/>
                <a:tab pos="7331748" algn="l"/>
                <a:tab pos="7739147" algn="l"/>
                <a:tab pos="8146547" algn="l"/>
              </a:tabLst>
              <a:defRPr lang="it-IT" sz="2200" b="1" kern="1200" dirty="0">
                <a:solidFill>
                  <a:srgbClr val="9D070D"/>
                </a:solidFill>
                <a:latin typeface="Arial-BoldMT" pitchFamily="32" charset="0"/>
                <a:ea typeface="Arial Unicode MS" pitchFamily="34" charset="-128"/>
                <a:cs typeface="Arial" pitchFamily="34" charset="0"/>
              </a:defRPr>
            </a:lvl1pPr>
          </a:lstStyle>
          <a:p>
            <a:r>
              <a:rPr lang="it-IT" dirty="0"/>
              <a:t>Fare clic per modificare lo stile del titolo</a:t>
            </a:r>
          </a:p>
        </p:txBody>
      </p:sp>
    </p:spTree>
    <p:extLst>
      <p:ext uri="{BB962C8B-B14F-4D97-AF65-F5344CB8AC3E}">
        <p14:creationId xmlns:p14="http://schemas.microsoft.com/office/powerpoint/2010/main" val="21330183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dirty="0"/>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04766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8863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10/06/2023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420398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19819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610816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860539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43769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14396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62927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611558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solidFill>
                  <a:prstClr val="black"/>
                </a:solidFill>
              </a:rPr>
              <a:pPr/>
              <a:t>10/06/2023</a:t>
            </a:fld>
            <a:endParaRPr lang="it-IT">
              <a:solidFill>
                <a:prstClr val="black"/>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483055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6" name="Titolo 1"/>
          <p:cNvSpPr>
            <a:spLocks noGrp="1"/>
          </p:cNvSpPr>
          <p:nvPr>
            <p:ph type="title"/>
          </p:nvPr>
        </p:nvSpPr>
        <p:spPr>
          <a:xfrm>
            <a:off x="0" y="3398914"/>
            <a:ext cx="9144000" cy="1140600"/>
          </a:xfrm>
          <a:solidFill>
            <a:schemeClr val="bg1">
              <a:alpha val="90000"/>
            </a:schemeClr>
          </a:solidFill>
          <a:ln w="9525" cap="flat">
            <a:noFill/>
            <a:round/>
            <a:headEnd/>
            <a:tailEnd/>
          </a:ln>
          <a:effectLst/>
        </p:spPr>
        <p:txBody>
          <a:bodyPr lIns="81615" tIns="68882" rIns="81615" bIns="40807"/>
          <a:lstStyle>
            <a:lvl1pPr marL="490895" indent="0" algn="l" defTabSz="407399" rtl="0" fontAlgn="base" hangingPunct="0">
              <a:lnSpc>
                <a:spcPct val="93000"/>
              </a:lnSpc>
              <a:spcBef>
                <a:spcPct val="0"/>
              </a:spcBef>
              <a:spcAft>
                <a:spcPct val="0"/>
              </a:spcAft>
              <a:buClrTx/>
              <a:buSzPct val="100000"/>
              <a:buFontTx/>
              <a:buNone/>
              <a:tabLst>
                <a:tab pos="0" algn="l"/>
                <a:tab pos="405960" algn="l"/>
                <a:tab pos="813359" algn="l"/>
                <a:tab pos="1220757" algn="l"/>
                <a:tab pos="1628157" algn="l"/>
                <a:tab pos="2035557" algn="l"/>
                <a:tab pos="2442955" algn="l"/>
                <a:tab pos="2850356" algn="l"/>
                <a:tab pos="3257755" algn="l"/>
                <a:tab pos="3665154" algn="l"/>
                <a:tab pos="4072555" algn="l"/>
                <a:tab pos="4479953" algn="l"/>
                <a:tab pos="4887352" algn="l"/>
                <a:tab pos="5294751" algn="l"/>
                <a:tab pos="5702152" algn="l"/>
                <a:tab pos="6109549" algn="l"/>
                <a:tab pos="6516949" algn="l"/>
                <a:tab pos="6924348" algn="l"/>
                <a:tab pos="7331748" algn="l"/>
                <a:tab pos="7739147" algn="l"/>
                <a:tab pos="8146547" algn="l"/>
              </a:tabLst>
              <a:defRPr lang="it-IT" sz="2200" b="1" kern="1200" dirty="0">
                <a:solidFill>
                  <a:srgbClr val="9D070D"/>
                </a:solidFill>
                <a:latin typeface="Arial-BoldMT" pitchFamily="32" charset="0"/>
                <a:ea typeface="Arial Unicode MS" pitchFamily="34" charset="-128"/>
                <a:cs typeface="Arial" pitchFamily="34" charset="0"/>
              </a:defRPr>
            </a:lvl1pPr>
          </a:lstStyle>
          <a:p>
            <a:r>
              <a:rPr lang="it-IT" dirty="0"/>
              <a:t>Fare clic per modificare lo stile del titolo</a:t>
            </a:r>
          </a:p>
        </p:txBody>
      </p:sp>
    </p:spTree>
    <p:extLst>
      <p:ext uri="{BB962C8B-B14F-4D97-AF65-F5344CB8AC3E}">
        <p14:creationId xmlns:p14="http://schemas.microsoft.com/office/powerpoint/2010/main" val="213301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10/06/2023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10/06/2023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10/06/2023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51520" y="260648"/>
            <a:ext cx="8496944" cy="648072"/>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251520" y="1052736"/>
            <a:ext cx="8496944" cy="5073427"/>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32145-A722-4218-9775-8CFF85765AFC}" type="slidenum">
              <a:rPr lang="it-IT" smtClean="0"/>
              <a:pPr/>
              <a:t>‹N›</a:t>
            </a:fld>
            <a:endParaRPr lang="it-IT"/>
          </a:p>
        </p:txBody>
      </p:sp>
      <p:pic>
        <p:nvPicPr>
          <p:cNvPr id="9" name="Picture 13"/>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515193" y="6319711"/>
            <a:ext cx="2760663" cy="476503"/>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3200" b="1" kern="1200">
          <a:solidFill>
            <a:srgbClr val="9D070D"/>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5F5F5F"/>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5F5F5F"/>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5F5F5F"/>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5F5F5F"/>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5F5F5F"/>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1156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51520" y="260648"/>
            <a:ext cx="8496944" cy="648072"/>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251520" y="1052736"/>
            <a:ext cx="8496944" cy="5073427"/>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pic>
        <p:nvPicPr>
          <p:cNvPr id="9" name="Picture 13"/>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515193" y="6319711"/>
            <a:ext cx="2760663" cy="476503"/>
          </a:xfrm>
          <a:prstGeom prst="rect">
            <a:avLst/>
          </a:prstGeom>
          <a:noFill/>
          <a:ln w="9525">
            <a:noFill/>
            <a:round/>
            <a:headEnd/>
            <a:tailEnd/>
          </a:ln>
        </p:spPr>
      </p:pic>
    </p:spTree>
    <p:extLst>
      <p:ext uri="{BB962C8B-B14F-4D97-AF65-F5344CB8AC3E}">
        <p14:creationId xmlns:p14="http://schemas.microsoft.com/office/powerpoint/2010/main" val="13382904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spcBef>
          <a:spcPct val="0"/>
        </a:spcBef>
        <a:buNone/>
        <a:defRPr sz="3200" b="1" kern="1200">
          <a:solidFill>
            <a:srgbClr val="9D070D"/>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5F5F5F"/>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5F5F5F"/>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5F5F5F"/>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5F5F5F"/>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5F5F5F"/>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51520" y="260648"/>
            <a:ext cx="8496944" cy="648072"/>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251520" y="1052736"/>
            <a:ext cx="8496944" cy="5073427"/>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pic>
        <p:nvPicPr>
          <p:cNvPr id="9" name="Picture 13"/>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515193" y="6319711"/>
            <a:ext cx="2760663" cy="476503"/>
          </a:xfrm>
          <a:prstGeom prst="rect">
            <a:avLst/>
          </a:prstGeom>
          <a:noFill/>
          <a:ln w="9525">
            <a:noFill/>
            <a:round/>
            <a:headEnd/>
            <a:tailEnd/>
          </a:ln>
        </p:spPr>
      </p:pic>
    </p:spTree>
    <p:extLst>
      <p:ext uri="{BB962C8B-B14F-4D97-AF65-F5344CB8AC3E}">
        <p14:creationId xmlns:p14="http://schemas.microsoft.com/office/powerpoint/2010/main" val="33826269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spcBef>
          <a:spcPct val="0"/>
        </a:spcBef>
        <a:buNone/>
        <a:defRPr sz="3200" b="1" kern="1200">
          <a:solidFill>
            <a:srgbClr val="9D070D"/>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5F5F5F"/>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5F5F5F"/>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5F5F5F"/>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5F5F5F"/>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5F5F5F"/>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51520" y="260648"/>
            <a:ext cx="8496944" cy="648072"/>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251520" y="1052736"/>
            <a:ext cx="8496944" cy="5073427"/>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32145-A722-4218-9775-8CFF85765AFC}" type="slidenum">
              <a:rPr lang="it-IT" smtClean="0">
                <a:solidFill>
                  <a:prstClr val="black">
                    <a:tint val="75000"/>
                  </a:prstClr>
                </a:solidFill>
              </a:rPr>
              <a:pPr/>
              <a:t>‹N›</a:t>
            </a:fld>
            <a:endParaRPr lang="it-IT">
              <a:solidFill>
                <a:prstClr val="black">
                  <a:tint val="75000"/>
                </a:prstClr>
              </a:solidFill>
            </a:endParaRPr>
          </a:p>
        </p:txBody>
      </p:sp>
      <p:pic>
        <p:nvPicPr>
          <p:cNvPr id="9" name="Picture 13"/>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515193" y="6319711"/>
            <a:ext cx="2760663" cy="476503"/>
          </a:xfrm>
          <a:prstGeom prst="rect">
            <a:avLst/>
          </a:prstGeom>
          <a:noFill/>
          <a:ln w="9525">
            <a:noFill/>
            <a:round/>
            <a:headEnd/>
            <a:tailEnd/>
          </a:ln>
        </p:spPr>
      </p:pic>
    </p:spTree>
    <p:extLst>
      <p:ext uri="{BB962C8B-B14F-4D97-AF65-F5344CB8AC3E}">
        <p14:creationId xmlns:p14="http://schemas.microsoft.com/office/powerpoint/2010/main" val="33826269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spcBef>
          <a:spcPct val="0"/>
        </a:spcBef>
        <a:buNone/>
        <a:defRPr sz="3200" b="1" kern="1200">
          <a:solidFill>
            <a:srgbClr val="9D070D"/>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5F5F5F"/>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5F5F5F"/>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5F5F5F"/>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5F5F5F"/>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5F5F5F"/>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policlinico.mi.it" TargetMode="External"/><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54.xml"/><Relationship Id="rId5" Type="http://schemas.openxmlformats.org/officeDocument/2006/relationships/image" Target="../media/image9.png"/><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4.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2.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160270" y="980728"/>
            <a:ext cx="8809574" cy="5256584"/>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eaLnBrk="1" fontAlgn="auto" latinLnBrk="0" hangingPunct="1">
              <a:lnSpc>
                <a:spcPct val="100000"/>
              </a:lnSpc>
              <a:spcBef>
                <a:spcPts val="544"/>
              </a:spcBef>
              <a:spcAft>
                <a:spcPts val="0"/>
              </a:spcAft>
              <a:buClrTx/>
              <a:buSzTx/>
              <a:buFont typeface="Wingdings" charset="2"/>
              <a:buNone/>
              <a:tabLst/>
              <a:defRPr/>
            </a:pPr>
            <a:endParaRPr lang="it-IT" sz="2000" b="1" dirty="0">
              <a:solidFill>
                <a:schemeClr val="tx1">
                  <a:lumMod val="65000"/>
                  <a:lumOff val="35000"/>
                </a:schemeClr>
              </a:solidFill>
            </a:endParaRPr>
          </a:p>
        </p:txBody>
      </p:sp>
      <p:sp>
        <p:nvSpPr>
          <p:cNvPr id="10" name="Rettangolo 9"/>
          <p:cNvSpPr/>
          <p:nvPr/>
        </p:nvSpPr>
        <p:spPr>
          <a:xfrm>
            <a:off x="237612" y="2431792"/>
            <a:ext cx="6422620" cy="997207"/>
          </a:xfrm>
          <a:prstGeom prst="rect">
            <a:avLst/>
          </a:prstGeom>
          <a:solidFill>
            <a:srgbClr val="546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bg1"/>
                </a:solidFill>
                <a:cs typeface="Calibri" panose="020F0502020204030204" pitchFamily="34" charset="0"/>
              </a:rPr>
              <a:t>Alessandra Spinelli</a:t>
            </a:r>
          </a:p>
          <a:p>
            <a:r>
              <a:rPr lang="it-IT" sz="1800" i="1" dirty="0">
                <a:solidFill>
                  <a:schemeClr val="bg1"/>
                </a:solidFill>
                <a:cs typeface="Calibri" panose="020F0502020204030204" pitchFamily="34" charset="0"/>
              </a:rPr>
              <a:t>Responsabile Servizio Sociale</a:t>
            </a:r>
          </a:p>
          <a:p>
            <a:r>
              <a:rPr lang="it-IT" sz="1200" i="1" dirty="0">
                <a:solidFill>
                  <a:schemeClr val="bg1"/>
                </a:solidFill>
                <a:cs typeface="Calibri" panose="020F0502020204030204" pitchFamily="34" charset="0"/>
              </a:rPr>
              <a:t>Fondazione IRCCS Ca’ </a:t>
            </a:r>
            <a:r>
              <a:rPr lang="it-IT" sz="1200" i="1" dirty="0" err="1">
                <a:solidFill>
                  <a:schemeClr val="bg1"/>
                </a:solidFill>
                <a:cs typeface="Calibri" panose="020F0502020204030204" pitchFamily="34" charset="0"/>
              </a:rPr>
              <a:t>Granda</a:t>
            </a:r>
            <a:r>
              <a:rPr lang="it-IT" sz="1200" i="1" dirty="0">
                <a:solidFill>
                  <a:schemeClr val="bg1"/>
                </a:solidFill>
                <a:cs typeface="Calibri" panose="020F0502020204030204" pitchFamily="34" charset="0"/>
              </a:rPr>
              <a:t> Ospedale Maggiore Policlinico</a:t>
            </a:r>
          </a:p>
          <a:p>
            <a:endParaRPr lang="it-IT" sz="1200" i="1" dirty="0">
              <a:solidFill>
                <a:schemeClr val="bg1"/>
              </a:solidFill>
              <a:cs typeface="Calibri" panose="020F0502020204030204" pitchFamily="34" charset="0"/>
            </a:endParaRPr>
          </a:p>
        </p:txBody>
      </p:sp>
      <p:sp>
        <p:nvSpPr>
          <p:cNvPr id="3" name="Rettangolo 2"/>
          <p:cNvSpPr/>
          <p:nvPr/>
        </p:nvSpPr>
        <p:spPr>
          <a:xfrm>
            <a:off x="23335" y="620688"/>
            <a:ext cx="6102872" cy="1811105"/>
          </a:xfrm>
          <a:prstGeom prst="rect">
            <a:avLst/>
          </a:prstGeom>
          <a:solidFill>
            <a:srgbClr val="CA1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9"/>
          <p:cNvSpPr txBox="1">
            <a:spLocks/>
          </p:cNvSpPr>
          <p:nvPr/>
        </p:nvSpPr>
        <p:spPr bwMode="auto">
          <a:xfrm>
            <a:off x="3707904" y="710224"/>
            <a:ext cx="2304256" cy="270504"/>
          </a:xfrm>
          <a:prstGeom prst="rect">
            <a:avLst/>
          </a:prstGeom>
          <a:noFill/>
          <a:ln w="9525" cap="flat">
            <a:noFill/>
            <a:round/>
            <a:headEnd/>
            <a:tailEnd/>
          </a:ln>
          <a:effectLst/>
        </p:spPr>
        <p:txBody>
          <a:bodyPr lIns="81615" tIns="68882" rIns="81615" bIns="40807" anchor="ctr"/>
          <a:lstStyle/>
          <a:p>
            <a:pPr defTabSz="407399" eaLnBrk="0">
              <a:spcAft>
                <a:spcPts val="2100"/>
              </a:spcAft>
              <a:tabLst>
                <a:tab pos="0" algn="l"/>
                <a:tab pos="812547" algn="l"/>
                <a:tab pos="1220410" algn="l"/>
                <a:tab pos="1626682" algn="l"/>
                <a:tab pos="2034542" algn="l"/>
                <a:tab pos="2442404" algn="l"/>
                <a:tab pos="2850263" algn="l"/>
                <a:tab pos="3256537" algn="l"/>
                <a:tab pos="3664398" algn="l"/>
                <a:tab pos="4072258" algn="l"/>
                <a:tab pos="4478531" algn="l"/>
                <a:tab pos="4886393" algn="l"/>
                <a:tab pos="5294253" algn="l"/>
                <a:tab pos="5702114" algn="l"/>
                <a:tab pos="6108388" algn="l"/>
                <a:tab pos="6516248" algn="l"/>
                <a:tab pos="6924109" algn="l"/>
                <a:tab pos="7330382" algn="l"/>
                <a:tab pos="7738242" algn="l"/>
                <a:tab pos="8146105" algn="l"/>
              </a:tabLst>
              <a:defRPr/>
            </a:pPr>
            <a:r>
              <a:rPr lang="it-IT" sz="1400" i="1" dirty="0">
                <a:solidFill>
                  <a:schemeClr val="bg1"/>
                </a:solidFill>
                <a:latin typeface="Arial-BoldMT" pitchFamily="32" charset="0"/>
                <a:cs typeface="Arial" pitchFamily="34" charset="0"/>
              </a:rPr>
              <a:t>Milano, 8 giugno 2023</a:t>
            </a:r>
          </a:p>
        </p:txBody>
      </p:sp>
      <p:sp>
        <p:nvSpPr>
          <p:cNvPr id="7" name="Titolo 9"/>
          <p:cNvSpPr>
            <a:spLocks noGrp="1"/>
          </p:cNvSpPr>
          <p:nvPr>
            <p:ph type="title"/>
          </p:nvPr>
        </p:nvSpPr>
        <p:spPr>
          <a:xfrm>
            <a:off x="-32878" y="1117649"/>
            <a:ext cx="6120680" cy="817182"/>
          </a:xfrm>
          <a:noFill/>
        </p:spPr>
        <p:txBody>
          <a:bodyPr anchor="ctr">
            <a:normAutofit fontScale="90000"/>
          </a:bodyPr>
          <a:lstStyle/>
          <a:p>
            <a:r>
              <a:rPr lang="it-IT" sz="2400" b="1" dirty="0">
                <a:solidFill>
                  <a:schemeClr val="bg1"/>
                </a:solidFill>
              </a:rPr>
              <a:t>L’assistente sociale </a:t>
            </a:r>
            <a:br>
              <a:rPr lang="it-IT" sz="2400" b="1" dirty="0">
                <a:solidFill>
                  <a:schemeClr val="bg1"/>
                </a:solidFill>
              </a:rPr>
            </a:br>
            <a:r>
              <a:rPr lang="it-IT" sz="2400" b="1" dirty="0">
                <a:solidFill>
                  <a:schemeClr val="bg1"/>
                </a:solidFill>
              </a:rPr>
              <a:t>nei servizi per anziani</a:t>
            </a:r>
            <a:br>
              <a:rPr lang="it-IT" sz="2400" b="1" dirty="0">
                <a:solidFill>
                  <a:schemeClr val="bg1"/>
                </a:solidFill>
              </a:rPr>
            </a:br>
            <a:r>
              <a:rPr lang="it-IT" sz="2400" b="1" dirty="0">
                <a:solidFill>
                  <a:schemeClr val="bg1"/>
                </a:solidFill>
              </a:rPr>
              <a:t>e per anziani con demenza</a:t>
            </a:r>
            <a:br>
              <a:rPr lang="it-IT" sz="2400" b="1" dirty="0">
                <a:solidFill>
                  <a:schemeClr val="bg1"/>
                </a:solidFill>
              </a:rPr>
            </a:br>
            <a:endParaRPr sz="2300" b="0" dirty="0">
              <a:solidFill>
                <a:schemeClr val="bg1"/>
              </a:solidFill>
              <a:latin typeface="Arial" charset="0"/>
              <a:ea typeface="Arial" charset="0"/>
              <a:cs typeface="Arial" charset="0"/>
            </a:endParaRP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572" b="6801"/>
          <a:stretch/>
        </p:blipFill>
        <p:spPr bwMode="auto">
          <a:xfrm>
            <a:off x="4041937" y="2480496"/>
            <a:ext cx="5080508" cy="346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tangolo 8"/>
          <p:cNvSpPr/>
          <p:nvPr/>
        </p:nvSpPr>
        <p:spPr>
          <a:xfrm>
            <a:off x="251520" y="5805264"/>
            <a:ext cx="6408712" cy="369332"/>
          </a:xfrm>
          <a:prstGeom prst="rect">
            <a:avLst/>
          </a:prstGeom>
          <a:solidFill>
            <a:schemeClr val="bg1">
              <a:lumMod val="85000"/>
            </a:schemeClr>
          </a:solidFill>
        </p:spPr>
        <p:txBody>
          <a:bodyPr wrap="square">
            <a:spAutoFit/>
          </a:bodyPr>
          <a:lstStyle/>
          <a:p>
            <a:r>
              <a:rPr lang="it-IT" dirty="0"/>
              <a:t>Auditorium Don Giacomo </a:t>
            </a:r>
            <a:r>
              <a:rPr lang="it-IT" dirty="0" err="1"/>
              <a:t>Alberione</a:t>
            </a:r>
            <a:r>
              <a:rPr lang="it-IT" dirty="0"/>
              <a:t>, via Giotto 36, Milano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 name="Rettangolo 1"/>
          <p:cNvSpPr/>
          <p:nvPr/>
        </p:nvSpPr>
        <p:spPr>
          <a:xfrm>
            <a:off x="-26397" y="20428"/>
            <a:ext cx="3717770"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7" name="CasellaDiTesto 6">
            <a:extLst>
              <a:ext uri="{FF2B5EF4-FFF2-40B4-BE49-F238E27FC236}">
                <a16:creationId xmlns:a16="http://schemas.microsoft.com/office/drawing/2014/main" id="{09CA7576-BF38-C313-3C4E-4262CF2F290D}"/>
              </a:ext>
            </a:extLst>
          </p:cNvPr>
          <p:cNvSpPr txBox="1"/>
          <p:nvPr/>
        </p:nvSpPr>
        <p:spPr>
          <a:xfrm>
            <a:off x="229583" y="11717"/>
            <a:ext cx="3461790" cy="584775"/>
          </a:xfrm>
          <a:prstGeom prst="rect">
            <a:avLst/>
          </a:prstGeom>
          <a:noFill/>
        </p:spPr>
        <p:txBody>
          <a:bodyPr wrap="square" rtlCol="0">
            <a:spAutoFit/>
          </a:bodyPr>
          <a:lstStyle/>
          <a:p>
            <a:r>
              <a:rPr lang="it-IT" sz="1600" dirty="0">
                <a:solidFill>
                  <a:schemeClr val="bg1"/>
                </a:solidFill>
              </a:rPr>
              <a:t>Articolo del «Corriere della Sera» 31/5/2023</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0" y="659567"/>
            <a:ext cx="3748545" cy="568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202717"/>
            <a:ext cx="3024336" cy="6423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28665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p:nvPr/>
        </p:nvSpPr>
        <p:spPr>
          <a:xfrm>
            <a:off x="408021" y="6085314"/>
            <a:ext cx="25203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it-IT" sz="1200" b="0" i="0" u="none" strike="noStrike" cap="none">
                <a:solidFill>
                  <a:srgbClr val="333333"/>
                </a:solidFill>
                <a:uFill>
                  <a:noFill/>
                </a:uFill>
                <a:latin typeface="Merriweather Sans"/>
                <a:ea typeface="Merriweather Sans"/>
                <a:cs typeface="Merriweather Sans"/>
                <a:sym typeface="Merriweather Sans"/>
                <a:hlinkClick r:id="rId3">
                  <a:extLst>
                    <a:ext uri="{A12FA001-AC4F-418D-AE19-62706E023703}">
                      <ahyp:hlinkClr xmlns:ahyp="http://schemas.microsoft.com/office/drawing/2018/hyperlinkcolor" val="tx"/>
                    </a:ext>
                  </a:extLst>
                </a:hlinkClick>
              </a:rPr>
              <a:t>www.policlinico.mi.it</a:t>
            </a:r>
            <a:endParaRPr sz="1200" b="0" i="0" u="none" strike="noStrike" cap="none">
              <a:solidFill>
                <a:srgbClr val="333333"/>
              </a:solidFill>
              <a:latin typeface="Merriweather Sans"/>
              <a:ea typeface="Merriweather Sans"/>
              <a:cs typeface="Merriweather Sans"/>
              <a:sym typeface="Merriweather Sans"/>
            </a:endParaRPr>
          </a:p>
        </p:txBody>
      </p:sp>
      <p:pic>
        <p:nvPicPr>
          <p:cNvPr id="172" name="Google Shape;172;p29"/>
          <p:cNvPicPr preferRelativeResize="0"/>
          <p:nvPr/>
        </p:nvPicPr>
        <p:blipFill rotWithShape="1">
          <a:blip r:embed="rId4" cstate="print">
            <a:alphaModFix/>
          </a:blip>
          <a:srcRect/>
          <a:stretch/>
        </p:blipFill>
        <p:spPr>
          <a:xfrm>
            <a:off x="408025" y="295000"/>
            <a:ext cx="3461326" cy="676350"/>
          </a:xfrm>
          <a:prstGeom prst="rect">
            <a:avLst/>
          </a:prstGeom>
          <a:noFill/>
          <a:ln>
            <a:noFill/>
          </a:ln>
        </p:spPr>
      </p:pic>
      <p:pic>
        <p:nvPicPr>
          <p:cNvPr id="173" name="Google Shape;173;p29"/>
          <p:cNvPicPr preferRelativeResize="0"/>
          <p:nvPr/>
        </p:nvPicPr>
        <p:blipFill rotWithShape="1">
          <a:blip r:embed="rId5" cstate="print">
            <a:alphaModFix/>
          </a:blip>
          <a:srcRect/>
          <a:stretch/>
        </p:blipFill>
        <p:spPr>
          <a:xfrm>
            <a:off x="7858694" y="6085314"/>
            <a:ext cx="276460" cy="276475"/>
          </a:xfrm>
          <a:prstGeom prst="rect">
            <a:avLst/>
          </a:prstGeom>
          <a:noFill/>
          <a:ln>
            <a:noFill/>
          </a:ln>
        </p:spPr>
      </p:pic>
      <p:pic>
        <p:nvPicPr>
          <p:cNvPr id="174" name="Google Shape;174;p29"/>
          <p:cNvPicPr preferRelativeResize="0"/>
          <p:nvPr/>
        </p:nvPicPr>
        <p:blipFill rotWithShape="1">
          <a:blip r:embed="rId6" cstate="print">
            <a:alphaModFix/>
          </a:blip>
          <a:srcRect/>
          <a:stretch/>
        </p:blipFill>
        <p:spPr>
          <a:xfrm>
            <a:off x="8190725" y="6085314"/>
            <a:ext cx="276460" cy="276475"/>
          </a:xfrm>
          <a:prstGeom prst="rect">
            <a:avLst/>
          </a:prstGeom>
          <a:noFill/>
          <a:ln>
            <a:noFill/>
          </a:ln>
        </p:spPr>
      </p:pic>
      <p:pic>
        <p:nvPicPr>
          <p:cNvPr id="175" name="Google Shape;175;p29"/>
          <p:cNvPicPr preferRelativeResize="0"/>
          <p:nvPr/>
        </p:nvPicPr>
        <p:blipFill rotWithShape="1">
          <a:blip r:embed="rId7" cstate="print">
            <a:alphaModFix/>
          </a:blip>
          <a:srcRect/>
          <a:stretch/>
        </p:blipFill>
        <p:spPr>
          <a:xfrm>
            <a:off x="6865986" y="6085314"/>
            <a:ext cx="276460" cy="276475"/>
          </a:xfrm>
          <a:prstGeom prst="rect">
            <a:avLst/>
          </a:prstGeom>
          <a:noFill/>
          <a:ln>
            <a:noFill/>
          </a:ln>
        </p:spPr>
      </p:pic>
      <p:pic>
        <p:nvPicPr>
          <p:cNvPr id="176" name="Google Shape;176;p29"/>
          <p:cNvPicPr preferRelativeResize="0"/>
          <p:nvPr/>
        </p:nvPicPr>
        <p:blipFill rotWithShape="1">
          <a:blip r:embed="rId8" cstate="print">
            <a:alphaModFix/>
          </a:blip>
          <a:srcRect/>
          <a:stretch/>
        </p:blipFill>
        <p:spPr>
          <a:xfrm>
            <a:off x="7526662" y="6085314"/>
            <a:ext cx="276460" cy="276475"/>
          </a:xfrm>
          <a:prstGeom prst="rect">
            <a:avLst/>
          </a:prstGeom>
          <a:noFill/>
          <a:ln>
            <a:noFill/>
          </a:ln>
        </p:spPr>
      </p:pic>
      <p:pic>
        <p:nvPicPr>
          <p:cNvPr id="177" name="Google Shape;177;p29"/>
          <p:cNvPicPr preferRelativeResize="0"/>
          <p:nvPr/>
        </p:nvPicPr>
        <p:blipFill>
          <a:blip r:embed="rId9" cstate="print">
            <a:alphaModFix/>
          </a:blip>
          <a:stretch>
            <a:fillRect/>
          </a:stretch>
        </p:blipFill>
        <p:spPr>
          <a:xfrm>
            <a:off x="7193981" y="6085325"/>
            <a:ext cx="278485" cy="276474"/>
          </a:xfrm>
          <a:prstGeom prst="rect">
            <a:avLst/>
          </a:prstGeom>
          <a:noFill/>
          <a:ln>
            <a:noFill/>
          </a:ln>
        </p:spPr>
      </p:pic>
      <p:sp>
        <p:nvSpPr>
          <p:cNvPr id="178" name="Google Shape;178;p29"/>
          <p:cNvSpPr txBox="1"/>
          <p:nvPr/>
        </p:nvSpPr>
        <p:spPr>
          <a:xfrm>
            <a:off x="4228421" y="6085314"/>
            <a:ext cx="2520300" cy="338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it-IT" sz="1200">
                <a:solidFill>
                  <a:srgbClr val="333333"/>
                </a:solidFill>
                <a:latin typeface="Merriweather Sans"/>
                <a:ea typeface="Merriweather Sans"/>
                <a:cs typeface="Merriweather Sans"/>
                <a:sym typeface="Merriweather Sans"/>
              </a:rPr>
              <a:t>Policlinico Milano</a:t>
            </a:r>
            <a:endParaRPr sz="1200" b="0" i="0" u="none" strike="noStrike" cap="none">
              <a:solidFill>
                <a:srgbClr val="333333"/>
              </a:solidFill>
              <a:latin typeface="Merriweather Sans"/>
              <a:ea typeface="Merriweather Sans"/>
              <a:cs typeface="Merriweather Sans"/>
              <a:sym typeface="Merriweather Sans"/>
            </a:endParaRPr>
          </a:p>
        </p:txBody>
      </p:sp>
      <p:pic>
        <p:nvPicPr>
          <p:cNvPr id="3" name="Immagine 2">
            <a:extLst>
              <a:ext uri="{FF2B5EF4-FFF2-40B4-BE49-F238E27FC236}">
                <a16:creationId xmlns:a16="http://schemas.microsoft.com/office/drawing/2014/main" id="{EFF48453-352A-7E74-6B45-1290599064E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1545" t="23368" r="17832" b="16606"/>
          <a:stretch/>
        </p:blipFill>
        <p:spPr>
          <a:xfrm>
            <a:off x="1871399" y="1808819"/>
            <a:ext cx="5246315" cy="32403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1219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160270" y="980728"/>
            <a:ext cx="8809574" cy="5256584"/>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eaLnBrk="1" fontAlgn="auto" latinLnBrk="0" hangingPunct="1">
              <a:lnSpc>
                <a:spcPct val="100000"/>
              </a:lnSpc>
              <a:spcBef>
                <a:spcPts val="544"/>
              </a:spcBef>
              <a:spcAft>
                <a:spcPts val="0"/>
              </a:spcAft>
              <a:buClrTx/>
              <a:buSzTx/>
              <a:buFont typeface="Wingdings" charset="2"/>
              <a:buNone/>
              <a:tabLst/>
              <a:defRPr/>
            </a:pPr>
            <a:endParaRPr lang="it-IT" sz="2000" b="1" dirty="0">
              <a:solidFill>
                <a:schemeClr val="tx1">
                  <a:lumMod val="65000"/>
                  <a:lumOff val="35000"/>
                </a:schemeClr>
              </a:solidFill>
            </a:endParaRPr>
          </a:p>
        </p:txBody>
      </p:sp>
      <p:sp>
        <p:nvSpPr>
          <p:cNvPr id="18" name="Rettangolo 1">
            <a:extLst>
              <a:ext uri="{FF2B5EF4-FFF2-40B4-BE49-F238E27FC236}">
                <a16:creationId xmlns:a16="http://schemas.microsoft.com/office/drawing/2014/main" id="{151767D3-3B07-264B-825C-E428958A5B6D}"/>
              </a:ext>
            </a:extLst>
          </p:cNvPr>
          <p:cNvSpPr/>
          <p:nvPr/>
        </p:nvSpPr>
        <p:spPr>
          <a:xfrm>
            <a:off x="-38539" y="156958"/>
            <a:ext cx="4333967" cy="679753"/>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Text Box 1">
            <a:extLst>
              <a:ext uri="{FF2B5EF4-FFF2-40B4-BE49-F238E27FC236}">
                <a16:creationId xmlns:a16="http://schemas.microsoft.com/office/drawing/2014/main" id="{FE9A4C8D-A32F-AB4D-9624-8D8A0ACAA66B}"/>
              </a:ext>
            </a:extLst>
          </p:cNvPr>
          <p:cNvSpPr txBox="1">
            <a:spLocks noChangeArrowheads="1"/>
          </p:cNvSpPr>
          <p:nvPr/>
        </p:nvSpPr>
        <p:spPr bwMode="auto">
          <a:xfrm>
            <a:off x="12976" y="300975"/>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dirty="0">
                <a:solidFill>
                  <a:schemeClr val="bg1"/>
                </a:solidFill>
                <a:latin typeface="Cambria" charset="0"/>
                <a:ea typeface="Cambria" charset="0"/>
                <a:cs typeface="Cambria" charset="0"/>
              </a:rPr>
              <a:t>Servizio Sociale Professionale Ospedaliero</a:t>
            </a:r>
          </a:p>
        </p:txBody>
      </p:sp>
      <p:sp>
        <p:nvSpPr>
          <p:cNvPr id="9" name="Title 1">
            <a:extLst>
              <a:ext uri="{FF2B5EF4-FFF2-40B4-BE49-F238E27FC236}">
                <a16:creationId xmlns:a16="http://schemas.microsoft.com/office/drawing/2014/main" id="{37036A78-CF9E-0B1A-8E34-1C03F6EED364}"/>
              </a:ext>
            </a:extLst>
          </p:cNvPr>
          <p:cNvSpPr txBox="1">
            <a:spLocks/>
          </p:cNvSpPr>
          <p:nvPr/>
        </p:nvSpPr>
        <p:spPr>
          <a:xfrm>
            <a:off x="392674" y="836711"/>
            <a:ext cx="4323342" cy="273845"/>
          </a:xfrm>
          <a:prstGeom prst="rect">
            <a:avLst/>
          </a:prstGeom>
          <a:solidFill>
            <a:schemeClr val="tx1">
              <a:lumMod val="50000"/>
              <a:lumOff val="50000"/>
            </a:schemeClr>
          </a:solidFill>
        </p:spPr>
        <p:txBody>
          <a:bodyPr vert="horz" lIns="68580" tIns="34290" rIns="68580" bIns="34290" rtlCol="0" anchor="t" anchorCtr="0">
            <a:normAutofit fontScale="92500" lnSpcReduction="10000"/>
          </a:bodyPr>
          <a:lstStyle>
            <a:lvl1pPr algn="l" defTabSz="914400" rtl="0" eaLnBrk="1" latinLnBrk="0" hangingPunct="1">
              <a:lnSpc>
                <a:spcPct val="90000"/>
              </a:lnSpc>
              <a:spcBef>
                <a:spcPct val="0"/>
              </a:spcBef>
              <a:buNone/>
              <a:defRPr sz="3200" b="1" i="0" kern="1200">
                <a:solidFill>
                  <a:srgbClr val="007DB3"/>
                </a:solidFill>
                <a:latin typeface="Calibri" panose="020F0502020204030204" pitchFamily="34" charset="0"/>
                <a:ea typeface="+mj-ea"/>
                <a:cs typeface="Calibri" panose="020F0502020204030204" pitchFamily="34" charset="0"/>
              </a:defRPr>
            </a:lvl1pPr>
          </a:lstStyle>
          <a:p>
            <a:r>
              <a:rPr lang="it-IT" sz="1650" b="0" dirty="0">
                <a:solidFill>
                  <a:schemeClr val="bg1"/>
                </a:solidFill>
                <a:latin typeface="Calibri"/>
                <a:cs typeface="Calibri"/>
              </a:rPr>
              <a:t>Chi siamo e come siamo organizzati</a:t>
            </a:r>
            <a:endParaRPr lang="it-IT" sz="1650" b="0" dirty="0">
              <a:solidFill>
                <a:schemeClr val="bg1"/>
              </a:solidFill>
            </a:endParaRPr>
          </a:p>
        </p:txBody>
      </p:sp>
      <p:pic>
        <p:nvPicPr>
          <p:cNvPr id="10" name="Elemento grafico 9">
            <a:extLst>
              <a:ext uri="{FF2B5EF4-FFF2-40B4-BE49-F238E27FC236}">
                <a16:creationId xmlns:a16="http://schemas.microsoft.com/office/drawing/2014/main" id="{A3059790-F7C3-49DB-2C9D-F442C7E8AABE}"/>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171369" y="1198609"/>
            <a:ext cx="197519" cy="158016"/>
          </a:xfrm>
          <a:prstGeom prst="rect">
            <a:avLst/>
          </a:prstGeom>
        </p:spPr>
      </p:pic>
      <p:sp>
        <p:nvSpPr>
          <p:cNvPr id="11" name="Segnaposto contenuto 2">
            <a:extLst>
              <a:ext uri="{FF2B5EF4-FFF2-40B4-BE49-F238E27FC236}">
                <a16:creationId xmlns:a16="http://schemas.microsoft.com/office/drawing/2014/main" id="{E447E778-45CC-D815-28D5-5A6E708791B0}"/>
              </a:ext>
            </a:extLst>
          </p:cNvPr>
          <p:cNvSpPr>
            <a:spLocks noGrp="1"/>
          </p:cNvSpPr>
          <p:nvPr/>
        </p:nvSpPr>
        <p:spPr>
          <a:xfrm>
            <a:off x="357612" y="1177573"/>
            <a:ext cx="3682533" cy="1901303"/>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50"/>
              </a:spcBef>
              <a:spcAft>
                <a:spcPts val="300"/>
              </a:spcAft>
              <a:buNone/>
            </a:pPr>
            <a:r>
              <a:rPr lang="it-IT" sz="1200" b="1" dirty="0">
                <a:solidFill>
                  <a:srgbClr val="333F50"/>
                </a:solidFill>
                <a:cs typeface="Calibri"/>
              </a:rPr>
              <a:t>       CHI SIAMO:</a:t>
            </a:r>
            <a:endParaRPr lang="en-US" sz="1200" b="1" dirty="0">
              <a:solidFill>
                <a:srgbClr val="333F50"/>
              </a:solidFill>
              <a:cs typeface="Calibri"/>
            </a:endParaRPr>
          </a:p>
          <a:p>
            <a:pPr marL="0" indent="0">
              <a:lnSpc>
                <a:spcPct val="100000"/>
              </a:lnSpc>
              <a:spcBef>
                <a:spcPts val="150"/>
              </a:spcBef>
              <a:spcAft>
                <a:spcPts val="300"/>
              </a:spcAft>
              <a:buNone/>
            </a:pPr>
            <a:r>
              <a:rPr lang="it-IT" sz="1200" dirty="0">
                <a:solidFill>
                  <a:srgbClr val="333F50"/>
                </a:solidFill>
                <a:latin typeface="Calibri Light"/>
                <a:cs typeface="Calibri"/>
              </a:rPr>
              <a:t>Servizio Sociale Professionale Ospedaliero in staff  alla Direzione Medica di Presidio</a:t>
            </a:r>
            <a:endParaRPr lang="en-US" sz="1200" dirty="0">
              <a:solidFill>
                <a:srgbClr val="333F50"/>
              </a:solidFill>
              <a:latin typeface="Calibri Light"/>
              <a:cs typeface="Calibri"/>
            </a:endParaRPr>
          </a:p>
          <a:p>
            <a:pPr marL="0" indent="0">
              <a:lnSpc>
                <a:spcPct val="100000"/>
              </a:lnSpc>
              <a:spcBef>
                <a:spcPts val="150"/>
              </a:spcBef>
              <a:spcAft>
                <a:spcPts val="300"/>
              </a:spcAft>
              <a:buNone/>
            </a:pPr>
            <a:r>
              <a:rPr lang="en-US" sz="1200" b="1" dirty="0">
                <a:solidFill>
                  <a:srgbClr val="333F50"/>
                </a:solidFill>
                <a:latin typeface="Calibri Light"/>
                <a:cs typeface="Calibri"/>
              </a:rPr>
              <a:t>    </a:t>
            </a:r>
            <a:r>
              <a:rPr lang="it-IT" sz="1200" b="1" dirty="0">
                <a:solidFill>
                  <a:srgbClr val="333F50"/>
                </a:solidFill>
                <a:cs typeface="Calibri"/>
              </a:rPr>
              <a:t>ORGANIZZAZIONE:</a:t>
            </a:r>
          </a:p>
          <a:p>
            <a:pPr marL="0" indent="0">
              <a:lnSpc>
                <a:spcPct val="100000"/>
              </a:lnSpc>
              <a:spcBef>
                <a:spcPts val="150"/>
              </a:spcBef>
              <a:spcAft>
                <a:spcPts val="300"/>
              </a:spcAft>
              <a:buNone/>
            </a:pPr>
            <a:r>
              <a:rPr lang="it-IT" sz="1200" b="1" dirty="0">
                <a:solidFill>
                  <a:srgbClr val="333F50"/>
                </a:solidFill>
                <a:latin typeface="Calibri Light"/>
                <a:cs typeface="Calibri"/>
              </a:rPr>
              <a:t>In Presidio: </a:t>
            </a:r>
            <a:r>
              <a:rPr lang="it-IT" sz="1200" dirty="0">
                <a:solidFill>
                  <a:srgbClr val="333F50"/>
                </a:solidFill>
                <a:cs typeface="Calibri"/>
              </a:rPr>
              <a:t>8</a:t>
            </a:r>
            <a:r>
              <a:rPr lang="it-IT" sz="1200" dirty="0">
                <a:solidFill>
                  <a:srgbClr val="333F50"/>
                </a:solidFill>
                <a:latin typeface="Calibri Light"/>
                <a:cs typeface="Calibri"/>
              </a:rPr>
              <a:t> assistenti sociali, che rispondono alle richieste di tutti i reparti, compreso Hospice Cascina </a:t>
            </a:r>
            <a:r>
              <a:rPr lang="it-IT" sz="1200" dirty="0" err="1">
                <a:solidFill>
                  <a:srgbClr val="333F50"/>
                </a:solidFill>
                <a:latin typeface="Calibri Light"/>
                <a:cs typeface="Calibri"/>
              </a:rPr>
              <a:t>Brandezzata</a:t>
            </a:r>
            <a:r>
              <a:rPr lang="it-IT" sz="1200" dirty="0">
                <a:solidFill>
                  <a:srgbClr val="333F50"/>
                </a:solidFill>
                <a:latin typeface="Calibri Light"/>
                <a:cs typeface="Calibri"/>
              </a:rPr>
              <a:t>.</a:t>
            </a:r>
          </a:p>
          <a:p>
            <a:pPr marL="0" indent="0">
              <a:lnSpc>
                <a:spcPct val="100000"/>
              </a:lnSpc>
              <a:spcBef>
                <a:spcPts val="150"/>
              </a:spcBef>
              <a:spcAft>
                <a:spcPts val="300"/>
              </a:spcAft>
              <a:buNone/>
            </a:pPr>
            <a:r>
              <a:rPr lang="it-IT" sz="1200" dirty="0">
                <a:solidFill>
                  <a:srgbClr val="333F50"/>
                </a:solidFill>
                <a:latin typeface="Calibri Light"/>
                <a:cs typeface="Calibri"/>
              </a:rPr>
              <a:t>Si è suddivisi per aree di competenza: </a:t>
            </a:r>
            <a:endParaRPr lang="en-US" sz="1200" dirty="0">
              <a:solidFill>
                <a:srgbClr val="333F50"/>
              </a:solidFill>
              <a:latin typeface="Calibri Light"/>
              <a:cs typeface="Calibri"/>
            </a:endParaRPr>
          </a:p>
          <a:p>
            <a:pPr marL="0" indent="0">
              <a:lnSpc>
                <a:spcPct val="100000"/>
              </a:lnSpc>
              <a:spcBef>
                <a:spcPts val="0"/>
              </a:spcBef>
              <a:spcAft>
                <a:spcPts val="300"/>
              </a:spcAft>
              <a:buNone/>
            </a:pPr>
            <a:r>
              <a:rPr lang="it-IT" sz="1200" dirty="0">
                <a:solidFill>
                  <a:srgbClr val="333F50"/>
                </a:solidFill>
                <a:latin typeface="Calibri Light"/>
                <a:cs typeface="Calibri"/>
              </a:rPr>
              <a:t>Area Materno Infantile - Area Pediatrica - Area Adulti.</a:t>
            </a:r>
          </a:p>
          <a:p>
            <a:pPr marL="0" indent="0">
              <a:lnSpc>
                <a:spcPct val="100000"/>
              </a:lnSpc>
              <a:spcBef>
                <a:spcPts val="0"/>
              </a:spcBef>
              <a:spcAft>
                <a:spcPts val="300"/>
              </a:spcAft>
              <a:buNone/>
            </a:pPr>
            <a:r>
              <a:rPr lang="it-IT" sz="1200" b="1" dirty="0">
                <a:solidFill>
                  <a:srgbClr val="333F50"/>
                </a:solidFill>
                <a:latin typeface="Calibri Light"/>
                <a:cs typeface="Calibri"/>
              </a:rPr>
              <a:t>Sul Territorio</a:t>
            </a:r>
            <a:r>
              <a:rPr lang="it-IT" sz="1200" dirty="0">
                <a:solidFill>
                  <a:srgbClr val="333F50"/>
                </a:solidFill>
                <a:latin typeface="Calibri Light"/>
                <a:cs typeface="Calibri"/>
              </a:rPr>
              <a:t>: 3 assistenti sociali  rispettivamente in : CPS Via Asiago, CPS Via Ripamonti, CPS Via </a:t>
            </a:r>
            <a:r>
              <a:rPr lang="it-IT" sz="1200" dirty="0" err="1">
                <a:solidFill>
                  <a:srgbClr val="333F50"/>
                </a:solidFill>
                <a:latin typeface="Calibri Light"/>
                <a:cs typeface="Calibri"/>
              </a:rPr>
              <a:t>Fantoli</a:t>
            </a:r>
            <a:r>
              <a:rPr lang="it-IT" sz="1200" dirty="0">
                <a:solidFill>
                  <a:srgbClr val="333F50"/>
                </a:solidFill>
                <a:latin typeface="Calibri Light"/>
                <a:cs typeface="Calibri"/>
              </a:rPr>
              <a:t>.</a:t>
            </a:r>
          </a:p>
          <a:p>
            <a:pPr marL="0" indent="0">
              <a:lnSpc>
                <a:spcPct val="100000"/>
              </a:lnSpc>
              <a:spcBef>
                <a:spcPts val="0"/>
              </a:spcBef>
              <a:spcAft>
                <a:spcPts val="300"/>
              </a:spcAft>
              <a:buNone/>
            </a:pPr>
            <a:endParaRPr lang="en-US" sz="1200" b="1" dirty="0">
              <a:solidFill>
                <a:srgbClr val="333F50"/>
              </a:solidFill>
              <a:latin typeface="Calibri Light"/>
              <a:cs typeface="Calibri"/>
            </a:endParaRPr>
          </a:p>
        </p:txBody>
      </p:sp>
      <p:pic>
        <p:nvPicPr>
          <p:cNvPr id="12" name="Elemento grafico 8">
            <a:extLst>
              <a:ext uri="{FF2B5EF4-FFF2-40B4-BE49-F238E27FC236}">
                <a16:creationId xmlns:a16="http://schemas.microsoft.com/office/drawing/2014/main" id="{66E1FCDC-EE1B-059A-B6DF-8EF08086F940}"/>
              </a:ext>
            </a:extLst>
          </p:cNvPr>
          <p:cNvPicPr>
            <a:picLocks noChangeAspect="1"/>
          </p:cNvPicPr>
          <p:nvPr/>
        </p:nvPicPr>
        <p:blipFill>
          <a:blip r:embed="rId5" cstate="print">
            <a:extLst>
              <a:ext uri="{96DAC541-7B7A-43D3-8B79-37D633B846F1}">
                <asvg:svgBlip xmlns:asvg="http://schemas.microsoft.com/office/drawing/2016/SVG/main" r:embed="rId6"/>
              </a:ext>
            </a:extLst>
          </a:blip>
          <a:stretch>
            <a:fillRect/>
          </a:stretch>
        </p:blipFill>
        <p:spPr>
          <a:xfrm>
            <a:off x="195155" y="1876388"/>
            <a:ext cx="197519" cy="167891"/>
          </a:xfrm>
          <a:prstGeom prst="rect">
            <a:avLst/>
          </a:prstGeom>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3857" y="1205452"/>
            <a:ext cx="3450242" cy="490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olo 1">
            <a:extLst>
              <a:ext uri="{FF2B5EF4-FFF2-40B4-BE49-F238E27FC236}">
                <a16:creationId xmlns:a16="http://schemas.microsoft.com/office/drawing/2014/main" id="{B7D5E472-9D29-1C23-7B37-4BF401634225}"/>
              </a:ext>
            </a:extLst>
          </p:cNvPr>
          <p:cNvSpPr txBox="1">
            <a:spLocks/>
          </p:cNvSpPr>
          <p:nvPr/>
        </p:nvSpPr>
        <p:spPr>
          <a:xfrm>
            <a:off x="1608191" y="3655637"/>
            <a:ext cx="3104878" cy="112010"/>
          </a:xfrm>
          <a:prstGeom prst="rect">
            <a:avLst/>
          </a:prstGeom>
          <a:noFill/>
        </p:spPr>
        <p:txBody>
          <a:bodyPr>
            <a:noAutofit/>
          </a:bodyPr>
          <a:lstStyle>
            <a:lvl1pPr algn="l" defTabSz="914400" rtl="0" eaLnBrk="1" latinLnBrk="0" hangingPunct="1">
              <a:spcBef>
                <a:spcPct val="0"/>
              </a:spcBef>
              <a:buNone/>
              <a:defRPr sz="3200" b="1" kern="1200">
                <a:solidFill>
                  <a:srgbClr val="9D070D"/>
                </a:solidFill>
                <a:latin typeface="Calibri" pitchFamily="34" charset="0"/>
                <a:ea typeface="+mj-ea"/>
                <a:cs typeface="+mj-cs"/>
              </a:defRPr>
            </a:lvl1pPr>
          </a:lstStyle>
          <a:p>
            <a:r>
              <a:rPr lang="it-IT" sz="1400" dirty="0">
                <a:latin typeface="Calibri"/>
                <a:cs typeface="Calibri"/>
              </a:rPr>
              <a:t>Modalità di segnalazione al Servizio</a:t>
            </a:r>
            <a:endParaRPr lang="it-IT" sz="1400" dirty="0"/>
          </a:p>
        </p:txBody>
      </p:sp>
      <p:sp>
        <p:nvSpPr>
          <p:cNvPr id="15" name="TextBox 70">
            <a:extLst>
              <a:ext uri="{FF2B5EF4-FFF2-40B4-BE49-F238E27FC236}">
                <a16:creationId xmlns:a16="http://schemas.microsoft.com/office/drawing/2014/main" id="{F04768C9-CA6A-58A8-090E-844AB2C226CD}"/>
              </a:ext>
            </a:extLst>
          </p:cNvPr>
          <p:cNvSpPr txBox="1"/>
          <p:nvPr/>
        </p:nvSpPr>
        <p:spPr>
          <a:xfrm>
            <a:off x="827585" y="3908531"/>
            <a:ext cx="4149964" cy="2008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nchor="t">
            <a:sp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defRPr/>
            </a:pPr>
            <a:r>
              <a:rPr lang="it-IT" sz="1400" dirty="0">
                <a:solidFill>
                  <a:srgbClr val="333F50"/>
                </a:solidFill>
                <a:latin typeface="Calibri Light"/>
                <a:cs typeface="Calibri Light"/>
              </a:rPr>
              <a:t>In ottemperanza della </a:t>
            </a:r>
            <a:r>
              <a:rPr lang="it-IT" sz="1400" dirty="0" err="1">
                <a:solidFill>
                  <a:srgbClr val="333F50"/>
                </a:solidFill>
                <a:latin typeface="Calibri Light"/>
                <a:cs typeface="Calibri Light"/>
              </a:rPr>
              <a:t>Dgr</a:t>
            </a:r>
            <a:r>
              <a:rPr lang="it-IT" sz="1400" dirty="0">
                <a:solidFill>
                  <a:srgbClr val="333F50"/>
                </a:solidFill>
                <a:latin typeface="Calibri Light"/>
                <a:cs typeface="Calibri Light"/>
              </a:rPr>
              <a:t> n. X/7543 del 18 dicembre 2017 di Regione Lombardia è stata introdotta una </a:t>
            </a:r>
            <a:r>
              <a:rPr lang="it-IT" sz="1400" b="1" dirty="0">
                <a:solidFill>
                  <a:srgbClr val="333F50"/>
                </a:solidFill>
                <a:latin typeface="Calibri Light"/>
                <a:cs typeface="Calibri Light"/>
              </a:rPr>
              <a:t>scheda di rilevazione di rischio sociale </a:t>
            </a:r>
            <a:r>
              <a:rPr lang="it-IT" sz="1400" dirty="0">
                <a:solidFill>
                  <a:srgbClr val="333F50"/>
                </a:solidFill>
                <a:latin typeface="Calibri Light"/>
                <a:cs typeface="Calibri Light"/>
              </a:rPr>
              <a:t>che deve essere compilata per tutti i pazienti entro le </a:t>
            </a:r>
            <a:r>
              <a:rPr lang="it-IT" sz="1400" b="1" dirty="0">
                <a:solidFill>
                  <a:srgbClr val="333F50"/>
                </a:solidFill>
                <a:latin typeface="Calibri Light"/>
                <a:cs typeface="Calibri Light"/>
              </a:rPr>
              <a:t>prime 72 ore di ricovero</a:t>
            </a:r>
            <a:r>
              <a:rPr lang="it-IT" sz="1400" dirty="0">
                <a:solidFill>
                  <a:srgbClr val="333F50"/>
                </a:solidFill>
                <a:latin typeface="Calibri Light"/>
                <a:cs typeface="Calibri Light"/>
              </a:rPr>
              <a:t>. In questo modo vengono </a:t>
            </a:r>
            <a:r>
              <a:rPr lang="it-IT" sz="1400" b="1" dirty="0">
                <a:solidFill>
                  <a:srgbClr val="333F50"/>
                </a:solidFill>
                <a:latin typeface="Calibri Light"/>
                <a:cs typeface="Calibri Light"/>
              </a:rPr>
              <a:t>segnalate precocemente </a:t>
            </a:r>
            <a:r>
              <a:rPr lang="it-IT" sz="1400" dirty="0">
                <a:solidFill>
                  <a:srgbClr val="333F50"/>
                </a:solidFill>
                <a:latin typeface="Calibri Light"/>
                <a:cs typeface="Calibri Light"/>
              </a:rPr>
              <a:t>al Servizio Sociale </a:t>
            </a:r>
            <a:r>
              <a:rPr lang="it-IT" sz="1400" b="1" dirty="0">
                <a:solidFill>
                  <a:srgbClr val="333F50"/>
                </a:solidFill>
                <a:latin typeface="Calibri Light"/>
                <a:cs typeface="Calibri Light"/>
              </a:rPr>
              <a:t>situazioni </a:t>
            </a:r>
            <a:r>
              <a:rPr lang="it-IT" sz="1400" dirty="0">
                <a:solidFill>
                  <a:srgbClr val="333F50"/>
                </a:solidFill>
                <a:latin typeface="Calibri Light"/>
                <a:cs typeface="Calibri Light"/>
              </a:rPr>
              <a:t>di </a:t>
            </a:r>
            <a:r>
              <a:rPr lang="it-IT" sz="1400" b="1" dirty="0">
                <a:solidFill>
                  <a:srgbClr val="333F50"/>
                </a:solidFill>
                <a:latin typeface="Calibri Light"/>
                <a:cs typeface="Calibri Light"/>
              </a:rPr>
              <a:t>degenti </a:t>
            </a:r>
            <a:r>
              <a:rPr lang="it-IT" sz="1400" dirty="0">
                <a:solidFill>
                  <a:srgbClr val="333F50"/>
                </a:solidFill>
                <a:latin typeface="Calibri Light"/>
                <a:cs typeface="Calibri Light"/>
              </a:rPr>
              <a:t>in cui il </a:t>
            </a:r>
            <a:r>
              <a:rPr lang="it-IT" sz="1400" b="1" dirty="0">
                <a:solidFill>
                  <a:srgbClr val="333F50"/>
                </a:solidFill>
                <a:latin typeface="Calibri Light"/>
                <a:cs typeface="Calibri Light"/>
              </a:rPr>
              <a:t>personale sanitario coglie</a:t>
            </a:r>
            <a:r>
              <a:rPr lang="it-IT" sz="1400" dirty="0">
                <a:solidFill>
                  <a:srgbClr val="333F50"/>
                </a:solidFill>
                <a:latin typeface="Calibri Light"/>
                <a:cs typeface="Calibri Light"/>
              </a:rPr>
              <a:t> elementi di “</a:t>
            </a:r>
            <a:r>
              <a:rPr lang="it-IT" sz="1400" b="1" dirty="0">
                <a:solidFill>
                  <a:srgbClr val="333F50"/>
                </a:solidFill>
                <a:latin typeface="Calibri Light"/>
                <a:cs typeface="Calibri Light"/>
              </a:rPr>
              <a:t>rischio sociale</a:t>
            </a:r>
            <a:r>
              <a:rPr lang="it-IT" sz="1400" dirty="0">
                <a:solidFill>
                  <a:srgbClr val="333F50"/>
                </a:solidFill>
                <a:latin typeface="Calibri Light"/>
                <a:cs typeface="Calibri Light"/>
              </a:rPr>
              <a:t>” meritevoli di approfondimento o </a:t>
            </a:r>
            <a:r>
              <a:rPr lang="it-IT" sz="1400" b="1" dirty="0">
                <a:solidFill>
                  <a:srgbClr val="333F50"/>
                </a:solidFill>
                <a:latin typeface="Calibri Light"/>
                <a:cs typeface="Calibri Light"/>
              </a:rPr>
              <a:t>con obbligo di segnalazione all’Autorità Giudiziaria</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1">
            <a:extLst>
              <a:ext uri="{FF2B5EF4-FFF2-40B4-BE49-F238E27FC236}">
                <a16:creationId xmlns:a16="http://schemas.microsoft.com/office/drawing/2014/main" id="{3DEA0584-25BA-A143-8DA5-0C230DD855B2}"/>
              </a:ext>
            </a:extLst>
          </p:cNvPr>
          <p:cNvSpPr/>
          <p:nvPr/>
        </p:nvSpPr>
        <p:spPr>
          <a:xfrm>
            <a:off x="-45870" y="404664"/>
            <a:ext cx="4113813"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itolo 1"/>
          <p:cNvSpPr txBox="1">
            <a:spLocks/>
          </p:cNvSpPr>
          <p:nvPr/>
        </p:nvSpPr>
        <p:spPr>
          <a:xfrm>
            <a:off x="348584" y="365126"/>
            <a:ext cx="4847199" cy="549275"/>
          </a:xfrm>
          <a:prstGeom prst="rect">
            <a:avLst/>
          </a:prstGeom>
        </p:spPr>
        <p:txBody>
          <a:bodyPr/>
          <a:lstStyle>
            <a:lvl1pPr algn="l" defTabSz="914400" rtl="0" eaLnBrk="1" latinLnBrk="0" hangingPunct="1">
              <a:spcBef>
                <a:spcPct val="0"/>
              </a:spcBef>
              <a:buNone/>
              <a:defRPr sz="3200" b="1" kern="1200">
                <a:solidFill>
                  <a:srgbClr val="9D070D"/>
                </a:solidFill>
                <a:latin typeface="Calibri" pitchFamily="34" charset="0"/>
                <a:ea typeface="+mj-ea"/>
                <a:cs typeface="+mj-cs"/>
              </a:defRPr>
            </a:lvl1pPr>
          </a:lstStyle>
          <a:p>
            <a:r>
              <a:rPr lang="it-IT" dirty="0">
                <a:solidFill>
                  <a:schemeClr val="bg1"/>
                </a:solidFill>
              </a:rPr>
              <a:t>Dati 2022 </a:t>
            </a:r>
            <a:r>
              <a:rPr lang="it-IT" sz="1800" dirty="0">
                <a:solidFill>
                  <a:schemeClr val="bg1"/>
                </a:solidFill>
              </a:rPr>
              <a:t>dal Report del SSPO</a:t>
            </a:r>
          </a:p>
        </p:txBody>
      </p:sp>
      <p:sp>
        <p:nvSpPr>
          <p:cNvPr id="13" name="Titolo 1">
            <a:extLst>
              <a:ext uri="{FF2B5EF4-FFF2-40B4-BE49-F238E27FC236}">
                <a16:creationId xmlns:a16="http://schemas.microsoft.com/office/drawing/2014/main" id="{866719ED-976C-BB4A-64A2-3F3C07A95C54}"/>
              </a:ext>
            </a:extLst>
          </p:cNvPr>
          <p:cNvSpPr txBox="1">
            <a:spLocks/>
          </p:cNvSpPr>
          <p:nvPr/>
        </p:nvSpPr>
        <p:spPr>
          <a:xfrm>
            <a:off x="1074791" y="980728"/>
            <a:ext cx="3394783" cy="441643"/>
          </a:xfrm>
          <a:prstGeom prst="rect">
            <a:avLst/>
          </a:prstGeom>
          <a:solidFill>
            <a:schemeClr val="tx1">
              <a:lumMod val="50000"/>
              <a:lumOff val="50000"/>
            </a:schemeClr>
          </a:solidFill>
        </p:spPr>
        <p:txBody>
          <a:bodyPr vert="horz" lIns="91440" tIns="45720" rIns="45720" bIns="45720" rtlCol="0" anchor="ctr">
            <a:normAutofit fontScale="85000" lnSpcReduction="10000"/>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Calibri"/>
                <a:cs typeface="Calibri Light"/>
              </a:rPr>
              <a:t>Nel 2022 sono pervenute 2243 segnalazioni</a:t>
            </a:r>
          </a:p>
        </p:txBody>
      </p:sp>
      <p:graphicFrame>
        <p:nvGraphicFramePr>
          <p:cNvPr id="15" name="Grafico 14">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2912472424"/>
              </p:ext>
            </p:extLst>
          </p:nvPr>
        </p:nvGraphicFramePr>
        <p:xfrm>
          <a:off x="4283968" y="435133"/>
          <a:ext cx="4211551" cy="2304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afico 15"/>
          <p:cNvGraphicFramePr>
            <a:graphicFrameLocks/>
          </p:cNvGraphicFramePr>
          <p:nvPr>
            <p:extLst>
              <p:ext uri="{D42A27DB-BD31-4B8C-83A1-F6EECF244321}">
                <p14:modId xmlns:p14="http://schemas.microsoft.com/office/powerpoint/2010/main" val="3135235369"/>
              </p:ext>
            </p:extLst>
          </p:nvPr>
        </p:nvGraphicFramePr>
        <p:xfrm>
          <a:off x="151905" y="1988840"/>
          <a:ext cx="3922716" cy="41919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Tabella 16"/>
          <p:cNvGraphicFramePr>
            <a:graphicFrameLocks noGrp="1"/>
          </p:cNvGraphicFramePr>
          <p:nvPr>
            <p:extLst>
              <p:ext uri="{D42A27DB-BD31-4B8C-83A1-F6EECF244321}">
                <p14:modId xmlns:p14="http://schemas.microsoft.com/office/powerpoint/2010/main" val="2803027353"/>
              </p:ext>
            </p:extLst>
          </p:nvPr>
        </p:nvGraphicFramePr>
        <p:xfrm>
          <a:off x="5203332" y="2780928"/>
          <a:ext cx="3329108" cy="3866610"/>
        </p:xfrm>
        <a:graphic>
          <a:graphicData uri="http://schemas.openxmlformats.org/drawingml/2006/table">
            <a:tbl>
              <a:tblPr firstRow="1" firstCol="1" bandRow="1"/>
              <a:tblGrid>
                <a:gridCol w="2787870">
                  <a:extLst>
                    <a:ext uri="{9D8B030D-6E8A-4147-A177-3AD203B41FA5}">
                      <a16:colId xmlns:a16="http://schemas.microsoft.com/office/drawing/2014/main" val="20000"/>
                    </a:ext>
                  </a:extLst>
                </a:gridCol>
                <a:gridCol w="541238">
                  <a:extLst>
                    <a:ext uri="{9D8B030D-6E8A-4147-A177-3AD203B41FA5}">
                      <a16:colId xmlns:a16="http://schemas.microsoft.com/office/drawing/2014/main" val="20001"/>
                    </a:ext>
                  </a:extLst>
                </a:gridCol>
              </a:tblGrid>
              <a:tr h="520505">
                <a:tc>
                  <a:txBody>
                    <a:bodyPr/>
                    <a:lstStyle/>
                    <a:p>
                      <a:pPr indent="228600" algn="ctr">
                        <a:lnSpc>
                          <a:spcPct val="115000"/>
                        </a:lnSpc>
                        <a:spcAft>
                          <a:spcPts val="0"/>
                        </a:spcAft>
                      </a:pPr>
                      <a:r>
                        <a:rPr lang="it-IT" sz="1400" b="1" dirty="0">
                          <a:effectLst/>
                          <a:latin typeface="Calibri"/>
                          <a:ea typeface="Times New Roman"/>
                          <a:cs typeface="Times New Roman"/>
                        </a:rPr>
                        <a:t>Persone Senza Fissa Dimora</a:t>
                      </a:r>
                      <a:endParaRPr lang="it-IT" sz="1100" dirty="0">
                        <a:effectLst/>
                        <a:latin typeface="Calibri"/>
                        <a:ea typeface="Times New Roman"/>
                        <a:cs typeface="Times New Roman"/>
                      </a:endParaRPr>
                    </a:p>
                  </a:txBody>
                  <a:tcPr marL="51435" marR="51435"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indent="228600"/>
                      <a:endParaRPr lang="it-IT" sz="1100" dirty="0">
                        <a:effectLst/>
                        <a:latin typeface="Calibri"/>
                      </a:endParaRPr>
                    </a:p>
                  </a:txBody>
                  <a:tcPr marL="51435" marR="51435"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223074">
                <a:tc>
                  <a:txBody>
                    <a:bodyPr/>
                    <a:lstStyle/>
                    <a:p>
                      <a:pPr indent="228600" algn="just">
                        <a:lnSpc>
                          <a:spcPct val="115000"/>
                        </a:lnSpc>
                        <a:spcAft>
                          <a:spcPts val="0"/>
                        </a:spcAft>
                      </a:pPr>
                      <a:r>
                        <a:rPr lang="it-IT" sz="1200" b="1">
                          <a:effectLst/>
                          <a:latin typeface="Calibri"/>
                          <a:ea typeface="Times New Roman"/>
                          <a:cs typeface="Times New Roman"/>
                        </a:rPr>
                        <a:t>figli di SFD (minori di 5a)</a:t>
                      </a:r>
                      <a:endParaRPr lang="it-IT" sz="1100">
                        <a:effectLst/>
                        <a:latin typeface="Calibri"/>
                        <a:ea typeface="Times New Roman"/>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indent="228600" algn="just">
                        <a:lnSpc>
                          <a:spcPct val="115000"/>
                        </a:lnSpc>
                        <a:spcAft>
                          <a:spcPts val="0"/>
                        </a:spcAft>
                      </a:pPr>
                      <a:r>
                        <a:rPr lang="it-IT" sz="1200" b="1">
                          <a:effectLst/>
                          <a:latin typeface="Calibri"/>
                          <a:ea typeface="Times New Roman"/>
                          <a:cs typeface="Times New Roman"/>
                        </a:rPr>
                        <a:t>4</a:t>
                      </a:r>
                      <a:endParaRPr lang="it-IT" sz="1100">
                        <a:effectLst/>
                        <a:latin typeface="Calibri"/>
                        <a:ea typeface="Times New Roman"/>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446147">
                <a:tc>
                  <a:txBody>
                    <a:bodyPr/>
                    <a:lstStyle/>
                    <a:p>
                      <a:pPr indent="228600" algn="just">
                        <a:lnSpc>
                          <a:spcPct val="115000"/>
                        </a:lnSpc>
                        <a:spcAft>
                          <a:spcPts val="0"/>
                        </a:spcAft>
                      </a:pPr>
                      <a:r>
                        <a:rPr lang="it-IT" sz="1200" b="1">
                          <a:effectLst/>
                          <a:latin typeface="Calibri"/>
                          <a:ea typeface="Times New Roman"/>
                          <a:cs typeface="Times New Roman"/>
                        </a:rPr>
                        <a:t>MSNA</a:t>
                      </a:r>
                      <a:endParaRPr lang="it-IT" sz="1100">
                        <a:effectLst/>
                        <a:latin typeface="Calibri"/>
                        <a:ea typeface="Times New Roman"/>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indent="228600" algn="just">
                        <a:lnSpc>
                          <a:spcPct val="115000"/>
                        </a:lnSpc>
                        <a:spcAft>
                          <a:spcPts val="0"/>
                        </a:spcAft>
                      </a:pPr>
                      <a:r>
                        <a:rPr lang="it-IT" sz="1200" b="1" dirty="0">
                          <a:effectLst/>
                          <a:latin typeface="Calibri"/>
                          <a:ea typeface="Times New Roman"/>
                          <a:cs typeface="Times New Roman"/>
                        </a:rPr>
                        <a:t>19</a:t>
                      </a:r>
                      <a:endParaRPr lang="it-IT" sz="1100" dirty="0">
                        <a:effectLst/>
                        <a:latin typeface="Calibri"/>
                        <a:ea typeface="Times New Roman"/>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223074">
                <a:tc>
                  <a:txBody>
                    <a:bodyPr/>
                    <a:lstStyle/>
                    <a:p>
                      <a:pPr indent="228600" algn="just">
                        <a:lnSpc>
                          <a:spcPct val="115000"/>
                        </a:lnSpc>
                        <a:spcAft>
                          <a:spcPts val="0"/>
                        </a:spcAft>
                      </a:pPr>
                      <a:r>
                        <a:rPr lang="it-IT" sz="1200" b="1">
                          <a:effectLst/>
                          <a:latin typeface="Calibri"/>
                          <a:ea typeface="Times New Roman"/>
                          <a:cs typeface="Times New Roman"/>
                        </a:rPr>
                        <a:t>dai 18-20a</a:t>
                      </a:r>
                      <a:endParaRPr lang="it-IT" sz="1100">
                        <a:effectLst/>
                        <a:latin typeface="Calibri"/>
                        <a:ea typeface="Times New Roman"/>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indent="228600" algn="just">
                        <a:lnSpc>
                          <a:spcPct val="115000"/>
                        </a:lnSpc>
                        <a:spcAft>
                          <a:spcPts val="0"/>
                        </a:spcAft>
                      </a:pPr>
                      <a:r>
                        <a:rPr lang="it-IT" sz="1200" b="1">
                          <a:effectLst/>
                          <a:latin typeface="Calibri"/>
                          <a:ea typeface="Times New Roman"/>
                          <a:cs typeface="Times New Roman"/>
                        </a:rPr>
                        <a:t>8</a:t>
                      </a:r>
                      <a:endParaRPr lang="it-IT" sz="1100">
                        <a:effectLst/>
                        <a:latin typeface="Calibri"/>
                        <a:ea typeface="Times New Roman"/>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23074">
                <a:tc>
                  <a:txBody>
                    <a:bodyPr/>
                    <a:lstStyle/>
                    <a:p>
                      <a:pPr indent="228600" algn="just">
                        <a:lnSpc>
                          <a:spcPct val="115000"/>
                        </a:lnSpc>
                        <a:spcAft>
                          <a:spcPts val="0"/>
                        </a:spcAft>
                      </a:pPr>
                      <a:r>
                        <a:rPr lang="it-IT" sz="1200" b="1" dirty="0">
                          <a:effectLst/>
                          <a:latin typeface="Calibri"/>
                          <a:ea typeface="Times New Roman"/>
                          <a:cs typeface="Times New Roman"/>
                        </a:rPr>
                        <a:t>giovani 21-25a</a:t>
                      </a:r>
                      <a:endParaRPr lang="it-IT" sz="1100" dirty="0">
                        <a:effectLst/>
                        <a:latin typeface="Calibri"/>
                        <a:ea typeface="Times New Roman"/>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indent="228600" algn="just">
                        <a:lnSpc>
                          <a:spcPct val="115000"/>
                        </a:lnSpc>
                        <a:spcAft>
                          <a:spcPts val="0"/>
                        </a:spcAft>
                      </a:pPr>
                      <a:r>
                        <a:rPr lang="it-IT" sz="1200" b="1">
                          <a:effectLst/>
                          <a:latin typeface="Calibri"/>
                          <a:ea typeface="Times New Roman"/>
                          <a:cs typeface="Times New Roman"/>
                        </a:rPr>
                        <a:t>8</a:t>
                      </a:r>
                      <a:endParaRPr lang="it-IT" sz="1100">
                        <a:effectLst/>
                        <a:latin typeface="Calibri"/>
                        <a:ea typeface="Times New Roman"/>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446147">
                <a:tc>
                  <a:txBody>
                    <a:bodyPr/>
                    <a:lstStyle/>
                    <a:p>
                      <a:pPr indent="228600" algn="just">
                        <a:lnSpc>
                          <a:spcPct val="115000"/>
                        </a:lnSpc>
                        <a:spcAft>
                          <a:spcPts val="0"/>
                        </a:spcAft>
                      </a:pPr>
                      <a:r>
                        <a:rPr lang="it-IT" sz="1200" b="1">
                          <a:effectLst/>
                          <a:latin typeface="Calibri"/>
                          <a:ea typeface="Times New Roman"/>
                          <a:cs typeface="Times New Roman"/>
                        </a:rPr>
                        <a:t>giovani adulti 26-34a</a:t>
                      </a:r>
                      <a:endParaRPr lang="it-IT" sz="1100">
                        <a:effectLst/>
                        <a:latin typeface="Calibri"/>
                        <a:ea typeface="Times New Roman"/>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indent="228600" algn="just">
                        <a:lnSpc>
                          <a:spcPct val="115000"/>
                        </a:lnSpc>
                        <a:spcAft>
                          <a:spcPts val="0"/>
                        </a:spcAft>
                      </a:pPr>
                      <a:r>
                        <a:rPr lang="it-IT" sz="1200" b="1" dirty="0">
                          <a:effectLst/>
                          <a:latin typeface="Calibri"/>
                          <a:ea typeface="Times New Roman"/>
                          <a:cs typeface="Times New Roman"/>
                        </a:rPr>
                        <a:t>28</a:t>
                      </a:r>
                      <a:endParaRPr lang="it-IT" sz="1100" dirty="0">
                        <a:effectLst/>
                        <a:latin typeface="Calibri"/>
                        <a:ea typeface="Times New Roman"/>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446147">
                <a:tc>
                  <a:txBody>
                    <a:bodyPr/>
                    <a:lstStyle/>
                    <a:p>
                      <a:pPr indent="228600" algn="just">
                        <a:lnSpc>
                          <a:spcPct val="115000"/>
                        </a:lnSpc>
                        <a:spcAft>
                          <a:spcPts val="0"/>
                        </a:spcAft>
                      </a:pPr>
                      <a:r>
                        <a:rPr lang="it-IT" sz="1200" b="1">
                          <a:effectLst/>
                          <a:latin typeface="Calibri"/>
                          <a:ea typeface="Times New Roman"/>
                          <a:cs typeface="Times New Roman"/>
                        </a:rPr>
                        <a:t>adulti 35-54a</a:t>
                      </a:r>
                      <a:endParaRPr lang="it-IT" sz="1100">
                        <a:effectLst/>
                        <a:latin typeface="Calibri"/>
                        <a:ea typeface="Times New Roman"/>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indent="228600" algn="just">
                        <a:lnSpc>
                          <a:spcPct val="115000"/>
                        </a:lnSpc>
                        <a:spcAft>
                          <a:spcPts val="0"/>
                        </a:spcAft>
                      </a:pPr>
                      <a:r>
                        <a:rPr lang="it-IT" sz="1200" b="1">
                          <a:effectLst/>
                          <a:latin typeface="Calibri"/>
                          <a:ea typeface="Times New Roman"/>
                          <a:cs typeface="Times New Roman"/>
                        </a:rPr>
                        <a:t>95</a:t>
                      </a:r>
                      <a:endParaRPr lang="it-IT" sz="1100">
                        <a:effectLst/>
                        <a:latin typeface="Calibri"/>
                        <a:ea typeface="Times New Roman"/>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446147">
                <a:tc>
                  <a:txBody>
                    <a:bodyPr/>
                    <a:lstStyle/>
                    <a:p>
                      <a:pPr indent="228600" algn="just">
                        <a:lnSpc>
                          <a:spcPct val="115000"/>
                        </a:lnSpc>
                        <a:spcAft>
                          <a:spcPts val="0"/>
                        </a:spcAft>
                      </a:pPr>
                      <a:r>
                        <a:rPr lang="it-IT" sz="1200" b="1">
                          <a:effectLst/>
                          <a:latin typeface="Calibri"/>
                          <a:ea typeface="Times New Roman"/>
                          <a:cs typeface="Times New Roman"/>
                        </a:rPr>
                        <a:t>tardo adulti 55-64a</a:t>
                      </a:r>
                      <a:endParaRPr lang="it-IT" sz="1100">
                        <a:effectLst/>
                        <a:latin typeface="Calibri"/>
                        <a:ea typeface="Times New Roman"/>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indent="228600" algn="just">
                        <a:lnSpc>
                          <a:spcPct val="115000"/>
                        </a:lnSpc>
                        <a:spcAft>
                          <a:spcPts val="0"/>
                        </a:spcAft>
                      </a:pPr>
                      <a:r>
                        <a:rPr lang="it-IT" sz="1200" b="1">
                          <a:effectLst/>
                          <a:latin typeface="Calibri"/>
                          <a:ea typeface="Times New Roman"/>
                          <a:cs typeface="Times New Roman"/>
                        </a:rPr>
                        <a:t>41</a:t>
                      </a:r>
                      <a:endParaRPr lang="it-IT" sz="1100">
                        <a:effectLst/>
                        <a:latin typeface="Calibri"/>
                        <a:ea typeface="Times New Roman"/>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r h="446147">
                <a:tc>
                  <a:txBody>
                    <a:bodyPr/>
                    <a:lstStyle/>
                    <a:p>
                      <a:pPr indent="228600" algn="just">
                        <a:lnSpc>
                          <a:spcPct val="115000"/>
                        </a:lnSpc>
                        <a:spcAft>
                          <a:spcPts val="0"/>
                        </a:spcAft>
                      </a:pPr>
                      <a:r>
                        <a:rPr lang="it-IT" sz="1200" b="1" dirty="0">
                          <a:solidFill>
                            <a:srgbClr val="9D070D"/>
                          </a:solidFill>
                          <a:effectLst/>
                          <a:latin typeface="Calibri"/>
                          <a:ea typeface="Times New Roman"/>
                          <a:cs typeface="Times New Roman"/>
                        </a:rPr>
                        <a:t>giovani anziani 65-75a</a:t>
                      </a:r>
                      <a:endParaRPr lang="it-IT" sz="1100" dirty="0">
                        <a:solidFill>
                          <a:srgbClr val="9D070D"/>
                        </a:solidFill>
                        <a:effectLst/>
                        <a:latin typeface="Calibri"/>
                        <a:ea typeface="Times New Roman"/>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indent="228600" algn="just">
                        <a:lnSpc>
                          <a:spcPct val="115000"/>
                        </a:lnSpc>
                        <a:spcAft>
                          <a:spcPts val="0"/>
                        </a:spcAft>
                      </a:pPr>
                      <a:r>
                        <a:rPr lang="it-IT" sz="1200" b="1" dirty="0">
                          <a:solidFill>
                            <a:srgbClr val="9D070D"/>
                          </a:solidFill>
                          <a:effectLst/>
                          <a:latin typeface="Calibri"/>
                          <a:ea typeface="Times New Roman"/>
                          <a:cs typeface="Times New Roman"/>
                        </a:rPr>
                        <a:t>23</a:t>
                      </a:r>
                      <a:endParaRPr lang="it-IT" sz="1100" dirty="0">
                        <a:solidFill>
                          <a:srgbClr val="9D070D"/>
                        </a:solidFill>
                        <a:effectLst/>
                        <a:latin typeface="Calibri"/>
                        <a:ea typeface="Times New Roman"/>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8"/>
                  </a:ext>
                </a:extLst>
              </a:tr>
              <a:tr h="223074">
                <a:tc>
                  <a:txBody>
                    <a:bodyPr/>
                    <a:lstStyle/>
                    <a:p>
                      <a:pPr indent="228600" algn="just">
                        <a:lnSpc>
                          <a:spcPct val="115000"/>
                        </a:lnSpc>
                        <a:spcAft>
                          <a:spcPts val="0"/>
                        </a:spcAft>
                      </a:pPr>
                      <a:r>
                        <a:rPr lang="it-IT" sz="1200" b="1">
                          <a:solidFill>
                            <a:srgbClr val="9D070D"/>
                          </a:solidFill>
                          <a:effectLst/>
                          <a:latin typeface="Calibri"/>
                          <a:ea typeface="Times New Roman"/>
                          <a:cs typeface="Times New Roman"/>
                        </a:rPr>
                        <a:t>anziani 76-84a</a:t>
                      </a:r>
                      <a:endParaRPr lang="it-IT" sz="1100">
                        <a:solidFill>
                          <a:srgbClr val="9D070D"/>
                        </a:solidFill>
                        <a:effectLst/>
                        <a:latin typeface="Calibri"/>
                        <a:ea typeface="Times New Roman"/>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indent="228600" algn="just">
                        <a:lnSpc>
                          <a:spcPct val="115000"/>
                        </a:lnSpc>
                        <a:spcAft>
                          <a:spcPts val="0"/>
                        </a:spcAft>
                      </a:pPr>
                      <a:r>
                        <a:rPr lang="it-IT" sz="1200" b="1" dirty="0">
                          <a:solidFill>
                            <a:srgbClr val="9D070D"/>
                          </a:solidFill>
                          <a:effectLst/>
                          <a:latin typeface="Calibri"/>
                          <a:ea typeface="Times New Roman"/>
                          <a:cs typeface="Times New Roman"/>
                        </a:rPr>
                        <a:t>5</a:t>
                      </a:r>
                      <a:endParaRPr lang="it-IT" sz="1100" dirty="0">
                        <a:solidFill>
                          <a:srgbClr val="9D070D"/>
                        </a:solidFill>
                        <a:effectLst/>
                        <a:latin typeface="Calibri"/>
                        <a:ea typeface="Times New Roman"/>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9"/>
                  </a:ext>
                </a:extLst>
              </a:tr>
              <a:tr h="223074">
                <a:tc>
                  <a:txBody>
                    <a:bodyPr/>
                    <a:lstStyle/>
                    <a:p>
                      <a:pPr indent="228600" algn="just">
                        <a:lnSpc>
                          <a:spcPct val="115000"/>
                        </a:lnSpc>
                        <a:spcAft>
                          <a:spcPts val="0"/>
                        </a:spcAft>
                      </a:pPr>
                      <a:r>
                        <a:rPr lang="it-IT" sz="1200" b="1">
                          <a:solidFill>
                            <a:srgbClr val="9D070D"/>
                          </a:solidFill>
                          <a:effectLst/>
                          <a:latin typeface="Calibri"/>
                          <a:ea typeface="Times New Roman"/>
                          <a:cs typeface="Times New Roman"/>
                        </a:rPr>
                        <a:t>grandi anziani 85 e oltre</a:t>
                      </a:r>
                      <a:endParaRPr lang="it-IT" sz="1100">
                        <a:solidFill>
                          <a:srgbClr val="9D070D"/>
                        </a:solidFill>
                        <a:effectLst/>
                        <a:latin typeface="Calibri"/>
                        <a:ea typeface="Times New Roman"/>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indent="228600" algn="just">
                        <a:lnSpc>
                          <a:spcPct val="115000"/>
                        </a:lnSpc>
                        <a:spcAft>
                          <a:spcPts val="0"/>
                        </a:spcAft>
                      </a:pPr>
                      <a:r>
                        <a:rPr lang="it-IT" sz="1200" b="1" dirty="0">
                          <a:solidFill>
                            <a:srgbClr val="9D070D"/>
                          </a:solidFill>
                          <a:effectLst/>
                          <a:latin typeface="Calibri"/>
                          <a:ea typeface="Times New Roman"/>
                          <a:cs typeface="Times New Roman"/>
                        </a:rPr>
                        <a:t>0</a:t>
                      </a:r>
                      <a:endParaRPr lang="it-IT" sz="1100" dirty="0">
                        <a:solidFill>
                          <a:srgbClr val="9D070D"/>
                        </a:solidFill>
                        <a:effectLst/>
                        <a:latin typeface="Calibri"/>
                        <a:ea typeface="Times New Roman"/>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0"/>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0" y="980728"/>
            <a:ext cx="8576195" cy="5020623"/>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dirty="0">
              <a:solidFill>
                <a:schemeClr val="tx1"/>
              </a:solidFill>
            </a:endParaRPr>
          </a:p>
        </p:txBody>
      </p:sp>
      <p:sp>
        <p:nvSpPr>
          <p:cNvPr id="21" name="Titolo 3"/>
          <p:cNvSpPr txBox="1">
            <a:spLocks/>
          </p:cNvSpPr>
          <p:nvPr/>
        </p:nvSpPr>
        <p:spPr>
          <a:xfrm>
            <a:off x="423248" y="1778166"/>
            <a:ext cx="4262780" cy="28535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tabLst/>
              <a:defRPr/>
            </a:pPr>
            <a:r>
              <a:rPr lang="it-IT" sz="2800" b="1" dirty="0">
                <a:solidFill>
                  <a:srgbClr val="E8454E"/>
                </a:solidFill>
                <a:latin typeface="Cambria" charset="0"/>
                <a:ea typeface="Cambria" charset="0"/>
                <a:cs typeface="Cambria" charset="0"/>
              </a:rPr>
              <a:t>…dove tutto è urgente</a:t>
            </a:r>
            <a:endParaRPr kumimoji="0" lang="it-IT" sz="2800" b="1" i="0" u="none" strike="noStrike" kern="1200" cap="none" spc="0" normalizeH="0" baseline="0" noProof="0" dirty="0">
              <a:ln>
                <a:noFill/>
              </a:ln>
              <a:solidFill>
                <a:srgbClr val="E8454E"/>
              </a:solidFill>
              <a:effectLst/>
              <a:uLnTx/>
              <a:uFillTx/>
              <a:latin typeface="Cambria" charset="0"/>
              <a:ea typeface="Cambria" charset="0"/>
              <a:cs typeface="Cambria" charset="0"/>
            </a:endParaRPr>
          </a:p>
        </p:txBody>
      </p:sp>
      <p:sp>
        <p:nvSpPr>
          <p:cNvPr id="9" name="Rettangolo 8"/>
          <p:cNvSpPr/>
          <p:nvPr/>
        </p:nvSpPr>
        <p:spPr>
          <a:xfrm>
            <a:off x="495157" y="343340"/>
            <a:ext cx="890465" cy="299200"/>
          </a:xfrm>
          <a:prstGeom prst="rect">
            <a:avLst/>
          </a:prstGeom>
        </p:spPr>
        <p:txBody>
          <a:bodyPr wrap="none" lIns="82945" tIns="41473" rIns="82945" bIns="41473">
            <a:spAutoFit/>
          </a:bodyPr>
          <a:lstStyle/>
          <a:p>
            <a:r>
              <a:rPr lang="it-IT" sz="1400" b="1" dirty="0">
                <a:solidFill>
                  <a:schemeClr val="bg1"/>
                </a:solidFill>
                <a:latin typeface="Calibri" pitchFamily="34" charset="0"/>
                <a:cs typeface="Arial" pitchFamily="34" charset="0"/>
              </a:rPr>
              <a:t>Chi siamo</a:t>
            </a:r>
            <a:endParaRPr lang="it-IT" sz="1400" dirty="0">
              <a:solidFill>
                <a:schemeClr val="bg1"/>
              </a:solidFill>
            </a:endParaRPr>
          </a:p>
        </p:txBody>
      </p:sp>
      <p:sp>
        <p:nvSpPr>
          <p:cNvPr id="12" name="Text Box 1"/>
          <p:cNvSpPr txBox="1">
            <a:spLocks noChangeArrowheads="1"/>
          </p:cNvSpPr>
          <p:nvPr/>
        </p:nvSpPr>
        <p:spPr bwMode="auto">
          <a:xfrm>
            <a:off x="495157" y="521513"/>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Scopo</a:t>
            </a:r>
          </a:p>
        </p:txBody>
      </p:sp>
      <p:sp>
        <p:nvSpPr>
          <p:cNvPr id="13" name="Rettangolo 1">
            <a:extLst>
              <a:ext uri="{FF2B5EF4-FFF2-40B4-BE49-F238E27FC236}">
                <a16:creationId xmlns:a16="http://schemas.microsoft.com/office/drawing/2014/main" id="{04537814-C706-2241-8E18-6547701F6A05}"/>
              </a:ext>
            </a:extLst>
          </p:cNvPr>
          <p:cNvSpPr/>
          <p:nvPr/>
        </p:nvSpPr>
        <p:spPr>
          <a:xfrm>
            <a:off x="-45869" y="404664"/>
            <a:ext cx="3419872"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ext Box 1">
            <a:extLst>
              <a:ext uri="{FF2B5EF4-FFF2-40B4-BE49-F238E27FC236}">
                <a16:creationId xmlns:a16="http://schemas.microsoft.com/office/drawing/2014/main" id="{03543B70-E498-934B-A520-3E2178497C1B}"/>
              </a:ext>
            </a:extLst>
          </p:cNvPr>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it-IT" sz="2600" dirty="0">
              <a:solidFill>
                <a:schemeClr val="bg1"/>
              </a:solidFill>
              <a:latin typeface="Cambria" charset="0"/>
              <a:ea typeface="Cambria" charset="0"/>
              <a:cs typeface="Cambria" charset="0"/>
            </a:endParaRPr>
          </a:p>
        </p:txBody>
      </p:sp>
      <p:sp>
        <p:nvSpPr>
          <p:cNvPr id="2" name="Rectangle 1">
            <a:extLst>
              <a:ext uri="{FF2B5EF4-FFF2-40B4-BE49-F238E27FC236}">
                <a16:creationId xmlns:a16="http://schemas.microsoft.com/office/drawing/2014/main" id="{D0E7CA74-CE9B-6649-AC9A-7CBBDBFDC7C8}"/>
              </a:ext>
            </a:extLst>
          </p:cNvPr>
          <p:cNvSpPr/>
          <p:nvPr/>
        </p:nvSpPr>
        <p:spPr>
          <a:xfrm>
            <a:off x="5170584" y="2348880"/>
            <a:ext cx="4015480" cy="40324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a:t>Immagine</a:t>
            </a:r>
          </a:p>
        </p:txBody>
      </p:sp>
      <p:pic>
        <p:nvPicPr>
          <p:cNvPr id="3074" name="Picture 2"/>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376511" y="2970597"/>
            <a:ext cx="3603625"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olo 1"/>
          <p:cNvSpPr>
            <a:spLocks noGrp="1"/>
          </p:cNvSpPr>
          <p:nvPr>
            <p:ph type="title"/>
          </p:nvPr>
        </p:nvSpPr>
        <p:spPr>
          <a:xfrm>
            <a:off x="95223" y="397484"/>
            <a:ext cx="4847199" cy="549275"/>
          </a:xfrm>
        </p:spPr>
        <p:txBody>
          <a:bodyPr>
            <a:normAutofit fontScale="90000"/>
          </a:bodyPr>
          <a:lstStyle/>
          <a:p>
            <a:r>
              <a:rPr lang="it-IT" dirty="0">
                <a:solidFill>
                  <a:schemeClr val="bg1"/>
                </a:solidFill>
              </a:rPr>
              <a:t>Questione «tempo»</a:t>
            </a:r>
          </a:p>
        </p:txBody>
      </p:sp>
      <p:sp>
        <p:nvSpPr>
          <p:cNvPr id="16" name="Rettangolo 15"/>
          <p:cNvSpPr/>
          <p:nvPr/>
        </p:nvSpPr>
        <p:spPr>
          <a:xfrm>
            <a:off x="330233" y="2970597"/>
            <a:ext cx="3835400" cy="2554545"/>
          </a:xfrm>
          <a:prstGeom prst="rect">
            <a:avLst/>
          </a:prstGeom>
        </p:spPr>
        <p:txBody>
          <a:bodyPr wrap="square">
            <a:spAutoFit/>
          </a:bodyPr>
          <a:lstStyle/>
          <a:p>
            <a:pPr defTabSz="685800"/>
            <a:r>
              <a:rPr lang="it-IT" sz="1600" b="1" dirty="0">
                <a:solidFill>
                  <a:prstClr val="black"/>
                </a:solidFill>
                <a:latin typeface="Calibri" panose="020F0502020204030204"/>
              </a:rPr>
              <a:t>L’Assistente Sociale </a:t>
            </a:r>
          </a:p>
          <a:p>
            <a:pPr defTabSz="685800"/>
            <a:r>
              <a:rPr lang="it-IT" sz="1600" dirty="0">
                <a:solidFill>
                  <a:prstClr val="black"/>
                </a:solidFill>
                <a:latin typeface="Calibri" panose="020F0502020204030204"/>
              </a:rPr>
              <a:t>ha bisogno di tempo </a:t>
            </a:r>
          </a:p>
          <a:p>
            <a:pPr defTabSz="685800"/>
            <a:r>
              <a:rPr lang="it-IT" sz="1600" dirty="0">
                <a:solidFill>
                  <a:prstClr val="black"/>
                </a:solidFill>
                <a:latin typeface="Calibri" panose="020F0502020204030204"/>
              </a:rPr>
              <a:t>per conoscere la persona, </a:t>
            </a:r>
          </a:p>
          <a:p>
            <a:pPr defTabSz="685800"/>
            <a:r>
              <a:rPr lang="it-IT" sz="1600" dirty="0">
                <a:solidFill>
                  <a:prstClr val="black"/>
                </a:solidFill>
                <a:latin typeface="Calibri" panose="020F0502020204030204"/>
              </a:rPr>
              <a:t>la sua famiglia </a:t>
            </a:r>
          </a:p>
          <a:p>
            <a:pPr defTabSz="685800"/>
            <a:r>
              <a:rPr lang="it-IT" sz="1600" dirty="0">
                <a:solidFill>
                  <a:prstClr val="black"/>
                </a:solidFill>
                <a:latin typeface="Calibri" panose="020F0502020204030204"/>
              </a:rPr>
              <a:t>e il suo contesto sociale di riferimento.</a:t>
            </a:r>
          </a:p>
          <a:p>
            <a:pPr defTabSz="685800"/>
            <a:r>
              <a:rPr lang="it-IT" sz="1600" dirty="0">
                <a:solidFill>
                  <a:prstClr val="black"/>
                </a:solidFill>
                <a:latin typeface="Calibri" panose="020F0502020204030204"/>
              </a:rPr>
              <a:t> </a:t>
            </a:r>
          </a:p>
          <a:p>
            <a:pPr defTabSz="685800"/>
            <a:r>
              <a:rPr lang="it-IT" sz="1600" b="1" dirty="0">
                <a:solidFill>
                  <a:prstClr val="black"/>
                </a:solidFill>
                <a:latin typeface="Calibri" panose="020F0502020204030204"/>
              </a:rPr>
              <a:t>L’Ospedale</a:t>
            </a:r>
            <a:r>
              <a:rPr lang="it-IT" sz="1600" dirty="0">
                <a:solidFill>
                  <a:prstClr val="black"/>
                </a:solidFill>
                <a:latin typeface="Calibri" panose="020F0502020204030204"/>
              </a:rPr>
              <a:t>, </a:t>
            </a:r>
          </a:p>
          <a:p>
            <a:pPr defTabSz="685800"/>
            <a:r>
              <a:rPr lang="it-IT" sz="1600" dirty="0">
                <a:solidFill>
                  <a:prstClr val="black"/>
                </a:solidFill>
                <a:latin typeface="Calibri" panose="020F0502020204030204"/>
              </a:rPr>
              <a:t>all’opposto,</a:t>
            </a:r>
          </a:p>
          <a:p>
            <a:pPr defTabSz="685800"/>
            <a:r>
              <a:rPr lang="it-IT" sz="1600" dirty="0">
                <a:solidFill>
                  <a:prstClr val="black"/>
                </a:solidFill>
                <a:latin typeface="Calibri" panose="020F0502020204030204"/>
              </a:rPr>
              <a:t>è caratterizzato da ritmi concitati </a:t>
            </a:r>
          </a:p>
          <a:p>
            <a:pPr defTabSz="685800"/>
            <a:r>
              <a:rPr lang="it-IT" sz="1600" dirty="0">
                <a:solidFill>
                  <a:prstClr val="black"/>
                </a:solidFill>
                <a:latin typeface="Calibri" panose="020F0502020204030204"/>
              </a:rPr>
              <a:t>ed emergenze da gestire in tempi brevi.</a:t>
            </a:r>
          </a:p>
        </p:txBody>
      </p:sp>
    </p:spTree>
    <p:extLst>
      <p:ext uri="{BB962C8B-B14F-4D97-AF65-F5344CB8AC3E}">
        <p14:creationId xmlns:p14="http://schemas.microsoft.com/office/powerpoint/2010/main" val="1789993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 name="Rettangolo 1"/>
          <p:cNvSpPr/>
          <p:nvPr/>
        </p:nvSpPr>
        <p:spPr>
          <a:xfrm>
            <a:off x="-67936" y="260648"/>
            <a:ext cx="8039552"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7" name="Titolo 1">
            <a:extLst>
              <a:ext uri="{FF2B5EF4-FFF2-40B4-BE49-F238E27FC236}">
                <a16:creationId xmlns:a16="http://schemas.microsoft.com/office/drawing/2014/main" id="{8799EC61-91FB-D6B5-4B8F-56CF62DA18F7}"/>
              </a:ext>
            </a:extLst>
          </p:cNvPr>
          <p:cNvSpPr txBox="1">
            <a:spLocks/>
          </p:cNvSpPr>
          <p:nvPr/>
        </p:nvSpPr>
        <p:spPr>
          <a:xfrm>
            <a:off x="348583" y="365125"/>
            <a:ext cx="8795417" cy="629486"/>
          </a:xfrm>
          <a:prstGeom prst="rect">
            <a:avLst/>
          </a:prstGeom>
          <a:noFill/>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200" b="1" dirty="0">
                <a:solidFill>
                  <a:schemeClr val="bg1"/>
                </a:solidFill>
                <a:latin typeface="Calibri"/>
                <a:cs typeface="Calibri"/>
              </a:rPr>
              <a:t>DGR n° XI /6893 del 05/09/2022 </a:t>
            </a:r>
            <a:br>
              <a:rPr lang="it-IT" sz="2200" b="1" dirty="0">
                <a:solidFill>
                  <a:schemeClr val="bg1"/>
                </a:solidFill>
                <a:latin typeface="Calibri"/>
                <a:cs typeface="Calibri"/>
              </a:rPr>
            </a:br>
            <a:r>
              <a:rPr lang="it-IT" sz="2200" b="1" dirty="0">
                <a:solidFill>
                  <a:schemeClr val="bg1"/>
                </a:solidFill>
                <a:latin typeface="Calibri"/>
                <a:cs typeface="Calibri"/>
              </a:rPr>
              <a:t>“INTERVENTI PER L’EFFICIENTAMENTO DEL FLUSSO DEI PAZIENTI DAL PRONTO SOCCORSO</a:t>
            </a:r>
            <a:br>
              <a:rPr lang="it-IT" sz="2200" b="1" dirty="0">
                <a:solidFill>
                  <a:schemeClr val="bg1"/>
                </a:solidFill>
                <a:latin typeface="Calibri"/>
                <a:cs typeface="Calibri"/>
              </a:rPr>
            </a:br>
            <a:endParaRPr lang="it-IT" sz="2200" b="1" dirty="0">
              <a:solidFill>
                <a:schemeClr val="bg1"/>
              </a:solidFill>
              <a:latin typeface="Calibri"/>
              <a:cs typeface="Calibri"/>
            </a:endParaRPr>
          </a:p>
        </p:txBody>
      </p:sp>
      <p:sp>
        <p:nvSpPr>
          <p:cNvPr id="8" name="Rettangolo 7"/>
          <p:cNvSpPr/>
          <p:nvPr/>
        </p:nvSpPr>
        <p:spPr>
          <a:xfrm>
            <a:off x="2051719" y="854914"/>
            <a:ext cx="6524475" cy="338554"/>
          </a:xfrm>
          <a:prstGeom prst="rect">
            <a:avLst/>
          </a:prstGeom>
          <a:solidFill>
            <a:sysClr val="windowText" lastClr="000000">
              <a:lumMod val="50000"/>
              <a:lumOff val="50000"/>
            </a:sys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white"/>
                </a:solidFill>
                <a:effectLst/>
                <a:uLnTx/>
                <a:uFillTx/>
                <a:cs typeface="Calibri"/>
              </a:rPr>
              <a:t>Coinvolgimento Servizio Sociale Professionale Ospedaliero </a:t>
            </a:r>
          </a:p>
        </p:txBody>
      </p:sp>
      <p:sp>
        <p:nvSpPr>
          <p:cNvPr id="9" name="CasellaDiTesto 8">
            <a:extLst>
              <a:ext uri="{FF2B5EF4-FFF2-40B4-BE49-F238E27FC236}">
                <a16:creationId xmlns:a16="http://schemas.microsoft.com/office/drawing/2014/main" id="{BC13F372-2D4B-6389-1C8B-1819B43E1513}"/>
              </a:ext>
            </a:extLst>
          </p:cNvPr>
          <p:cNvSpPr txBox="1"/>
          <p:nvPr/>
        </p:nvSpPr>
        <p:spPr>
          <a:xfrm>
            <a:off x="209078" y="1194833"/>
            <a:ext cx="8070452" cy="2970044"/>
          </a:xfrm>
          <a:prstGeom prst="rect">
            <a:avLst/>
          </a:prstGeom>
          <a:solidFill>
            <a:srgbClr val="F2F2F2"/>
          </a:solidFill>
          <a:ln w="12700" cap="flat" cmpd="sng" algn="ctr">
            <a:solidFill>
              <a:srgbClr val="5B9BD5"/>
            </a:solidFill>
            <a:prstDash val="solid"/>
            <a:miter lim="800000"/>
          </a:ln>
          <a:effectLst/>
        </p:spPr>
        <p:txBody>
          <a:bodyPr wrap="square" lIns="91440" tIns="45720" rIns="91440" bIns="45720" anchor="t">
            <a:spAutoFit/>
          </a:bodyP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85750" marR="0" lvl="0" indent="-285750" algn="just" defTabSz="914400" rtl="0" eaLnBrk="1" fontAlgn="auto" latinLnBrk="0" hangingPunct="1">
              <a:lnSpc>
                <a:spcPct val="100000"/>
              </a:lnSpc>
              <a:spcBef>
                <a:spcPts val="0"/>
              </a:spcBef>
              <a:spcAft>
                <a:spcPts val="600"/>
              </a:spcAft>
              <a:buClrTx/>
              <a:buSzTx/>
              <a:buFont typeface="Arial"/>
              <a:buChar char="•"/>
              <a:tabLst/>
              <a:defRPr/>
            </a:pPr>
            <a:r>
              <a:rPr kumimoji="0" lang="it-IT" sz="1400" b="1" i="0" u="none" strike="noStrike" kern="1200" cap="none" spc="0" normalizeH="0" baseline="0" noProof="0" dirty="0">
                <a:ln>
                  <a:noFill/>
                </a:ln>
                <a:solidFill>
                  <a:prstClr val="black"/>
                </a:solidFill>
                <a:effectLst/>
                <a:uLnTx/>
                <a:uFillTx/>
                <a:latin typeface="Calibri"/>
                <a:ea typeface="+mn-ea"/>
                <a:cs typeface="Calibri" pitchFamily="34" charset="0"/>
              </a:rPr>
              <a:t>Valutazione precoce problematiche sociali in Pronto soccorso </a:t>
            </a:r>
            <a:r>
              <a:rPr kumimoji="0" lang="it-IT"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dal mese di novembre è stato attivato un processo di identificazione precoce dei pazienti con una potenziale  dimissione difficile per una presa in carico precoce di pazienti con problemi sociali da parte degli assistenti sociali di Fondazione. In quest’ambito è stato concordato un briefing giornaliero in PS con i professionisti del processo di cura (Responsabile del Servizio Sociale, Medico e Coordinatore Infermieristico del PS, membro del team di Bed Management)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it-IT" sz="1400" b="1" i="0" u="none" strike="noStrike" kern="1200" cap="none" spc="0" normalizeH="0" baseline="0" noProof="0" dirty="0">
                <a:ln>
                  <a:noFill/>
                </a:ln>
                <a:solidFill>
                  <a:prstClr val="black"/>
                </a:solidFill>
                <a:effectLst/>
                <a:uLnTx/>
                <a:uFillTx/>
                <a:latin typeface="Calibri"/>
                <a:ea typeface="+mn-ea"/>
                <a:cs typeface="Calibri" pitchFamily="34" charset="0"/>
              </a:rPr>
              <a:t>Monitoraggio del numero delle dimissioni con attivazione di prestazioni domiciliari </a:t>
            </a:r>
            <a:r>
              <a:rPr kumimoji="0" lang="it-IT"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collabora zione con Bed Manager fornendo i dati delle attivazioni promosse dal servizio sociale quali il SAD (servizio assistenza domiciliare fornito dal Comune di residenza), pasti a domicilio , ADI cure palliative. E altre misure di supporto domiciliari</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it-IT" sz="1400" b="1" i="0" u="none" strike="noStrike" kern="1200" cap="none" spc="0" normalizeH="0" baseline="0" noProof="0" dirty="0">
                <a:ln>
                  <a:noFill/>
                </a:ln>
                <a:solidFill>
                  <a:prstClr val="black"/>
                </a:solidFill>
                <a:effectLst/>
                <a:uLnTx/>
                <a:uFillTx/>
                <a:latin typeface="Calibri"/>
                <a:ea typeface="+mn-ea"/>
                <a:cs typeface="Calibri"/>
              </a:rPr>
              <a:t>Monitoraggio Bed </a:t>
            </a:r>
            <a:r>
              <a:rPr kumimoji="0" lang="it-IT" sz="1400" b="1" i="0" u="none" strike="noStrike" kern="1200" cap="none" spc="0" normalizeH="0" baseline="0" noProof="0" dirty="0" err="1">
                <a:ln>
                  <a:noFill/>
                </a:ln>
                <a:solidFill>
                  <a:prstClr val="black"/>
                </a:solidFill>
                <a:effectLst/>
                <a:uLnTx/>
                <a:uFillTx/>
                <a:latin typeface="Calibri"/>
                <a:ea typeface="+mn-ea"/>
                <a:cs typeface="Calibri"/>
              </a:rPr>
              <a:t>Blockers</a:t>
            </a:r>
            <a:r>
              <a:rPr kumimoji="0" lang="it-IT" sz="1400" b="1" i="0" u="none" strike="noStrike" kern="1200" cap="none" spc="0" normalizeH="0" baseline="0" noProof="0" dirty="0">
                <a:ln>
                  <a:noFill/>
                </a:ln>
                <a:solidFill>
                  <a:prstClr val="black"/>
                </a:solidFill>
                <a:effectLst/>
                <a:uLnTx/>
                <a:uFillTx/>
                <a:latin typeface="Calibri"/>
                <a:ea typeface="+mn-ea"/>
                <a:cs typeface="Calibri"/>
              </a:rPr>
              <a:t> </a:t>
            </a:r>
            <a:r>
              <a:rPr kumimoji="0" lang="it-IT" sz="1400" b="0" i="0" u="none" strike="noStrike" kern="1200" cap="none" spc="0" normalizeH="0" baseline="0" noProof="0" dirty="0">
                <a:ln>
                  <a:noFill/>
                </a:ln>
                <a:solidFill>
                  <a:prstClr val="black"/>
                </a:solidFill>
                <a:effectLst/>
                <a:uLnTx/>
                <a:uFillTx/>
                <a:latin typeface="Calibri"/>
                <a:ea typeface="+mn-ea"/>
                <a:cs typeface="Times New Roman"/>
              </a:rPr>
              <a:t>dal mese di dicembre, in collaborazione con il Team di Bed Management. Ogni settimana (</a:t>
            </a:r>
            <a:r>
              <a:rPr kumimoji="0" lang="it-IT" sz="1400" b="0" i="0" u="none" strike="noStrike" kern="1200" cap="none" spc="0" normalizeH="0" baseline="0" noProof="0" dirty="0" err="1">
                <a:ln>
                  <a:noFill/>
                </a:ln>
                <a:solidFill>
                  <a:prstClr val="black"/>
                </a:solidFill>
                <a:effectLst/>
                <a:uLnTx/>
                <a:uFillTx/>
                <a:latin typeface="Calibri"/>
                <a:ea typeface="+mn-ea"/>
                <a:cs typeface="Times New Roman"/>
              </a:rPr>
              <a:t>mercoledi</a:t>
            </a:r>
            <a:r>
              <a:rPr kumimoji="0" lang="it-IT" sz="1400" b="0" i="0" u="none" strike="noStrike" kern="1200" cap="none" spc="0" normalizeH="0" baseline="0" noProof="0" dirty="0">
                <a:ln>
                  <a:noFill/>
                </a:ln>
                <a:solidFill>
                  <a:prstClr val="black"/>
                </a:solidFill>
                <a:effectLst/>
                <a:uLnTx/>
                <a:uFillTx/>
                <a:latin typeface="Calibri"/>
                <a:ea typeface="+mn-ea"/>
                <a:cs typeface="Times New Roman"/>
              </a:rPr>
              <a:t>) i reparti inviano nominativi di bed-</a:t>
            </a:r>
            <a:r>
              <a:rPr kumimoji="0" lang="it-IT" sz="1400" b="0" i="0" u="none" strike="noStrike" kern="1200" cap="none" spc="0" normalizeH="0" baseline="0" noProof="0" dirty="0" err="1">
                <a:ln>
                  <a:noFill/>
                </a:ln>
                <a:solidFill>
                  <a:prstClr val="black"/>
                </a:solidFill>
                <a:effectLst/>
                <a:uLnTx/>
                <a:uFillTx/>
                <a:latin typeface="Calibri"/>
                <a:ea typeface="+mn-ea"/>
                <a:cs typeface="Times New Roman"/>
              </a:rPr>
              <a:t>blockers</a:t>
            </a:r>
            <a:r>
              <a:rPr kumimoji="0" lang="it-IT" sz="1400" b="0" i="0" u="none" strike="noStrike" kern="1200" cap="none" spc="0" normalizeH="0" baseline="0" noProof="0" dirty="0">
                <a:ln>
                  <a:noFill/>
                </a:ln>
                <a:solidFill>
                  <a:prstClr val="black"/>
                </a:solidFill>
                <a:effectLst/>
                <a:uLnTx/>
                <a:uFillTx/>
                <a:latin typeface="Calibri"/>
                <a:ea typeface="+mn-ea"/>
                <a:cs typeface="Times New Roman"/>
              </a:rPr>
              <a:t> presenti nella Unità operativa a cui segue verifica delle motivazioni che impediscono le dimissioni. </a:t>
            </a:r>
            <a:endParaRPr kumimoji="0" lang="it-IT" sz="1400" b="1" i="0" u="none" strike="noStrike" kern="1200" cap="none" spc="0" normalizeH="0" baseline="0" noProof="0" dirty="0">
              <a:ln>
                <a:noFill/>
              </a:ln>
              <a:solidFill>
                <a:prstClr val="black"/>
              </a:solidFill>
              <a:effectLst/>
              <a:uLnTx/>
              <a:uFillTx/>
              <a:latin typeface="Calibri"/>
              <a:ea typeface="+mn-ea"/>
              <a:cs typeface="Calibri" pitchFamily="34" charset="0"/>
            </a:endParaRPr>
          </a:p>
        </p:txBody>
      </p:sp>
      <p:sp>
        <p:nvSpPr>
          <p:cNvPr id="10" name="Rettangolo 9"/>
          <p:cNvSpPr/>
          <p:nvPr/>
        </p:nvSpPr>
        <p:spPr>
          <a:xfrm>
            <a:off x="1043608" y="4323452"/>
            <a:ext cx="7857155" cy="1815882"/>
          </a:xfrm>
          <a:prstGeom prst="rect">
            <a:avLst/>
          </a:prstGeom>
          <a:solidFill>
            <a:srgbClr val="CB9191"/>
          </a:solidFill>
        </p:spPr>
        <p:txBody>
          <a:bodyPr wrap="square">
            <a:spAutoFit/>
          </a:bodyPr>
          <a:lstStyle/>
          <a:p>
            <a:r>
              <a:rPr lang="it-IT" sz="1400" b="1" dirty="0">
                <a:solidFill>
                  <a:prstClr val="black"/>
                </a:solidFill>
                <a:cs typeface="Times New Roman" panose="02020603050405020304" pitchFamily="18" charset="0"/>
              </a:rPr>
              <a:t>Bed </a:t>
            </a:r>
            <a:r>
              <a:rPr lang="it-IT" sz="1400" b="1" dirty="0" err="1">
                <a:solidFill>
                  <a:prstClr val="black"/>
                </a:solidFill>
                <a:cs typeface="Times New Roman" panose="02020603050405020304" pitchFamily="18" charset="0"/>
              </a:rPr>
              <a:t>Blockers</a:t>
            </a:r>
            <a:r>
              <a:rPr lang="it-IT" sz="1400" b="1" dirty="0">
                <a:solidFill>
                  <a:prstClr val="black"/>
                </a:solidFill>
                <a:cs typeface="Times New Roman" panose="02020603050405020304" pitchFamily="18" charset="0"/>
              </a:rPr>
              <a:t> </a:t>
            </a:r>
          </a:p>
          <a:p>
            <a:r>
              <a:rPr lang="it-IT" sz="1400" dirty="0">
                <a:solidFill>
                  <a:prstClr val="black"/>
                </a:solidFill>
                <a:cs typeface="Times New Roman" panose="02020603050405020304" pitchFamily="18" charset="0"/>
              </a:rPr>
              <a:t>1.I pazienti che una volta terminato il percorso diagnostico terapeutico, continuano ad occupare un posto letto per acuti perché non possono essere dimessi in condizioni di sicurezza o non vi è alternativa al ricovero (</a:t>
            </a:r>
            <a:r>
              <a:rPr lang="it-IT" sz="1400" dirty="0" err="1">
                <a:solidFill>
                  <a:prstClr val="black"/>
                </a:solidFill>
                <a:cs typeface="Times New Roman" panose="02020603050405020304" pitchFamily="18" charset="0"/>
              </a:rPr>
              <a:t>Rubin</a:t>
            </a:r>
            <a:r>
              <a:rPr lang="it-IT" sz="1400" dirty="0">
                <a:solidFill>
                  <a:prstClr val="black"/>
                </a:solidFill>
                <a:cs typeface="Times New Roman" panose="02020603050405020304" pitchFamily="18" charset="0"/>
              </a:rPr>
              <a:t> et al.1975);</a:t>
            </a:r>
          </a:p>
          <a:p>
            <a:endParaRPr lang="it-IT" sz="1400" dirty="0">
              <a:solidFill>
                <a:prstClr val="black"/>
              </a:solidFill>
              <a:cs typeface="Times New Roman" panose="02020603050405020304" pitchFamily="18" charset="0"/>
            </a:endParaRPr>
          </a:p>
          <a:p>
            <a:r>
              <a:rPr lang="it-IT" sz="1400" dirty="0">
                <a:solidFill>
                  <a:prstClr val="black"/>
                </a:solidFill>
                <a:cs typeface="Times New Roman" panose="02020603050405020304" pitchFamily="18" charset="0"/>
              </a:rPr>
              <a:t>2.I pazienti considerati pronti per la dimissione dal punto di vista medico, ma che non possono lasciare l’ospedale perché non è disponibile un percorso di continuità assistenziale adatto alle loro condizioni ad esempio riabilitazione, cure intermedie ecc. (Bryan 2006);</a:t>
            </a:r>
          </a:p>
        </p:txBody>
      </p:sp>
    </p:spTree>
    <p:extLst>
      <p:ext uri="{BB962C8B-B14F-4D97-AF65-F5344CB8AC3E}">
        <p14:creationId xmlns:p14="http://schemas.microsoft.com/office/powerpoint/2010/main" val="357837993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2" name="Rettangolo 1"/>
          <p:cNvSpPr/>
          <p:nvPr/>
        </p:nvSpPr>
        <p:spPr>
          <a:xfrm>
            <a:off x="-45870" y="404664"/>
            <a:ext cx="7498190"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sp>
        <p:nvSpPr>
          <p:cNvPr id="24578" name="Text Box 1"/>
          <p:cNvSpPr txBox="1">
            <a:spLocks noChangeArrowheads="1"/>
          </p:cNvSpPr>
          <p:nvPr/>
        </p:nvSpPr>
        <p:spPr bwMode="auto">
          <a:xfrm>
            <a:off x="0" y="480191"/>
            <a:ext cx="6984776" cy="857057"/>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b="1" dirty="0">
                <a:solidFill>
                  <a:prstClr val="white"/>
                </a:solidFill>
                <a:latin typeface="Cambria" charset="0"/>
                <a:ea typeface="Cambria" charset="0"/>
                <a:cs typeface="Cambria" charset="0"/>
              </a:rPr>
              <a:t>Dati da 1/12/2022 al 15/5/2023</a:t>
            </a:r>
          </a:p>
        </p:txBody>
      </p:sp>
      <p:graphicFrame>
        <p:nvGraphicFramePr>
          <p:cNvPr id="11" name="Grafico 10"/>
          <p:cNvGraphicFramePr>
            <a:graphicFrameLocks/>
          </p:cNvGraphicFramePr>
          <p:nvPr>
            <p:extLst>
              <p:ext uri="{D42A27DB-BD31-4B8C-83A1-F6EECF244321}">
                <p14:modId xmlns:p14="http://schemas.microsoft.com/office/powerpoint/2010/main" val="2885641099"/>
              </p:ext>
            </p:extLst>
          </p:nvPr>
        </p:nvGraphicFramePr>
        <p:xfrm>
          <a:off x="179512" y="1337248"/>
          <a:ext cx="2736304" cy="216376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ttangolo 12"/>
          <p:cNvSpPr/>
          <p:nvPr/>
        </p:nvSpPr>
        <p:spPr>
          <a:xfrm>
            <a:off x="2695019" y="4293096"/>
            <a:ext cx="3835400" cy="1569660"/>
          </a:xfrm>
          <a:prstGeom prst="rect">
            <a:avLst/>
          </a:prstGeom>
        </p:spPr>
        <p:txBody>
          <a:bodyPr wrap="square">
            <a:spAutoFit/>
          </a:bodyPr>
          <a:lstStyle/>
          <a:p>
            <a:pPr defTabSz="685800"/>
            <a:r>
              <a:rPr lang="it-IT" sz="1600" b="1" dirty="0">
                <a:solidFill>
                  <a:prstClr val="black"/>
                </a:solidFill>
                <a:latin typeface="Calibri" panose="020F0502020204030204"/>
              </a:rPr>
              <a:t>Su 251 anziani segnalati al SSPO già in PS,</a:t>
            </a:r>
          </a:p>
          <a:p>
            <a:pPr defTabSz="685800"/>
            <a:r>
              <a:rPr lang="it-IT" sz="1600" b="1" dirty="0">
                <a:solidFill>
                  <a:prstClr val="black"/>
                </a:solidFill>
                <a:latin typeface="Calibri" panose="020F0502020204030204"/>
              </a:rPr>
              <a:t>1/3 sono anziani per i quali il medico ha già chiara la necessità di ricovero stante la situazione clinica </a:t>
            </a:r>
          </a:p>
          <a:p>
            <a:pPr defTabSz="685800"/>
            <a:r>
              <a:rPr lang="it-IT" sz="1600" b="1" dirty="0">
                <a:solidFill>
                  <a:prstClr val="black"/>
                </a:solidFill>
                <a:latin typeface="Calibri" panose="020F0502020204030204"/>
              </a:rPr>
              <a:t> </a:t>
            </a:r>
          </a:p>
          <a:p>
            <a:pPr defTabSz="685800"/>
            <a:endParaRPr lang="it-IT" sz="1600" dirty="0">
              <a:solidFill>
                <a:prstClr val="black"/>
              </a:solidFill>
              <a:latin typeface="Calibri" panose="020F0502020204030204"/>
            </a:endParaRPr>
          </a:p>
        </p:txBody>
      </p:sp>
      <p:graphicFrame>
        <p:nvGraphicFramePr>
          <p:cNvPr id="14" name="Grafico 13"/>
          <p:cNvGraphicFramePr>
            <a:graphicFrameLocks/>
          </p:cNvGraphicFramePr>
          <p:nvPr>
            <p:extLst>
              <p:ext uri="{D42A27DB-BD31-4B8C-83A1-F6EECF244321}">
                <p14:modId xmlns:p14="http://schemas.microsoft.com/office/powerpoint/2010/main" val="1522815106"/>
              </p:ext>
            </p:extLst>
          </p:nvPr>
        </p:nvGraphicFramePr>
        <p:xfrm>
          <a:off x="337011" y="3949372"/>
          <a:ext cx="2358008" cy="1947664"/>
        </p:xfrm>
        <a:graphic>
          <a:graphicData uri="http://schemas.openxmlformats.org/drawingml/2006/chart">
            <c:chart xmlns:c="http://schemas.openxmlformats.org/drawingml/2006/chart" xmlns:r="http://schemas.openxmlformats.org/officeDocument/2006/relationships" r:id="rId4"/>
          </a:graphicData>
        </a:graphic>
      </p:graphicFrame>
      <p:pic>
        <p:nvPicPr>
          <p:cNvPr id="6" name="Immagine 5">
            <a:extLst>
              <a:ext uri="{FF2B5EF4-FFF2-40B4-BE49-F238E27FC236}">
                <a16:creationId xmlns:a16="http://schemas.microsoft.com/office/drawing/2014/main" id="{34A3744C-06B7-34C8-756C-D723629401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5019" y="1212996"/>
            <a:ext cx="3448531" cy="2114845"/>
          </a:xfrm>
          <a:prstGeom prst="rect">
            <a:avLst/>
          </a:prstGeom>
        </p:spPr>
      </p:pic>
    </p:spTree>
    <p:extLst>
      <p:ext uri="{BB962C8B-B14F-4D97-AF65-F5344CB8AC3E}">
        <p14:creationId xmlns:p14="http://schemas.microsoft.com/office/powerpoint/2010/main" val="403628665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5869" y="1022743"/>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prstClr val="white"/>
                </a:solidFill>
              </a:rPr>
              <a:t>mmmm</a:t>
            </a:r>
            <a:endParaRPr lang="it-IT" dirty="0">
              <a:solidFill>
                <a:prstClr val="white"/>
              </a:solidFill>
            </a:endParaRPr>
          </a:p>
        </p:txBody>
      </p:sp>
      <p:sp>
        <p:nvSpPr>
          <p:cNvPr id="2" name="Rettangolo 1"/>
          <p:cNvSpPr/>
          <p:nvPr/>
        </p:nvSpPr>
        <p:spPr>
          <a:xfrm>
            <a:off x="-45869" y="404664"/>
            <a:ext cx="5216454" cy="55645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b="1" dirty="0">
                <a:solidFill>
                  <a:prstClr val="white"/>
                </a:solidFill>
                <a:latin typeface="Cambria" charset="0"/>
                <a:ea typeface="Cambria" charset="0"/>
                <a:cs typeface="Cambria" charset="0"/>
              </a:rPr>
              <a:t>Cadere può significare anche altro</a:t>
            </a: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0002" y="961118"/>
            <a:ext cx="1428807" cy="938783"/>
          </a:xfrm>
          <a:prstGeom prst="rect">
            <a:avLst/>
          </a:prstGeom>
        </p:spPr>
      </p:pic>
      <p:graphicFrame>
        <p:nvGraphicFramePr>
          <p:cNvPr id="9" name="Grafico 8"/>
          <p:cNvGraphicFramePr>
            <a:graphicFrameLocks/>
          </p:cNvGraphicFramePr>
          <p:nvPr>
            <p:extLst>
              <p:ext uri="{D42A27DB-BD31-4B8C-83A1-F6EECF244321}">
                <p14:modId xmlns:p14="http://schemas.microsoft.com/office/powerpoint/2010/main" val="37925191"/>
              </p:ext>
            </p:extLst>
          </p:nvPr>
        </p:nvGraphicFramePr>
        <p:xfrm>
          <a:off x="2165452" y="987105"/>
          <a:ext cx="4245289" cy="20882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1146777795"/>
              </p:ext>
            </p:extLst>
          </p:nvPr>
        </p:nvGraphicFramePr>
        <p:xfrm>
          <a:off x="323528" y="3068960"/>
          <a:ext cx="2736304" cy="1609565"/>
        </p:xfrm>
        <a:graphic>
          <a:graphicData uri="http://schemas.openxmlformats.org/drawingml/2006/table">
            <a:tbl>
              <a:tblPr>
                <a:tableStyleId>{93296810-A885-4BE3-A3E7-6D5BEEA58F35}</a:tableStyleId>
              </a:tblPr>
              <a:tblGrid>
                <a:gridCol w="2376264">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tblGrid>
              <a:tr h="264432">
                <a:tc>
                  <a:txBody>
                    <a:bodyPr/>
                    <a:lstStyle/>
                    <a:p>
                      <a:pPr algn="l" fontAlgn="b"/>
                      <a:r>
                        <a:rPr lang="it-IT" sz="1600" b="1" u="none" strike="noStrike" dirty="0">
                          <a:solidFill>
                            <a:schemeClr val="tx1"/>
                          </a:solidFill>
                          <a:effectLst/>
                        </a:rPr>
                        <a:t>Dimessi</a:t>
                      </a:r>
                      <a:endParaRPr lang="it-IT" sz="1600" b="1" i="0" u="none" strike="noStrike" dirty="0">
                        <a:solidFill>
                          <a:schemeClr val="tx1"/>
                        </a:solidFill>
                        <a:effectLst/>
                        <a:latin typeface="Calibri"/>
                      </a:endParaRPr>
                    </a:p>
                  </a:txBody>
                  <a:tcPr marL="9525" marR="9525" marT="9525" marB="0" anchor="b">
                    <a:solidFill>
                      <a:srgbClr val="CB9191"/>
                    </a:solidFill>
                  </a:tcPr>
                </a:tc>
                <a:tc>
                  <a:txBody>
                    <a:bodyPr/>
                    <a:lstStyle/>
                    <a:p>
                      <a:pPr algn="r" fontAlgn="b"/>
                      <a:r>
                        <a:rPr lang="it-IT" sz="1600" b="1" u="none" strike="noStrike" dirty="0">
                          <a:solidFill>
                            <a:schemeClr val="tx1"/>
                          </a:solidFill>
                          <a:effectLst/>
                        </a:rPr>
                        <a:t>15</a:t>
                      </a:r>
                      <a:endParaRPr lang="it-IT" sz="1600" b="1" i="0" u="none" strike="noStrike" dirty="0">
                        <a:solidFill>
                          <a:schemeClr val="tx1"/>
                        </a:solidFill>
                        <a:effectLst/>
                        <a:latin typeface="Calibri"/>
                      </a:endParaRPr>
                    </a:p>
                  </a:txBody>
                  <a:tcPr marL="9525" marR="9525" marT="9525" marB="0" anchor="b">
                    <a:solidFill>
                      <a:srgbClr val="CB9191"/>
                    </a:solidFill>
                  </a:tcPr>
                </a:tc>
                <a:extLst>
                  <a:ext uri="{0D108BD9-81ED-4DB2-BD59-A6C34878D82A}">
                    <a16:rowId xmlns:a16="http://schemas.microsoft.com/office/drawing/2014/main" val="10000"/>
                  </a:ext>
                </a:extLst>
              </a:tr>
              <a:tr h="264432">
                <a:tc>
                  <a:txBody>
                    <a:bodyPr/>
                    <a:lstStyle/>
                    <a:p>
                      <a:pPr algn="l" fontAlgn="b"/>
                      <a:r>
                        <a:rPr lang="it-IT" sz="1600" b="1" u="none" strike="noStrike">
                          <a:effectLst/>
                        </a:rPr>
                        <a:t>RSA</a:t>
                      </a:r>
                      <a:endParaRPr lang="it-IT" sz="1600" b="1" i="0" u="none" strike="noStrike">
                        <a:solidFill>
                          <a:srgbClr val="000000"/>
                        </a:solidFill>
                        <a:effectLst/>
                        <a:latin typeface="Calibri"/>
                      </a:endParaRPr>
                    </a:p>
                  </a:txBody>
                  <a:tcPr marL="9525" marR="9525" marT="9525" marB="0" anchor="b"/>
                </a:tc>
                <a:tc>
                  <a:txBody>
                    <a:bodyPr/>
                    <a:lstStyle/>
                    <a:p>
                      <a:pPr algn="r" fontAlgn="b"/>
                      <a:r>
                        <a:rPr lang="it-IT" sz="1600" b="1" u="none" strike="noStrike">
                          <a:effectLst/>
                        </a:rPr>
                        <a:t>4</a:t>
                      </a:r>
                      <a:endParaRPr lang="it-IT" sz="16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64432">
                <a:tc>
                  <a:txBody>
                    <a:bodyPr/>
                    <a:lstStyle/>
                    <a:p>
                      <a:pPr algn="l" fontAlgn="b"/>
                      <a:r>
                        <a:rPr lang="it-IT" sz="1600" b="1" u="none" strike="noStrike" dirty="0">
                          <a:effectLst/>
                        </a:rPr>
                        <a:t>con badante</a:t>
                      </a:r>
                      <a:endParaRPr lang="it-IT" sz="1600" b="1" i="0" u="none" strike="noStrike" dirty="0">
                        <a:solidFill>
                          <a:srgbClr val="000000"/>
                        </a:solidFill>
                        <a:effectLst/>
                        <a:latin typeface="Calibri"/>
                      </a:endParaRPr>
                    </a:p>
                  </a:txBody>
                  <a:tcPr marL="9525" marR="9525" marT="9525" marB="0" anchor="b"/>
                </a:tc>
                <a:tc>
                  <a:txBody>
                    <a:bodyPr/>
                    <a:lstStyle/>
                    <a:p>
                      <a:pPr algn="r" fontAlgn="b"/>
                      <a:r>
                        <a:rPr lang="it-IT" sz="1600" b="1" u="none" strike="noStrike">
                          <a:effectLst/>
                        </a:rPr>
                        <a:t>2</a:t>
                      </a:r>
                      <a:endParaRPr lang="it-IT" sz="16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87405">
                <a:tc>
                  <a:txBody>
                    <a:bodyPr/>
                    <a:lstStyle/>
                    <a:p>
                      <a:pPr algn="l" fontAlgn="b"/>
                      <a:r>
                        <a:rPr lang="it-IT" sz="1600" b="1" u="none" strike="noStrike">
                          <a:effectLst/>
                        </a:rPr>
                        <a:t>domicilio con familiari</a:t>
                      </a:r>
                      <a:endParaRPr lang="it-IT" sz="1600" b="1" i="0" u="none" strike="noStrike">
                        <a:solidFill>
                          <a:srgbClr val="000000"/>
                        </a:solidFill>
                        <a:effectLst/>
                        <a:latin typeface="Calibri"/>
                      </a:endParaRPr>
                    </a:p>
                  </a:txBody>
                  <a:tcPr marL="9525" marR="9525" marT="9525" marB="0" anchor="b"/>
                </a:tc>
                <a:tc>
                  <a:txBody>
                    <a:bodyPr/>
                    <a:lstStyle/>
                    <a:p>
                      <a:pPr algn="r" fontAlgn="b"/>
                      <a:r>
                        <a:rPr lang="it-IT" sz="1600" b="1" u="none" strike="noStrike">
                          <a:effectLst/>
                        </a:rPr>
                        <a:t>8</a:t>
                      </a:r>
                      <a:endParaRPr lang="it-IT" sz="16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64432">
                <a:tc>
                  <a:txBody>
                    <a:bodyPr/>
                    <a:lstStyle/>
                    <a:p>
                      <a:pPr algn="l" fontAlgn="b"/>
                      <a:r>
                        <a:rPr lang="it-IT" sz="1600" b="1" u="none" strike="noStrike">
                          <a:effectLst/>
                        </a:rPr>
                        <a:t>autodimesso</a:t>
                      </a:r>
                      <a:endParaRPr lang="it-IT" sz="1600" b="1" i="0" u="none" strike="noStrike">
                        <a:solidFill>
                          <a:srgbClr val="000000"/>
                        </a:solidFill>
                        <a:effectLst/>
                        <a:latin typeface="Calibri"/>
                      </a:endParaRPr>
                    </a:p>
                  </a:txBody>
                  <a:tcPr marL="9525" marR="9525" marT="9525" marB="0" anchor="b"/>
                </a:tc>
                <a:tc>
                  <a:txBody>
                    <a:bodyPr/>
                    <a:lstStyle/>
                    <a:p>
                      <a:pPr algn="r" fontAlgn="b"/>
                      <a:r>
                        <a:rPr lang="it-IT" sz="1600" b="1" u="none" strike="noStrike" dirty="0">
                          <a:effectLst/>
                        </a:rPr>
                        <a:t>1</a:t>
                      </a:r>
                      <a:endParaRPr lang="it-IT"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64432">
                <a:tc>
                  <a:txBody>
                    <a:bodyPr/>
                    <a:lstStyle/>
                    <a:p>
                      <a:pPr algn="l" fontAlgn="b"/>
                      <a:r>
                        <a:rPr lang="it-IT" sz="1200" b="1" u="none" strike="noStrike" dirty="0">
                          <a:effectLst/>
                        </a:rPr>
                        <a:t>di questi segnalazione SSPT non noti</a:t>
                      </a:r>
                      <a:endParaRPr lang="it-IT" sz="1200" b="1" i="0" u="none" strike="noStrike" dirty="0">
                        <a:solidFill>
                          <a:srgbClr val="000000"/>
                        </a:solidFill>
                        <a:effectLst/>
                        <a:latin typeface="Calibri"/>
                      </a:endParaRPr>
                    </a:p>
                  </a:txBody>
                  <a:tcPr marL="9525" marR="9525" marT="9525" marB="0" anchor="b"/>
                </a:tc>
                <a:tc>
                  <a:txBody>
                    <a:bodyPr/>
                    <a:lstStyle/>
                    <a:p>
                      <a:pPr algn="r" fontAlgn="b"/>
                      <a:r>
                        <a:rPr lang="it-IT" sz="1600" b="1" u="none" strike="noStrike" dirty="0">
                          <a:effectLst/>
                        </a:rPr>
                        <a:t>3</a:t>
                      </a:r>
                      <a:endParaRPr lang="it-IT"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bl>
          </a:graphicData>
        </a:graphic>
      </p:graphicFrame>
      <p:graphicFrame>
        <p:nvGraphicFramePr>
          <p:cNvPr id="10" name="Tabella 9"/>
          <p:cNvGraphicFramePr>
            <a:graphicFrameLocks noGrp="1"/>
          </p:cNvGraphicFramePr>
          <p:nvPr>
            <p:extLst>
              <p:ext uri="{D42A27DB-BD31-4B8C-83A1-F6EECF244321}">
                <p14:modId xmlns:p14="http://schemas.microsoft.com/office/powerpoint/2010/main" val="4025282400"/>
              </p:ext>
            </p:extLst>
          </p:nvPr>
        </p:nvGraphicFramePr>
        <p:xfrm>
          <a:off x="3491880" y="3068960"/>
          <a:ext cx="2376264" cy="2160240"/>
        </p:xfrm>
        <a:graphic>
          <a:graphicData uri="http://schemas.openxmlformats.org/drawingml/2006/table">
            <a:tbl>
              <a:tblPr>
                <a:tableStyleId>{93296810-A885-4BE3-A3E7-6D5BEEA58F35}</a:tableStyleId>
              </a:tblPr>
              <a:tblGrid>
                <a:gridCol w="1972647">
                  <a:extLst>
                    <a:ext uri="{9D8B030D-6E8A-4147-A177-3AD203B41FA5}">
                      <a16:colId xmlns:a16="http://schemas.microsoft.com/office/drawing/2014/main" val="20000"/>
                    </a:ext>
                  </a:extLst>
                </a:gridCol>
                <a:gridCol w="403617">
                  <a:extLst>
                    <a:ext uri="{9D8B030D-6E8A-4147-A177-3AD203B41FA5}">
                      <a16:colId xmlns:a16="http://schemas.microsoft.com/office/drawing/2014/main" val="20001"/>
                    </a:ext>
                  </a:extLst>
                </a:gridCol>
              </a:tblGrid>
              <a:tr h="329383">
                <a:tc>
                  <a:txBody>
                    <a:bodyPr/>
                    <a:lstStyle/>
                    <a:p>
                      <a:pPr algn="l" fontAlgn="b"/>
                      <a:r>
                        <a:rPr lang="it-IT" sz="1600" b="1" u="none" strike="noStrike" dirty="0">
                          <a:effectLst/>
                        </a:rPr>
                        <a:t>Ricoverati</a:t>
                      </a:r>
                      <a:endParaRPr lang="it-IT" sz="1600" b="1" i="0" u="none" strike="noStrike" dirty="0">
                        <a:solidFill>
                          <a:srgbClr val="000000"/>
                        </a:solidFill>
                        <a:effectLst/>
                        <a:latin typeface="Calibri"/>
                      </a:endParaRPr>
                    </a:p>
                  </a:txBody>
                  <a:tcPr marL="9525" marR="9525" marT="9525" marB="0" anchor="b">
                    <a:solidFill>
                      <a:srgbClr val="CB9191"/>
                    </a:solidFill>
                  </a:tcPr>
                </a:tc>
                <a:tc>
                  <a:txBody>
                    <a:bodyPr/>
                    <a:lstStyle/>
                    <a:p>
                      <a:pPr algn="r" fontAlgn="b"/>
                      <a:r>
                        <a:rPr lang="it-IT" sz="1600" b="1" u="none" strike="noStrike" dirty="0">
                          <a:effectLst/>
                        </a:rPr>
                        <a:t>39</a:t>
                      </a:r>
                      <a:endParaRPr lang="it-IT" sz="1600" b="1" i="0" u="none" strike="noStrike" dirty="0">
                        <a:solidFill>
                          <a:srgbClr val="000000"/>
                        </a:solidFill>
                        <a:effectLst/>
                        <a:latin typeface="Calibri"/>
                      </a:endParaRPr>
                    </a:p>
                  </a:txBody>
                  <a:tcPr marL="9525" marR="9525" marT="9525" marB="0" anchor="b">
                    <a:solidFill>
                      <a:srgbClr val="CB9191"/>
                    </a:solidFill>
                  </a:tcPr>
                </a:tc>
                <a:extLst>
                  <a:ext uri="{0D108BD9-81ED-4DB2-BD59-A6C34878D82A}">
                    <a16:rowId xmlns:a16="http://schemas.microsoft.com/office/drawing/2014/main" val="10000"/>
                  </a:ext>
                </a:extLst>
              </a:tr>
              <a:tr h="329383">
                <a:tc>
                  <a:txBody>
                    <a:bodyPr/>
                    <a:lstStyle/>
                    <a:p>
                      <a:pPr algn="l" fontAlgn="b"/>
                      <a:r>
                        <a:rPr lang="it-IT" sz="1600" b="1" u="none" strike="noStrike" dirty="0">
                          <a:effectLst/>
                        </a:rPr>
                        <a:t>RSA</a:t>
                      </a:r>
                      <a:endParaRPr lang="it-IT" sz="1600" b="1" i="0" u="none" strike="noStrike" dirty="0">
                        <a:solidFill>
                          <a:srgbClr val="000000"/>
                        </a:solidFill>
                        <a:effectLst/>
                        <a:latin typeface="Calibri"/>
                      </a:endParaRPr>
                    </a:p>
                  </a:txBody>
                  <a:tcPr marL="9525" marR="9525" marT="9525" marB="0" anchor="b"/>
                </a:tc>
                <a:tc>
                  <a:txBody>
                    <a:bodyPr/>
                    <a:lstStyle/>
                    <a:p>
                      <a:pPr algn="r" fontAlgn="b"/>
                      <a:r>
                        <a:rPr lang="it-IT" sz="1600" b="1" u="none" strike="noStrike" dirty="0">
                          <a:effectLst/>
                        </a:rPr>
                        <a:t>14</a:t>
                      </a:r>
                      <a:endParaRPr lang="it-IT"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525707">
                <a:tc>
                  <a:txBody>
                    <a:bodyPr/>
                    <a:lstStyle/>
                    <a:p>
                      <a:pPr algn="l" fontAlgn="b"/>
                      <a:r>
                        <a:rPr lang="it-IT" sz="1600" b="1" u="none" strike="noStrike" dirty="0">
                          <a:effectLst/>
                        </a:rPr>
                        <a:t>con badante</a:t>
                      </a:r>
                      <a:endParaRPr lang="it-IT" sz="1600" b="1" i="0" u="none" strike="noStrike" dirty="0">
                        <a:solidFill>
                          <a:srgbClr val="000000"/>
                        </a:solidFill>
                        <a:effectLst/>
                        <a:latin typeface="Calibri"/>
                      </a:endParaRPr>
                    </a:p>
                  </a:txBody>
                  <a:tcPr marL="9525" marR="9525" marT="9525" marB="0" anchor="b"/>
                </a:tc>
                <a:tc>
                  <a:txBody>
                    <a:bodyPr/>
                    <a:lstStyle/>
                    <a:p>
                      <a:pPr algn="r" fontAlgn="b"/>
                      <a:r>
                        <a:rPr lang="it-IT" sz="1600" b="1" u="none" strike="noStrike">
                          <a:effectLst/>
                        </a:rPr>
                        <a:t>1</a:t>
                      </a:r>
                      <a:endParaRPr lang="it-IT" sz="16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646384">
                <a:tc>
                  <a:txBody>
                    <a:bodyPr/>
                    <a:lstStyle/>
                    <a:p>
                      <a:pPr algn="l" fontAlgn="b"/>
                      <a:r>
                        <a:rPr lang="it-IT" sz="1600" b="1" u="none" strike="noStrike" dirty="0">
                          <a:effectLst/>
                        </a:rPr>
                        <a:t>Cure Intermedie/</a:t>
                      </a:r>
                      <a:r>
                        <a:rPr lang="it-IT" sz="1600" b="1" u="none" strike="noStrike" dirty="0" err="1">
                          <a:effectLst/>
                        </a:rPr>
                        <a:t>riabilitaz</a:t>
                      </a:r>
                      <a:r>
                        <a:rPr lang="it-IT" sz="1600" b="1" u="none" strike="noStrike" dirty="0">
                          <a:effectLst/>
                        </a:rPr>
                        <a:t>.</a:t>
                      </a:r>
                      <a:endParaRPr lang="it-IT" sz="1600" b="1" i="0" u="none" strike="noStrike" dirty="0">
                        <a:solidFill>
                          <a:srgbClr val="000000"/>
                        </a:solidFill>
                        <a:effectLst/>
                        <a:latin typeface="Calibri"/>
                      </a:endParaRPr>
                    </a:p>
                  </a:txBody>
                  <a:tcPr marL="9525" marR="9525" marT="9525" marB="0" anchor="b"/>
                </a:tc>
                <a:tc>
                  <a:txBody>
                    <a:bodyPr/>
                    <a:lstStyle/>
                    <a:p>
                      <a:pPr algn="r" fontAlgn="b"/>
                      <a:r>
                        <a:rPr lang="it-IT" sz="1600" b="1" u="none" strike="noStrike">
                          <a:effectLst/>
                        </a:rPr>
                        <a:t>10</a:t>
                      </a:r>
                      <a:endParaRPr lang="it-IT" sz="16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329383">
                <a:tc>
                  <a:txBody>
                    <a:bodyPr/>
                    <a:lstStyle/>
                    <a:p>
                      <a:pPr algn="l" fontAlgn="b"/>
                      <a:r>
                        <a:rPr lang="it-IT" sz="1600" b="1" u="none" strike="noStrike">
                          <a:effectLst/>
                        </a:rPr>
                        <a:t>domicilio</a:t>
                      </a:r>
                      <a:endParaRPr lang="it-IT" sz="1600" b="1" i="0" u="none" strike="noStrike">
                        <a:solidFill>
                          <a:srgbClr val="000000"/>
                        </a:solidFill>
                        <a:effectLst/>
                        <a:latin typeface="Calibri"/>
                      </a:endParaRPr>
                    </a:p>
                  </a:txBody>
                  <a:tcPr marL="9525" marR="9525" marT="9525" marB="0" anchor="b"/>
                </a:tc>
                <a:tc>
                  <a:txBody>
                    <a:bodyPr/>
                    <a:lstStyle/>
                    <a:p>
                      <a:pPr algn="r" fontAlgn="b"/>
                      <a:r>
                        <a:rPr lang="it-IT" sz="1600" b="1" u="none" strike="noStrike" dirty="0">
                          <a:effectLst/>
                        </a:rPr>
                        <a:t>14</a:t>
                      </a:r>
                      <a:endParaRPr lang="it-IT"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
        <p:nvSpPr>
          <p:cNvPr id="4" name="Gallone 3"/>
          <p:cNvSpPr/>
          <p:nvPr/>
        </p:nvSpPr>
        <p:spPr>
          <a:xfrm>
            <a:off x="6054139" y="3543023"/>
            <a:ext cx="121158" cy="121158"/>
          </a:xfrm>
          <a:prstGeom prst="chevron">
            <a:avLst/>
          </a:prstGeom>
          <a:solidFill>
            <a:srgbClr val="C6133F"/>
          </a:solidFill>
          <a:ln>
            <a:solidFill>
              <a:srgbClr val="9D07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Gallone 11"/>
          <p:cNvSpPr/>
          <p:nvPr/>
        </p:nvSpPr>
        <p:spPr>
          <a:xfrm>
            <a:off x="6045561" y="5085184"/>
            <a:ext cx="121158" cy="121158"/>
          </a:xfrm>
          <a:prstGeom prst="chevron">
            <a:avLst/>
          </a:prstGeom>
          <a:solidFill>
            <a:srgbClr val="C6133F"/>
          </a:solidFill>
          <a:ln>
            <a:solidFill>
              <a:srgbClr val="9D07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 name="Gallone 12"/>
          <p:cNvSpPr/>
          <p:nvPr/>
        </p:nvSpPr>
        <p:spPr>
          <a:xfrm>
            <a:off x="6106140" y="4725144"/>
            <a:ext cx="121158" cy="121158"/>
          </a:xfrm>
          <a:prstGeom prst="chevron">
            <a:avLst/>
          </a:prstGeom>
          <a:solidFill>
            <a:srgbClr val="C6133F"/>
          </a:solidFill>
          <a:ln>
            <a:solidFill>
              <a:srgbClr val="9D07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 name="CasellaDiTesto 5"/>
          <p:cNvSpPr txBox="1"/>
          <p:nvPr/>
        </p:nvSpPr>
        <p:spPr>
          <a:xfrm>
            <a:off x="6316226" y="3434325"/>
            <a:ext cx="688009" cy="338554"/>
          </a:xfrm>
          <a:prstGeom prst="rect">
            <a:avLst/>
          </a:prstGeom>
          <a:solidFill>
            <a:schemeClr val="accent6">
              <a:lumMod val="20000"/>
              <a:lumOff val="80000"/>
            </a:schemeClr>
          </a:solidFill>
        </p:spPr>
        <p:txBody>
          <a:bodyPr wrap="none" rtlCol="0">
            <a:spAutoFit/>
          </a:bodyPr>
          <a:lstStyle/>
          <a:p>
            <a:pPr fontAlgn="b"/>
            <a:r>
              <a:rPr lang="it-IT" sz="1600" b="1" dirty="0">
                <a:solidFill>
                  <a:schemeClr val="dk1"/>
                </a:solidFill>
              </a:rPr>
              <a:t>4 ADS</a:t>
            </a:r>
          </a:p>
        </p:txBody>
      </p:sp>
      <p:sp>
        <p:nvSpPr>
          <p:cNvPr id="15" name="CasellaDiTesto 14"/>
          <p:cNvSpPr txBox="1"/>
          <p:nvPr/>
        </p:nvSpPr>
        <p:spPr>
          <a:xfrm>
            <a:off x="6400510" y="4524898"/>
            <a:ext cx="1109599" cy="338554"/>
          </a:xfrm>
          <a:prstGeom prst="rect">
            <a:avLst/>
          </a:prstGeom>
          <a:solidFill>
            <a:schemeClr val="accent6">
              <a:lumMod val="20000"/>
              <a:lumOff val="80000"/>
            </a:schemeClr>
          </a:solidFill>
        </p:spPr>
        <p:txBody>
          <a:bodyPr wrap="none" rtlCol="0">
            <a:spAutoFit/>
          </a:bodyPr>
          <a:lstStyle/>
          <a:p>
            <a:pPr fontAlgn="b"/>
            <a:r>
              <a:rPr lang="it-IT" sz="1600" b="1" dirty="0">
                <a:solidFill>
                  <a:schemeClr val="dk1"/>
                </a:solidFill>
              </a:rPr>
              <a:t>4 ADS</a:t>
            </a:r>
            <a:r>
              <a:rPr lang="it-IT" sz="800" b="1" dirty="0">
                <a:solidFill>
                  <a:schemeClr val="dk1"/>
                </a:solidFill>
              </a:rPr>
              <a:t> poi 2 RSA</a:t>
            </a:r>
            <a:endParaRPr lang="it-IT" sz="1600" b="1" dirty="0">
              <a:solidFill>
                <a:schemeClr val="dk1"/>
              </a:solidFill>
            </a:endParaRPr>
          </a:p>
        </p:txBody>
      </p:sp>
      <p:sp>
        <p:nvSpPr>
          <p:cNvPr id="16" name="CasellaDiTesto 15"/>
          <p:cNvSpPr txBox="1"/>
          <p:nvPr/>
        </p:nvSpPr>
        <p:spPr>
          <a:xfrm>
            <a:off x="6438468" y="4976486"/>
            <a:ext cx="1405578" cy="338554"/>
          </a:xfrm>
          <a:prstGeom prst="rect">
            <a:avLst/>
          </a:prstGeom>
          <a:solidFill>
            <a:schemeClr val="accent6">
              <a:lumMod val="20000"/>
              <a:lumOff val="80000"/>
            </a:schemeClr>
          </a:solidFill>
        </p:spPr>
        <p:txBody>
          <a:bodyPr wrap="none" rtlCol="0">
            <a:spAutoFit/>
          </a:bodyPr>
          <a:lstStyle/>
          <a:p>
            <a:pPr fontAlgn="b"/>
            <a:r>
              <a:rPr lang="it-IT" sz="1600" b="1" dirty="0">
                <a:solidFill>
                  <a:schemeClr val="dk1"/>
                </a:solidFill>
              </a:rPr>
              <a:t>5 SSPT </a:t>
            </a:r>
            <a:r>
              <a:rPr lang="it-IT" sz="800" b="1" dirty="0">
                <a:solidFill>
                  <a:schemeClr val="dk1"/>
                </a:solidFill>
              </a:rPr>
              <a:t>solo 1 già noto</a:t>
            </a:r>
            <a:endParaRPr lang="it-IT" sz="1600" b="1" dirty="0">
              <a:solidFill>
                <a:schemeClr val="dk1"/>
              </a:solidFill>
            </a:endParaRPr>
          </a:p>
        </p:txBody>
      </p:sp>
    </p:spTree>
    <p:extLst>
      <p:ext uri="{BB962C8B-B14F-4D97-AF65-F5344CB8AC3E}">
        <p14:creationId xmlns:p14="http://schemas.microsoft.com/office/powerpoint/2010/main" val="88006957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67352"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 name="Rettangolo 1"/>
          <p:cNvSpPr/>
          <p:nvPr/>
        </p:nvSpPr>
        <p:spPr>
          <a:xfrm>
            <a:off x="-45870" y="404664"/>
            <a:ext cx="4833894"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prstClr val="white"/>
                </a:solidFill>
              </a:rPr>
              <a:t>Quando la solitudine diventa un problema?</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5438" y="980728"/>
            <a:ext cx="924054" cy="905001"/>
          </a:xfrm>
          <a:prstGeom prst="rect">
            <a:avLst/>
          </a:prstGeom>
          <a:ln>
            <a:noFill/>
          </a:ln>
        </p:spPr>
      </p:pic>
      <p:graphicFrame>
        <p:nvGraphicFramePr>
          <p:cNvPr id="5" name="Tabella 4"/>
          <p:cNvGraphicFramePr>
            <a:graphicFrameLocks noGrp="1"/>
          </p:cNvGraphicFramePr>
          <p:nvPr>
            <p:extLst>
              <p:ext uri="{D42A27DB-BD31-4B8C-83A1-F6EECF244321}">
                <p14:modId xmlns:p14="http://schemas.microsoft.com/office/powerpoint/2010/main" val="1394147355"/>
              </p:ext>
            </p:extLst>
          </p:nvPr>
        </p:nvGraphicFramePr>
        <p:xfrm>
          <a:off x="367923" y="3429000"/>
          <a:ext cx="2592288" cy="2514600"/>
        </p:xfrm>
        <a:graphic>
          <a:graphicData uri="http://schemas.openxmlformats.org/drawingml/2006/table">
            <a:tbl>
              <a:tblPr>
                <a:tableStyleId>{93296810-A885-4BE3-A3E7-6D5BEEA58F35}</a:tableStyleId>
              </a:tblPr>
              <a:tblGrid>
                <a:gridCol w="1723668">
                  <a:extLst>
                    <a:ext uri="{9D8B030D-6E8A-4147-A177-3AD203B41FA5}">
                      <a16:colId xmlns:a16="http://schemas.microsoft.com/office/drawing/2014/main" val="20000"/>
                    </a:ext>
                  </a:extLst>
                </a:gridCol>
                <a:gridCol w="868620">
                  <a:extLst>
                    <a:ext uri="{9D8B030D-6E8A-4147-A177-3AD203B41FA5}">
                      <a16:colId xmlns:a16="http://schemas.microsoft.com/office/drawing/2014/main" val="20001"/>
                    </a:ext>
                  </a:extLst>
                </a:gridCol>
              </a:tblGrid>
              <a:tr h="190500">
                <a:tc>
                  <a:txBody>
                    <a:bodyPr/>
                    <a:lstStyle/>
                    <a:p>
                      <a:pPr algn="l" fontAlgn="b"/>
                      <a:r>
                        <a:rPr lang="it-IT" sz="1600" b="1" u="none" strike="noStrike" dirty="0">
                          <a:effectLst/>
                        </a:rPr>
                        <a:t>Dimessi </a:t>
                      </a:r>
                      <a:endParaRPr lang="it-IT" sz="1600" b="1" i="0" u="none" strike="noStrike" dirty="0">
                        <a:solidFill>
                          <a:srgbClr val="000000"/>
                        </a:solidFill>
                        <a:effectLst/>
                        <a:latin typeface="Calibri"/>
                      </a:endParaRPr>
                    </a:p>
                  </a:txBody>
                  <a:tcPr marL="9525" marR="9525" marT="9525" marB="0" anchor="b">
                    <a:solidFill>
                      <a:srgbClr val="CB9191"/>
                    </a:solidFill>
                  </a:tcPr>
                </a:tc>
                <a:tc>
                  <a:txBody>
                    <a:bodyPr/>
                    <a:lstStyle/>
                    <a:p>
                      <a:pPr algn="r" fontAlgn="b"/>
                      <a:r>
                        <a:rPr lang="it-IT" sz="1600" b="1" u="none" strike="noStrike" dirty="0">
                          <a:effectLst/>
                        </a:rPr>
                        <a:t>20</a:t>
                      </a:r>
                      <a:endParaRPr lang="it-IT" sz="1600" b="1" i="0" u="none" strike="noStrike" dirty="0">
                        <a:solidFill>
                          <a:srgbClr val="000000"/>
                        </a:solidFill>
                        <a:effectLst/>
                        <a:latin typeface="Calibri"/>
                      </a:endParaRPr>
                    </a:p>
                  </a:txBody>
                  <a:tcPr marL="9525" marR="9525" marT="9525" marB="0" anchor="b">
                    <a:solidFill>
                      <a:srgbClr val="CB9191"/>
                    </a:solidFill>
                  </a:tcPr>
                </a:tc>
                <a:extLst>
                  <a:ext uri="{0D108BD9-81ED-4DB2-BD59-A6C34878D82A}">
                    <a16:rowId xmlns:a16="http://schemas.microsoft.com/office/drawing/2014/main" val="10000"/>
                  </a:ext>
                </a:extLst>
              </a:tr>
              <a:tr h="190500">
                <a:tc>
                  <a:txBody>
                    <a:bodyPr/>
                    <a:lstStyle/>
                    <a:p>
                      <a:pPr algn="l" fontAlgn="b"/>
                      <a:r>
                        <a:rPr lang="it-IT" sz="1600" u="none" strike="noStrike">
                          <a:effectLst/>
                        </a:rPr>
                        <a:t>Domicilio</a:t>
                      </a:r>
                      <a:endParaRPr lang="it-IT" sz="1600" b="0" i="0" u="none" strike="noStrike">
                        <a:solidFill>
                          <a:srgbClr val="000000"/>
                        </a:solidFill>
                        <a:effectLst/>
                        <a:latin typeface="Calibri"/>
                      </a:endParaRPr>
                    </a:p>
                  </a:txBody>
                  <a:tcPr marL="9525" marR="9525" marT="9525" marB="0" anchor="b"/>
                </a:tc>
                <a:tc>
                  <a:txBody>
                    <a:bodyPr/>
                    <a:lstStyle/>
                    <a:p>
                      <a:pPr algn="r" fontAlgn="b"/>
                      <a:r>
                        <a:rPr lang="it-IT" sz="1600" u="none" strike="noStrike">
                          <a:effectLst/>
                        </a:rPr>
                        <a:t>3</a:t>
                      </a:r>
                      <a:endParaRPr lang="it-IT"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it-IT" sz="1600" u="none" strike="noStrike">
                          <a:effectLst/>
                        </a:rPr>
                        <a:t>Domicilio con badante o supporti</a:t>
                      </a:r>
                      <a:endParaRPr lang="it-IT" sz="1600" b="0" i="0" u="none" strike="noStrike">
                        <a:solidFill>
                          <a:srgbClr val="000000"/>
                        </a:solidFill>
                        <a:effectLst/>
                        <a:latin typeface="Calibri"/>
                      </a:endParaRPr>
                    </a:p>
                  </a:txBody>
                  <a:tcPr marL="9525" marR="9525" marT="9525" marB="0" anchor="b"/>
                </a:tc>
                <a:tc>
                  <a:txBody>
                    <a:bodyPr/>
                    <a:lstStyle/>
                    <a:p>
                      <a:pPr algn="r" fontAlgn="b"/>
                      <a:r>
                        <a:rPr lang="it-IT" sz="1600" u="none" strike="noStrike">
                          <a:effectLst/>
                        </a:rPr>
                        <a:t>6</a:t>
                      </a:r>
                      <a:endParaRPr lang="it-IT"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it-IT" sz="1600" u="none" strike="noStrike">
                          <a:effectLst/>
                        </a:rPr>
                        <a:t>oppositivo qualsiasi proposta</a:t>
                      </a:r>
                      <a:endParaRPr lang="it-IT" sz="1600" b="0" i="0" u="none" strike="noStrike">
                        <a:solidFill>
                          <a:srgbClr val="000000"/>
                        </a:solidFill>
                        <a:effectLst/>
                        <a:latin typeface="Calibri"/>
                      </a:endParaRPr>
                    </a:p>
                  </a:txBody>
                  <a:tcPr marL="9525" marR="9525" marT="9525" marB="0" anchor="b"/>
                </a:tc>
                <a:tc>
                  <a:txBody>
                    <a:bodyPr/>
                    <a:lstStyle/>
                    <a:p>
                      <a:pPr algn="r" fontAlgn="b"/>
                      <a:r>
                        <a:rPr lang="it-IT" sz="1600" u="none" strike="noStrike">
                          <a:effectLst/>
                        </a:rPr>
                        <a:t>1</a:t>
                      </a:r>
                      <a:endParaRPr lang="it-IT"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it-IT" sz="1600" u="none" strike="noStrike">
                          <a:effectLst/>
                        </a:rPr>
                        <a:t>Ospedale</a:t>
                      </a:r>
                      <a:endParaRPr lang="it-IT" sz="1600" b="0" i="0" u="none" strike="noStrike">
                        <a:solidFill>
                          <a:srgbClr val="000000"/>
                        </a:solidFill>
                        <a:effectLst/>
                        <a:latin typeface="Calibri"/>
                      </a:endParaRPr>
                    </a:p>
                  </a:txBody>
                  <a:tcPr marL="9525" marR="9525" marT="9525" marB="0" anchor="b"/>
                </a:tc>
                <a:tc>
                  <a:txBody>
                    <a:bodyPr/>
                    <a:lstStyle/>
                    <a:p>
                      <a:pPr algn="r" fontAlgn="b"/>
                      <a:r>
                        <a:rPr lang="it-IT" sz="1600" u="none" strike="noStrike">
                          <a:effectLst/>
                        </a:rPr>
                        <a:t>1</a:t>
                      </a:r>
                      <a:endParaRPr lang="it-IT"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it-IT" sz="1600" u="none" strike="noStrike">
                          <a:effectLst/>
                        </a:rPr>
                        <a:t>Segnalazione SSPT</a:t>
                      </a:r>
                      <a:endParaRPr lang="it-IT" sz="1600" b="0" i="0" u="none" strike="noStrike">
                        <a:solidFill>
                          <a:srgbClr val="000000"/>
                        </a:solidFill>
                        <a:effectLst/>
                        <a:latin typeface="Calibri"/>
                      </a:endParaRPr>
                    </a:p>
                  </a:txBody>
                  <a:tcPr marL="9525" marR="9525" marT="9525" marB="0" anchor="b"/>
                </a:tc>
                <a:tc>
                  <a:txBody>
                    <a:bodyPr/>
                    <a:lstStyle/>
                    <a:p>
                      <a:pPr algn="r" fontAlgn="b"/>
                      <a:r>
                        <a:rPr lang="it-IT" sz="1600" u="none" strike="noStrike">
                          <a:effectLst/>
                        </a:rPr>
                        <a:t>4</a:t>
                      </a:r>
                      <a:endParaRPr lang="it-IT"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l" fontAlgn="b"/>
                      <a:r>
                        <a:rPr lang="it-IT" sz="1600" u="none" strike="noStrike">
                          <a:effectLst/>
                        </a:rPr>
                        <a:t>RSA</a:t>
                      </a:r>
                      <a:endParaRPr lang="it-IT" sz="1600" b="0" i="0" u="none" strike="noStrike">
                        <a:solidFill>
                          <a:srgbClr val="000000"/>
                        </a:solidFill>
                        <a:effectLst/>
                        <a:latin typeface="Calibri"/>
                      </a:endParaRPr>
                    </a:p>
                  </a:txBody>
                  <a:tcPr marL="9525" marR="9525" marT="9525" marB="0" anchor="b"/>
                </a:tc>
                <a:tc>
                  <a:txBody>
                    <a:bodyPr/>
                    <a:lstStyle/>
                    <a:p>
                      <a:pPr algn="r" fontAlgn="b"/>
                      <a:r>
                        <a:rPr lang="it-IT" sz="1600" u="none" strike="noStrike">
                          <a:effectLst/>
                        </a:rPr>
                        <a:t>2</a:t>
                      </a:r>
                      <a:endParaRPr lang="it-IT"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l" fontAlgn="b"/>
                      <a:r>
                        <a:rPr lang="it-IT" sz="1600" u="none" strike="noStrike">
                          <a:effectLst/>
                        </a:rPr>
                        <a:t>Raccordo con SSPT</a:t>
                      </a:r>
                      <a:endParaRPr lang="it-IT" sz="1600" b="0" i="0" u="none" strike="noStrike">
                        <a:solidFill>
                          <a:srgbClr val="000000"/>
                        </a:solidFill>
                        <a:effectLst/>
                        <a:latin typeface="Calibri"/>
                      </a:endParaRPr>
                    </a:p>
                  </a:txBody>
                  <a:tcPr marL="9525" marR="9525" marT="9525" marB="0" anchor="b"/>
                </a:tc>
                <a:tc>
                  <a:txBody>
                    <a:bodyPr/>
                    <a:lstStyle/>
                    <a:p>
                      <a:pPr algn="r" fontAlgn="b"/>
                      <a:r>
                        <a:rPr lang="it-IT" sz="1600" u="none" strike="noStrike" dirty="0">
                          <a:effectLst/>
                        </a:rPr>
                        <a:t>3</a:t>
                      </a:r>
                      <a:endParaRPr lang="it-IT"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1367241507"/>
              </p:ext>
            </p:extLst>
          </p:nvPr>
        </p:nvGraphicFramePr>
        <p:xfrm>
          <a:off x="3668111" y="3501008"/>
          <a:ext cx="2736304" cy="2017395"/>
        </p:xfrm>
        <a:graphic>
          <a:graphicData uri="http://schemas.openxmlformats.org/drawingml/2006/table">
            <a:tbl>
              <a:tblPr>
                <a:tableStyleId>{93296810-A885-4BE3-A3E7-6D5BEEA58F35}</a:tableStyleId>
              </a:tblPr>
              <a:tblGrid>
                <a:gridCol w="2344049">
                  <a:extLst>
                    <a:ext uri="{9D8B030D-6E8A-4147-A177-3AD203B41FA5}">
                      <a16:colId xmlns:a16="http://schemas.microsoft.com/office/drawing/2014/main" val="20000"/>
                    </a:ext>
                  </a:extLst>
                </a:gridCol>
                <a:gridCol w="392255">
                  <a:extLst>
                    <a:ext uri="{9D8B030D-6E8A-4147-A177-3AD203B41FA5}">
                      <a16:colId xmlns:a16="http://schemas.microsoft.com/office/drawing/2014/main" val="20001"/>
                    </a:ext>
                  </a:extLst>
                </a:gridCol>
              </a:tblGrid>
              <a:tr h="190500">
                <a:tc>
                  <a:txBody>
                    <a:bodyPr/>
                    <a:lstStyle/>
                    <a:p>
                      <a:pPr algn="l" fontAlgn="b"/>
                      <a:r>
                        <a:rPr lang="it-IT" sz="1600" b="1" u="none" strike="noStrike" dirty="0">
                          <a:effectLst/>
                        </a:rPr>
                        <a:t>Ricoverati</a:t>
                      </a:r>
                      <a:endParaRPr lang="it-IT" sz="1600" b="1" i="0" u="none" strike="noStrike" dirty="0">
                        <a:solidFill>
                          <a:srgbClr val="000000"/>
                        </a:solidFill>
                        <a:effectLst/>
                        <a:latin typeface="Calibri"/>
                      </a:endParaRPr>
                    </a:p>
                  </a:txBody>
                  <a:tcPr marL="9525" marR="9525" marT="9525" marB="0" anchor="b">
                    <a:solidFill>
                      <a:srgbClr val="CB9191"/>
                    </a:solidFill>
                  </a:tcPr>
                </a:tc>
                <a:tc>
                  <a:txBody>
                    <a:bodyPr/>
                    <a:lstStyle/>
                    <a:p>
                      <a:pPr algn="r" fontAlgn="b"/>
                      <a:r>
                        <a:rPr lang="it-IT" sz="1600" b="1" u="none" strike="noStrike" dirty="0">
                          <a:effectLst/>
                        </a:rPr>
                        <a:t>39</a:t>
                      </a:r>
                      <a:endParaRPr lang="it-IT" sz="1600" b="1" i="0" u="none" strike="noStrike" dirty="0">
                        <a:solidFill>
                          <a:srgbClr val="000000"/>
                        </a:solidFill>
                        <a:effectLst/>
                        <a:latin typeface="Calibri"/>
                      </a:endParaRPr>
                    </a:p>
                  </a:txBody>
                  <a:tcPr marL="9525" marR="9525" marT="9525" marB="0" anchor="b">
                    <a:solidFill>
                      <a:srgbClr val="CB9191"/>
                    </a:solidFill>
                  </a:tcPr>
                </a:tc>
                <a:extLst>
                  <a:ext uri="{0D108BD9-81ED-4DB2-BD59-A6C34878D82A}">
                    <a16:rowId xmlns:a16="http://schemas.microsoft.com/office/drawing/2014/main" val="10000"/>
                  </a:ext>
                </a:extLst>
              </a:tr>
              <a:tr h="190500">
                <a:tc>
                  <a:txBody>
                    <a:bodyPr/>
                    <a:lstStyle/>
                    <a:p>
                      <a:pPr algn="l" fontAlgn="b"/>
                      <a:r>
                        <a:rPr lang="it-IT" sz="1600" u="none" strike="noStrike">
                          <a:effectLst/>
                        </a:rPr>
                        <a:t>Hospice</a:t>
                      </a:r>
                      <a:endParaRPr lang="it-IT" sz="1600" b="0" i="0" u="none" strike="noStrike">
                        <a:solidFill>
                          <a:srgbClr val="000000"/>
                        </a:solidFill>
                        <a:effectLst/>
                        <a:latin typeface="Calibri"/>
                      </a:endParaRPr>
                    </a:p>
                  </a:txBody>
                  <a:tcPr marL="9525" marR="9525" marT="9525" marB="0" anchor="b"/>
                </a:tc>
                <a:tc>
                  <a:txBody>
                    <a:bodyPr/>
                    <a:lstStyle/>
                    <a:p>
                      <a:pPr algn="r" fontAlgn="b"/>
                      <a:r>
                        <a:rPr lang="it-IT" sz="1600" u="none" strike="noStrike">
                          <a:effectLst/>
                        </a:rPr>
                        <a:t>2</a:t>
                      </a:r>
                      <a:endParaRPr lang="it-IT"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it-IT" sz="1600" u="none" strike="noStrike">
                          <a:effectLst/>
                        </a:rPr>
                        <a:t>Cure Intermedie/riabilitazione</a:t>
                      </a:r>
                      <a:endParaRPr lang="it-IT" sz="1600" b="0" i="0" u="none" strike="noStrike">
                        <a:solidFill>
                          <a:srgbClr val="000000"/>
                        </a:solidFill>
                        <a:effectLst/>
                        <a:latin typeface="Calibri"/>
                      </a:endParaRPr>
                    </a:p>
                  </a:txBody>
                  <a:tcPr marL="9525" marR="9525" marT="9525" marB="0" anchor="b"/>
                </a:tc>
                <a:tc>
                  <a:txBody>
                    <a:bodyPr/>
                    <a:lstStyle/>
                    <a:p>
                      <a:pPr algn="r" fontAlgn="b"/>
                      <a:r>
                        <a:rPr lang="it-IT" sz="1600" u="none" strike="noStrike" dirty="0">
                          <a:effectLst/>
                        </a:rPr>
                        <a:t>12</a:t>
                      </a:r>
                      <a:endParaRPr lang="it-IT"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it-IT" sz="1600" u="none" strike="noStrike">
                          <a:effectLst/>
                        </a:rPr>
                        <a:t>RSA</a:t>
                      </a:r>
                      <a:endParaRPr lang="it-IT" sz="1600" b="0" i="0" u="none" strike="noStrike">
                        <a:solidFill>
                          <a:srgbClr val="000000"/>
                        </a:solidFill>
                        <a:effectLst/>
                        <a:latin typeface="Calibri"/>
                      </a:endParaRPr>
                    </a:p>
                  </a:txBody>
                  <a:tcPr marL="9525" marR="9525" marT="9525" marB="0" anchor="b"/>
                </a:tc>
                <a:tc>
                  <a:txBody>
                    <a:bodyPr/>
                    <a:lstStyle/>
                    <a:p>
                      <a:pPr algn="r" fontAlgn="b"/>
                      <a:r>
                        <a:rPr lang="it-IT" sz="1600" u="none" strike="noStrike">
                          <a:effectLst/>
                        </a:rPr>
                        <a:t>5</a:t>
                      </a:r>
                      <a:endParaRPr lang="it-IT"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it-IT" sz="1600" u="none" strike="noStrike">
                          <a:effectLst/>
                        </a:rPr>
                        <a:t>Domicilio SAD e/o ADI</a:t>
                      </a:r>
                      <a:endParaRPr lang="it-IT" sz="1600" b="0" i="0" u="none" strike="noStrike">
                        <a:solidFill>
                          <a:srgbClr val="000000"/>
                        </a:solidFill>
                        <a:effectLst/>
                        <a:latin typeface="Calibri"/>
                      </a:endParaRPr>
                    </a:p>
                  </a:txBody>
                  <a:tcPr marL="9525" marR="9525" marT="9525" marB="0" anchor="b"/>
                </a:tc>
                <a:tc>
                  <a:txBody>
                    <a:bodyPr/>
                    <a:lstStyle/>
                    <a:p>
                      <a:pPr algn="r" fontAlgn="b"/>
                      <a:r>
                        <a:rPr lang="it-IT" sz="1600" u="none" strike="noStrike" dirty="0">
                          <a:effectLst/>
                        </a:rPr>
                        <a:t>17</a:t>
                      </a:r>
                      <a:endParaRPr lang="it-IT"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it-IT" sz="1600" u="none" strike="noStrike">
                          <a:effectLst/>
                        </a:rPr>
                        <a:t>Exitus</a:t>
                      </a:r>
                      <a:endParaRPr lang="it-IT" sz="1600" b="0" i="0" u="none" strike="noStrike">
                        <a:solidFill>
                          <a:srgbClr val="000000"/>
                        </a:solidFill>
                        <a:effectLst/>
                        <a:latin typeface="Calibri"/>
                      </a:endParaRPr>
                    </a:p>
                  </a:txBody>
                  <a:tcPr marL="9525" marR="9525" marT="9525" marB="0" anchor="b"/>
                </a:tc>
                <a:tc>
                  <a:txBody>
                    <a:bodyPr/>
                    <a:lstStyle/>
                    <a:p>
                      <a:pPr algn="r" fontAlgn="b"/>
                      <a:r>
                        <a:rPr lang="it-IT" sz="1600" u="none" strike="noStrike">
                          <a:effectLst/>
                        </a:rPr>
                        <a:t>2</a:t>
                      </a:r>
                      <a:endParaRPr lang="it-IT"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l" fontAlgn="b"/>
                      <a:r>
                        <a:rPr lang="it-IT" sz="1600" b="0" i="0" u="none" strike="noStrike" dirty="0">
                          <a:solidFill>
                            <a:srgbClr val="000000"/>
                          </a:solidFill>
                          <a:effectLst/>
                          <a:latin typeface="Calibri"/>
                        </a:rPr>
                        <a:t>Tuttora ricoverato</a:t>
                      </a:r>
                    </a:p>
                  </a:txBody>
                  <a:tcPr marL="9525" marR="9525" marT="9525" marB="0" anchor="b"/>
                </a:tc>
                <a:tc>
                  <a:txBody>
                    <a:bodyPr/>
                    <a:lstStyle/>
                    <a:p>
                      <a:pPr algn="r" fontAlgn="b"/>
                      <a:r>
                        <a:rPr lang="it-IT" sz="1600" b="0" i="0" u="none" strike="noStrike" dirty="0">
                          <a:solidFill>
                            <a:srgbClr val="000000"/>
                          </a:solidFill>
                          <a:effectLst/>
                          <a:latin typeface="Calibri"/>
                        </a:rPr>
                        <a:t>1</a:t>
                      </a:r>
                    </a:p>
                  </a:txBody>
                  <a:tcPr marL="9525" marR="9525" marT="9525" marB="0" anchor="b"/>
                </a:tc>
                <a:extLst>
                  <a:ext uri="{0D108BD9-81ED-4DB2-BD59-A6C34878D82A}">
                    <a16:rowId xmlns:a16="http://schemas.microsoft.com/office/drawing/2014/main" val="10006"/>
                  </a:ext>
                </a:extLst>
              </a:tr>
            </a:tbl>
          </a:graphicData>
        </a:graphic>
      </p:graphicFrame>
      <p:graphicFrame>
        <p:nvGraphicFramePr>
          <p:cNvPr id="10" name="Grafico 9"/>
          <p:cNvGraphicFramePr>
            <a:graphicFrameLocks/>
          </p:cNvGraphicFramePr>
          <p:nvPr>
            <p:extLst>
              <p:ext uri="{D42A27DB-BD31-4B8C-83A1-F6EECF244321}">
                <p14:modId xmlns:p14="http://schemas.microsoft.com/office/powerpoint/2010/main" val="3747429740"/>
              </p:ext>
            </p:extLst>
          </p:nvPr>
        </p:nvGraphicFramePr>
        <p:xfrm>
          <a:off x="1970391" y="980728"/>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Gallone 8"/>
          <p:cNvSpPr/>
          <p:nvPr/>
        </p:nvSpPr>
        <p:spPr>
          <a:xfrm>
            <a:off x="6541870" y="4581128"/>
            <a:ext cx="121158" cy="121158"/>
          </a:xfrm>
          <a:prstGeom prst="chevron">
            <a:avLst/>
          </a:prstGeom>
          <a:solidFill>
            <a:srgbClr val="C6133F"/>
          </a:solidFill>
          <a:ln>
            <a:solidFill>
              <a:srgbClr val="9D07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Gallone 10"/>
          <p:cNvSpPr/>
          <p:nvPr/>
        </p:nvSpPr>
        <p:spPr>
          <a:xfrm>
            <a:off x="6541870" y="4160509"/>
            <a:ext cx="121158" cy="121158"/>
          </a:xfrm>
          <a:prstGeom prst="chevron">
            <a:avLst/>
          </a:prstGeom>
          <a:solidFill>
            <a:srgbClr val="C6133F"/>
          </a:solidFill>
          <a:ln>
            <a:solidFill>
              <a:srgbClr val="9D07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Gallone 11"/>
          <p:cNvSpPr/>
          <p:nvPr/>
        </p:nvSpPr>
        <p:spPr>
          <a:xfrm>
            <a:off x="6542391" y="4869160"/>
            <a:ext cx="121158" cy="121158"/>
          </a:xfrm>
          <a:prstGeom prst="chevron">
            <a:avLst/>
          </a:prstGeom>
          <a:solidFill>
            <a:srgbClr val="C6133F"/>
          </a:solidFill>
          <a:ln>
            <a:solidFill>
              <a:srgbClr val="9D07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 name="Gallone 12"/>
          <p:cNvSpPr/>
          <p:nvPr/>
        </p:nvSpPr>
        <p:spPr>
          <a:xfrm>
            <a:off x="6542391" y="5373216"/>
            <a:ext cx="121158" cy="121158"/>
          </a:xfrm>
          <a:prstGeom prst="chevron">
            <a:avLst/>
          </a:prstGeom>
          <a:solidFill>
            <a:srgbClr val="C6133F"/>
          </a:solidFill>
          <a:ln>
            <a:solidFill>
              <a:srgbClr val="9D07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 name="CasellaDiTesto 13"/>
          <p:cNvSpPr txBox="1"/>
          <p:nvPr/>
        </p:nvSpPr>
        <p:spPr>
          <a:xfrm>
            <a:off x="6746787" y="3991232"/>
            <a:ext cx="1439240" cy="338554"/>
          </a:xfrm>
          <a:prstGeom prst="rect">
            <a:avLst/>
          </a:prstGeom>
          <a:solidFill>
            <a:schemeClr val="accent6">
              <a:lumMod val="20000"/>
              <a:lumOff val="80000"/>
            </a:schemeClr>
          </a:solidFill>
        </p:spPr>
        <p:txBody>
          <a:bodyPr wrap="none" rtlCol="0">
            <a:spAutoFit/>
          </a:bodyPr>
          <a:lstStyle/>
          <a:p>
            <a:pPr fontAlgn="b"/>
            <a:r>
              <a:rPr lang="it-IT" sz="1600" b="1" dirty="0">
                <a:solidFill>
                  <a:schemeClr val="dk1"/>
                </a:solidFill>
              </a:rPr>
              <a:t>2 ADS + 2 SSPT</a:t>
            </a:r>
          </a:p>
        </p:txBody>
      </p:sp>
      <p:sp>
        <p:nvSpPr>
          <p:cNvPr id="15" name="CasellaDiTesto 14"/>
          <p:cNvSpPr txBox="1"/>
          <p:nvPr/>
        </p:nvSpPr>
        <p:spPr>
          <a:xfrm>
            <a:off x="6746787" y="4421908"/>
            <a:ext cx="740331" cy="338554"/>
          </a:xfrm>
          <a:prstGeom prst="rect">
            <a:avLst/>
          </a:prstGeom>
          <a:solidFill>
            <a:schemeClr val="accent6">
              <a:lumMod val="20000"/>
              <a:lumOff val="80000"/>
            </a:schemeClr>
          </a:solidFill>
        </p:spPr>
        <p:txBody>
          <a:bodyPr wrap="none" rtlCol="0">
            <a:spAutoFit/>
          </a:bodyPr>
          <a:lstStyle/>
          <a:p>
            <a:pPr fontAlgn="b"/>
            <a:r>
              <a:rPr lang="it-IT" sz="1600" b="1" dirty="0">
                <a:solidFill>
                  <a:schemeClr val="dk1"/>
                </a:solidFill>
              </a:rPr>
              <a:t>2 SSPT</a:t>
            </a:r>
          </a:p>
        </p:txBody>
      </p:sp>
      <p:sp>
        <p:nvSpPr>
          <p:cNvPr id="16" name="CasellaDiTesto 15"/>
          <p:cNvSpPr txBox="1"/>
          <p:nvPr/>
        </p:nvSpPr>
        <p:spPr>
          <a:xfrm>
            <a:off x="6746787" y="4760462"/>
            <a:ext cx="1282146" cy="338554"/>
          </a:xfrm>
          <a:prstGeom prst="rect">
            <a:avLst/>
          </a:prstGeom>
          <a:solidFill>
            <a:schemeClr val="accent6">
              <a:lumMod val="20000"/>
              <a:lumOff val="80000"/>
            </a:schemeClr>
          </a:solidFill>
        </p:spPr>
        <p:txBody>
          <a:bodyPr wrap="none" rtlCol="0">
            <a:spAutoFit/>
          </a:bodyPr>
          <a:lstStyle/>
          <a:p>
            <a:pPr fontAlgn="b"/>
            <a:r>
              <a:rPr lang="it-IT" sz="1600" b="1" dirty="0">
                <a:solidFill>
                  <a:schemeClr val="dk1"/>
                </a:solidFill>
              </a:rPr>
              <a:t>10 SSPT </a:t>
            </a:r>
            <a:r>
              <a:rPr lang="it-IT" sz="800" b="1" dirty="0">
                <a:solidFill>
                  <a:schemeClr val="dk1"/>
                </a:solidFill>
              </a:rPr>
              <a:t>2 già noti</a:t>
            </a:r>
            <a:endParaRPr lang="it-IT" sz="1600" b="1" dirty="0">
              <a:solidFill>
                <a:schemeClr val="dk1"/>
              </a:solidFill>
            </a:endParaRPr>
          </a:p>
        </p:txBody>
      </p:sp>
      <p:sp>
        <p:nvSpPr>
          <p:cNvPr id="17" name="CasellaDiTesto 16"/>
          <p:cNvSpPr txBox="1"/>
          <p:nvPr/>
        </p:nvSpPr>
        <p:spPr>
          <a:xfrm>
            <a:off x="6812629" y="5264518"/>
            <a:ext cx="688009" cy="338554"/>
          </a:xfrm>
          <a:prstGeom prst="rect">
            <a:avLst/>
          </a:prstGeom>
          <a:solidFill>
            <a:schemeClr val="accent6">
              <a:lumMod val="20000"/>
              <a:lumOff val="80000"/>
            </a:schemeClr>
          </a:solidFill>
        </p:spPr>
        <p:txBody>
          <a:bodyPr wrap="none" rtlCol="0">
            <a:spAutoFit/>
          </a:bodyPr>
          <a:lstStyle/>
          <a:p>
            <a:pPr fontAlgn="b"/>
            <a:r>
              <a:rPr lang="it-IT" sz="1600" b="1" dirty="0">
                <a:solidFill>
                  <a:schemeClr val="dk1"/>
                </a:solidFill>
              </a:rPr>
              <a:t>1 ADS</a:t>
            </a:r>
          </a:p>
        </p:txBody>
      </p:sp>
    </p:spTree>
    <p:extLst>
      <p:ext uri="{BB962C8B-B14F-4D97-AF65-F5344CB8AC3E}">
        <p14:creationId xmlns:p14="http://schemas.microsoft.com/office/powerpoint/2010/main" val="60969900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 name="Rettangolo 1"/>
          <p:cNvSpPr/>
          <p:nvPr/>
        </p:nvSpPr>
        <p:spPr>
          <a:xfrm>
            <a:off x="-45869" y="404664"/>
            <a:ext cx="3419872"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4578" name="Text Box 1"/>
          <p:cNvSpPr txBox="1">
            <a:spLocks noChangeArrowheads="1"/>
          </p:cNvSpPr>
          <p:nvPr/>
        </p:nvSpPr>
        <p:spPr bwMode="auto">
          <a:xfrm>
            <a:off x="-22935" y="496832"/>
            <a:ext cx="3374003" cy="391721"/>
          </a:xfrm>
          <a:prstGeom prst="rect">
            <a:avLst/>
          </a:prstGeom>
          <a:noFill/>
          <a:ln w="9525">
            <a:noFill/>
            <a:round/>
            <a:headEnd/>
            <a:tailEnd/>
          </a:ln>
        </p:spPr>
        <p:txBody>
          <a:bodyPr lIns="81639" tIns="68903" rIns="81639" bIns="40820"/>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b="1" dirty="0">
                <a:solidFill>
                  <a:prstClr val="white"/>
                </a:solidFill>
              </a:rPr>
              <a:t>Anziani e senza dimora</a:t>
            </a:r>
          </a:p>
        </p:txBody>
      </p:sp>
      <p:pic>
        <p:nvPicPr>
          <p:cNvPr id="2050" name="Picture 2" descr="illustrazioni stock, clip art, cartoni animati e icone di tendenza di senzatetto - senza dimor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40" t="27928" r="20086" b="7500"/>
          <a:stretch/>
        </p:blipFill>
        <p:spPr bwMode="auto">
          <a:xfrm>
            <a:off x="7254028" y="980728"/>
            <a:ext cx="1322167" cy="10170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Grafico 7"/>
          <p:cNvGraphicFramePr>
            <a:graphicFrameLocks/>
          </p:cNvGraphicFramePr>
          <p:nvPr>
            <p:extLst>
              <p:ext uri="{D42A27DB-BD31-4B8C-83A1-F6EECF244321}">
                <p14:modId xmlns:p14="http://schemas.microsoft.com/office/powerpoint/2010/main" val="3424854877"/>
              </p:ext>
            </p:extLst>
          </p:nvPr>
        </p:nvGraphicFramePr>
        <p:xfrm>
          <a:off x="3374003" y="980728"/>
          <a:ext cx="3200094" cy="22813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ella 3"/>
          <p:cNvGraphicFramePr>
            <a:graphicFrameLocks noGrp="1"/>
          </p:cNvGraphicFramePr>
          <p:nvPr>
            <p:extLst>
              <p:ext uri="{D42A27DB-BD31-4B8C-83A1-F6EECF244321}">
                <p14:modId xmlns:p14="http://schemas.microsoft.com/office/powerpoint/2010/main" val="2653189652"/>
              </p:ext>
            </p:extLst>
          </p:nvPr>
        </p:nvGraphicFramePr>
        <p:xfrm>
          <a:off x="179512" y="3645024"/>
          <a:ext cx="2639552" cy="750570"/>
        </p:xfrm>
        <a:graphic>
          <a:graphicData uri="http://schemas.openxmlformats.org/drawingml/2006/table">
            <a:tbl>
              <a:tblPr>
                <a:tableStyleId>{93296810-A885-4BE3-A3E7-6D5BEEA58F35}</a:tableStyleId>
              </a:tblPr>
              <a:tblGrid>
                <a:gridCol w="1800200">
                  <a:extLst>
                    <a:ext uri="{9D8B030D-6E8A-4147-A177-3AD203B41FA5}">
                      <a16:colId xmlns:a16="http://schemas.microsoft.com/office/drawing/2014/main" val="20000"/>
                    </a:ext>
                  </a:extLst>
                </a:gridCol>
                <a:gridCol w="839352">
                  <a:extLst>
                    <a:ext uri="{9D8B030D-6E8A-4147-A177-3AD203B41FA5}">
                      <a16:colId xmlns:a16="http://schemas.microsoft.com/office/drawing/2014/main" val="20001"/>
                    </a:ext>
                  </a:extLst>
                </a:gridCol>
              </a:tblGrid>
              <a:tr h="190500">
                <a:tc>
                  <a:txBody>
                    <a:bodyPr/>
                    <a:lstStyle/>
                    <a:p>
                      <a:pPr algn="l" fontAlgn="b"/>
                      <a:r>
                        <a:rPr lang="it-IT" sz="1600" b="1" u="none" strike="noStrike" dirty="0">
                          <a:effectLst/>
                        </a:rPr>
                        <a:t>Dimessi</a:t>
                      </a:r>
                      <a:endParaRPr lang="it-IT" sz="1600" b="1" i="0" u="none" strike="noStrike" dirty="0">
                        <a:solidFill>
                          <a:srgbClr val="000000"/>
                        </a:solidFill>
                        <a:effectLst/>
                        <a:latin typeface="Calibri"/>
                      </a:endParaRPr>
                    </a:p>
                  </a:txBody>
                  <a:tcPr marL="9525" marR="9525" marT="9525" marB="0" anchor="b">
                    <a:solidFill>
                      <a:srgbClr val="CB9191"/>
                    </a:solidFill>
                  </a:tcPr>
                </a:tc>
                <a:tc>
                  <a:txBody>
                    <a:bodyPr/>
                    <a:lstStyle/>
                    <a:p>
                      <a:pPr algn="r" fontAlgn="b"/>
                      <a:r>
                        <a:rPr lang="it-IT" sz="1600" b="1" u="none" strike="noStrike" dirty="0">
                          <a:effectLst/>
                        </a:rPr>
                        <a:t>5</a:t>
                      </a:r>
                      <a:endParaRPr lang="it-IT" sz="1600" b="1" i="0" u="none" strike="noStrike" dirty="0">
                        <a:solidFill>
                          <a:srgbClr val="000000"/>
                        </a:solidFill>
                        <a:effectLst/>
                        <a:latin typeface="Calibri"/>
                      </a:endParaRPr>
                    </a:p>
                  </a:txBody>
                  <a:tcPr marL="9525" marR="9525" marT="9525" marB="0" anchor="b">
                    <a:solidFill>
                      <a:srgbClr val="CB9191"/>
                    </a:solidFill>
                  </a:tcPr>
                </a:tc>
                <a:extLst>
                  <a:ext uri="{0D108BD9-81ED-4DB2-BD59-A6C34878D82A}">
                    <a16:rowId xmlns:a16="http://schemas.microsoft.com/office/drawing/2014/main" val="10000"/>
                  </a:ext>
                </a:extLst>
              </a:tr>
              <a:tr h="385564">
                <a:tc>
                  <a:txBody>
                    <a:bodyPr/>
                    <a:lstStyle/>
                    <a:p>
                      <a:pPr algn="l" fontAlgn="b"/>
                      <a:r>
                        <a:rPr lang="it-IT" sz="1600" u="none" strike="noStrike" dirty="0">
                          <a:effectLst/>
                        </a:rPr>
                        <a:t>Ambulatori</a:t>
                      </a:r>
                      <a:r>
                        <a:rPr lang="it-IT" sz="1600" u="none" strike="noStrike" baseline="0" dirty="0">
                          <a:effectLst/>
                        </a:rPr>
                        <a:t> Terzo Settore</a:t>
                      </a:r>
                      <a:endParaRPr lang="it-IT" sz="1600" b="0" i="0" u="none" strike="noStrike" dirty="0">
                        <a:solidFill>
                          <a:srgbClr val="000000"/>
                        </a:solidFill>
                        <a:effectLst/>
                        <a:latin typeface="Calibri"/>
                      </a:endParaRPr>
                    </a:p>
                  </a:txBody>
                  <a:tcPr marL="9525" marR="9525" marT="9525" marB="0" anchor="b"/>
                </a:tc>
                <a:tc>
                  <a:txBody>
                    <a:bodyPr/>
                    <a:lstStyle/>
                    <a:p>
                      <a:pPr algn="r" fontAlgn="b"/>
                      <a:r>
                        <a:rPr lang="it-IT" sz="1600" u="none" strike="noStrike" dirty="0">
                          <a:effectLst/>
                        </a:rPr>
                        <a:t>2</a:t>
                      </a:r>
                      <a:endParaRPr lang="it-IT"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3610042547"/>
              </p:ext>
            </p:extLst>
          </p:nvPr>
        </p:nvGraphicFramePr>
        <p:xfrm>
          <a:off x="5173651" y="3717032"/>
          <a:ext cx="2924075" cy="2026920"/>
        </p:xfrm>
        <a:graphic>
          <a:graphicData uri="http://schemas.openxmlformats.org/drawingml/2006/table">
            <a:tbl>
              <a:tblPr>
                <a:tableStyleId>{93296810-A885-4BE3-A3E7-6D5BEEA58F35}</a:tableStyleId>
              </a:tblPr>
              <a:tblGrid>
                <a:gridCol w="2281736">
                  <a:extLst>
                    <a:ext uri="{9D8B030D-6E8A-4147-A177-3AD203B41FA5}">
                      <a16:colId xmlns:a16="http://schemas.microsoft.com/office/drawing/2014/main" val="20000"/>
                    </a:ext>
                  </a:extLst>
                </a:gridCol>
                <a:gridCol w="642339">
                  <a:extLst>
                    <a:ext uri="{9D8B030D-6E8A-4147-A177-3AD203B41FA5}">
                      <a16:colId xmlns:a16="http://schemas.microsoft.com/office/drawing/2014/main" val="20001"/>
                    </a:ext>
                  </a:extLst>
                </a:gridCol>
              </a:tblGrid>
              <a:tr h="190500">
                <a:tc>
                  <a:txBody>
                    <a:bodyPr/>
                    <a:lstStyle/>
                    <a:p>
                      <a:pPr algn="l" fontAlgn="b"/>
                      <a:r>
                        <a:rPr lang="it-IT" sz="1600" b="1" u="none" strike="noStrike" dirty="0">
                          <a:effectLst/>
                        </a:rPr>
                        <a:t>Ricoverati</a:t>
                      </a:r>
                      <a:endParaRPr lang="it-IT" sz="1600" b="1" i="0" u="none" strike="noStrike" dirty="0">
                        <a:solidFill>
                          <a:srgbClr val="000000"/>
                        </a:solidFill>
                        <a:effectLst/>
                        <a:latin typeface="Calibri"/>
                      </a:endParaRPr>
                    </a:p>
                  </a:txBody>
                  <a:tcPr marL="9525" marR="9525" marT="9525" marB="0" anchor="b">
                    <a:solidFill>
                      <a:srgbClr val="CB9191"/>
                    </a:solidFill>
                  </a:tcPr>
                </a:tc>
                <a:tc>
                  <a:txBody>
                    <a:bodyPr/>
                    <a:lstStyle/>
                    <a:p>
                      <a:pPr algn="r" fontAlgn="b"/>
                      <a:r>
                        <a:rPr lang="it-IT" sz="1600" b="1" u="none" strike="noStrike" dirty="0">
                          <a:effectLst/>
                        </a:rPr>
                        <a:t>8</a:t>
                      </a:r>
                      <a:endParaRPr lang="it-IT" sz="1600" b="1" i="0" u="none" strike="noStrike" dirty="0">
                        <a:solidFill>
                          <a:srgbClr val="000000"/>
                        </a:solidFill>
                        <a:effectLst/>
                        <a:latin typeface="Calibri"/>
                      </a:endParaRPr>
                    </a:p>
                  </a:txBody>
                  <a:tcPr marL="9525" marR="9525" marT="9525" marB="0" anchor="b">
                    <a:solidFill>
                      <a:srgbClr val="CB9191"/>
                    </a:solidFill>
                  </a:tcPr>
                </a:tc>
                <a:extLst>
                  <a:ext uri="{0D108BD9-81ED-4DB2-BD59-A6C34878D82A}">
                    <a16:rowId xmlns:a16="http://schemas.microsoft.com/office/drawing/2014/main" val="10000"/>
                  </a:ext>
                </a:extLst>
              </a:tr>
              <a:tr h="190500">
                <a:tc>
                  <a:txBody>
                    <a:bodyPr/>
                    <a:lstStyle/>
                    <a:p>
                      <a:pPr algn="l" fontAlgn="b"/>
                      <a:r>
                        <a:rPr lang="it-IT" sz="1600" u="none" strike="noStrike">
                          <a:effectLst/>
                        </a:rPr>
                        <a:t>Post Acuti Mambretti</a:t>
                      </a:r>
                      <a:endParaRPr lang="it-IT" sz="1600" b="0" i="0" u="none" strike="noStrike">
                        <a:solidFill>
                          <a:srgbClr val="000000"/>
                        </a:solidFill>
                        <a:effectLst/>
                        <a:latin typeface="Calibri"/>
                      </a:endParaRPr>
                    </a:p>
                  </a:txBody>
                  <a:tcPr marL="9525" marR="9525" marT="9525" marB="0" anchor="b"/>
                </a:tc>
                <a:tc>
                  <a:txBody>
                    <a:bodyPr/>
                    <a:lstStyle/>
                    <a:p>
                      <a:pPr algn="r" fontAlgn="b"/>
                      <a:r>
                        <a:rPr lang="it-IT" sz="1600" u="none" strike="noStrike" dirty="0">
                          <a:effectLst/>
                        </a:rPr>
                        <a:t>1</a:t>
                      </a:r>
                      <a:endParaRPr lang="it-IT"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it-IT" sz="1600" u="none" strike="noStrike">
                          <a:effectLst/>
                        </a:rPr>
                        <a:t>Casa Jannacci</a:t>
                      </a:r>
                      <a:endParaRPr lang="it-IT" sz="1600" b="0" i="0" u="none" strike="noStrike">
                        <a:solidFill>
                          <a:srgbClr val="000000"/>
                        </a:solidFill>
                        <a:effectLst/>
                        <a:latin typeface="Calibri"/>
                      </a:endParaRPr>
                    </a:p>
                  </a:txBody>
                  <a:tcPr marL="9525" marR="9525" marT="9525" marB="0" anchor="b"/>
                </a:tc>
                <a:tc>
                  <a:txBody>
                    <a:bodyPr/>
                    <a:lstStyle/>
                    <a:p>
                      <a:pPr algn="r" fontAlgn="b"/>
                      <a:r>
                        <a:rPr lang="it-IT" sz="1600" u="none" strike="noStrike">
                          <a:effectLst/>
                        </a:rPr>
                        <a:t>2</a:t>
                      </a:r>
                      <a:endParaRPr lang="it-IT"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it-IT" sz="1600" u="none" strike="noStrike">
                          <a:effectLst/>
                        </a:rPr>
                        <a:t>Cure Intermedie</a:t>
                      </a:r>
                      <a:endParaRPr lang="it-IT" sz="1600" b="0" i="0" u="none" strike="noStrike">
                        <a:solidFill>
                          <a:srgbClr val="000000"/>
                        </a:solidFill>
                        <a:effectLst/>
                        <a:latin typeface="Calibri"/>
                      </a:endParaRPr>
                    </a:p>
                  </a:txBody>
                  <a:tcPr marL="9525" marR="9525" marT="9525" marB="0" anchor="b"/>
                </a:tc>
                <a:tc>
                  <a:txBody>
                    <a:bodyPr/>
                    <a:lstStyle/>
                    <a:p>
                      <a:pPr algn="r" fontAlgn="b"/>
                      <a:r>
                        <a:rPr lang="it-IT" sz="1600" u="none" strike="noStrike">
                          <a:effectLst/>
                        </a:rPr>
                        <a:t>1</a:t>
                      </a:r>
                      <a:endParaRPr lang="it-IT"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it-IT" sz="1600" u="none" strike="noStrike">
                          <a:effectLst/>
                        </a:rPr>
                        <a:t>RSA con det</a:t>
                      </a:r>
                      <a:endParaRPr lang="it-IT" sz="1600" b="0" i="0" u="none" strike="noStrike">
                        <a:solidFill>
                          <a:srgbClr val="000000"/>
                        </a:solidFill>
                        <a:effectLst/>
                        <a:latin typeface="Calibri"/>
                      </a:endParaRPr>
                    </a:p>
                  </a:txBody>
                  <a:tcPr marL="9525" marR="9525" marT="9525" marB="0" anchor="b"/>
                </a:tc>
                <a:tc>
                  <a:txBody>
                    <a:bodyPr/>
                    <a:lstStyle/>
                    <a:p>
                      <a:pPr algn="r" fontAlgn="b"/>
                      <a:r>
                        <a:rPr lang="it-IT" sz="1600" u="none" strike="noStrike">
                          <a:effectLst/>
                        </a:rPr>
                        <a:t>1</a:t>
                      </a:r>
                      <a:endParaRPr lang="it-IT"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it-IT" sz="1600" u="none" strike="noStrike">
                          <a:effectLst/>
                        </a:rPr>
                        <a:t>Dormitorio</a:t>
                      </a:r>
                      <a:endParaRPr lang="it-IT" sz="1600" b="0" i="0" u="none" strike="noStrike">
                        <a:solidFill>
                          <a:srgbClr val="000000"/>
                        </a:solidFill>
                        <a:effectLst/>
                        <a:latin typeface="Calibri"/>
                      </a:endParaRPr>
                    </a:p>
                  </a:txBody>
                  <a:tcPr marL="9525" marR="9525" marT="9525" marB="0" anchor="b"/>
                </a:tc>
                <a:tc>
                  <a:txBody>
                    <a:bodyPr/>
                    <a:lstStyle/>
                    <a:p>
                      <a:pPr algn="r" fontAlgn="b"/>
                      <a:r>
                        <a:rPr lang="it-IT" sz="1600" u="none" strike="noStrike">
                          <a:effectLst/>
                        </a:rPr>
                        <a:t>1</a:t>
                      </a:r>
                      <a:endParaRPr lang="it-IT"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l" fontAlgn="b"/>
                      <a:r>
                        <a:rPr lang="it-IT" sz="1600" u="none" strike="noStrike">
                          <a:effectLst/>
                        </a:rPr>
                        <a:t>Tuttora ricoverato </a:t>
                      </a:r>
                      <a:endParaRPr lang="it-IT" sz="1600" b="0" i="0" u="none" strike="noStrike">
                        <a:solidFill>
                          <a:srgbClr val="000000"/>
                        </a:solidFill>
                        <a:effectLst/>
                        <a:latin typeface="Calibri"/>
                      </a:endParaRPr>
                    </a:p>
                  </a:txBody>
                  <a:tcPr marL="9525" marR="9525" marT="9525" marB="0" anchor="b"/>
                </a:tc>
                <a:tc>
                  <a:txBody>
                    <a:bodyPr/>
                    <a:lstStyle/>
                    <a:p>
                      <a:pPr algn="r" fontAlgn="b"/>
                      <a:r>
                        <a:rPr lang="it-IT" sz="1600" u="none" strike="noStrike">
                          <a:effectLst/>
                        </a:rPr>
                        <a:t>1</a:t>
                      </a:r>
                      <a:endParaRPr lang="it-IT"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l" fontAlgn="b"/>
                      <a:r>
                        <a:rPr lang="it-IT" sz="1600" u="none" strike="noStrike">
                          <a:effectLst/>
                        </a:rPr>
                        <a:t>Diurno Terzo Settore</a:t>
                      </a:r>
                      <a:endParaRPr lang="it-IT" sz="1600" b="0" i="0" u="none" strike="noStrike">
                        <a:solidFill>
                          <a:srgbClr val="000000"/>
                        </a:solidFill>
                        <a:effectLst/>
                        <a:latin typeface="Calibri"/>
                      </a:endParaRPr>
                    </a:p>
                  </a:txBody>
                  <a:tcPr marL="9525" marR="9525" marT="9525" marB="0" anchor="b"/>
                </a:tc>
                <a:tc>
                  <a:txBody>
                    <a:bodyPr/>
                    <a:lstStyle/>
                    <a:p>
                      <a:pPr algn="r" fontAlgn="b"/>
                      <a:r>
                        <a:rPr lang="it-IT" sz="1600" u="none" strike="noStrike" dirty="0">
                          <a:effectLst/>
                        </a:rPr>
                        <a:t>1</a:t>
                      </a:r>
                      <a:endParaRPr lang="it-IT"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bl>
          </a:graphicData>
        </a:graphic>
      </p:graphicFrame>
      <p:graphicFrame>
        <p:nvGraphicFramePr>
          <p:cNvPr id="9" name="Grafico 8">
            <a:extLst>
              <a:ext uri="{FF2B5EF4-FFF2-40B4-BE49-F238E27FC236}">
                <a16:creationId xmlns:a16="http://schemas.microsoft.com/office/drawing/2014/main" id="{59951F62-A91A-75EF-41C6-8D35D921D3A4}"/>
              </a:ext>
            </a:extLst>
          </p:cNvPr>
          <p:cNvGraphicFramePr>
            <a:graphicFrameLocks/>
          </p:cNvGraphicFramePr>
          <p:nvPr>
            <p:extLst>
              <p:ext uri="{D42A27DB-BD31-4B8C-83A1-F6EECF244321}">
                <p14:modId xmlns:p14="http://schemas.microsoft.com/office/powerpoint/2010/main" val="405763690"/>
              </p:ext>
            </p:extLst>
          </p:nvPr>
        </p:nvGraphicFramePr>
        <p:xfrm>
          <a:off x="-116058" y="1112356"/>
          <a:ext cx="3150096" cy="21006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65064179"/>
      </p:ext>
    </p:extLst>
  </p:cSld>
  <p:clrMapOvr>
    <a:masterClrMapping/>
  </p:clrMapOvr>
  <p:transition spd="med"/>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2849</TotalTime>
  <Words>856</Words>
  <Application>Microsoft Office PowerPoint</Application>
  <PresentationFormat>Presentazione su schermo (4:3)</PresentationFormat>
  <Paragraphs>171</Paragraphs>
  <Slides>11</Slides>
  <Notes>11</Notes>
  <HiddenSlides>0</HiddenSlides>
  <MMClips>0</MMClips>
  <ScaleCrop>false</ScaleCrop>
  <HeadingPairs>
    <vt:vector size="6" baseType="variant">
      <vt:variant>
        <vt:lpstr>Caratteri utilizzati</vt:lpstr>
      </vt:variant>
      <vt:variant>
        <vt:i4>7</vt:i4>
      </vt:variant>
      <vt:variant>
        <vt:lpstr>Tema</vt:lpstr>
      </vt:variant>
      <vt:variant>
        <vt:i4>5</vt:i4>
      </vt:variant>
      <vt:variant>
        <vt:lpstr>Titoli diapositive</vt:lpstr>
      </vt:variant>
      <vt:variant>
        <vt:i4>11</vt:i4>
      </vt:variant>
    </vt:vector>
  </HeadingPairs>
  <TitlesOfParts>
    <vt:vector size="23" baseType="lpstr">
      <vt:lpstr>Arial</vt:lpstr>
      <vt:lpstr>Arial-BoldMT</vt:lpstr>
      <vt:lpstr>Calibri</vt:lpstr>
      <vt:lpstr>Calibri Light</vt:lpstr>
      <vt:lpstr>Cambria</vt:lpstr>
      <vt:lpstr>Merriweather Sans</vt:lpstr>
      <vt:lpstr>Wingdings</vt:lpstr>
      <vt:lpstr>Tema di Office</vt:lpstr>
      <vt:lpstr>Custom Design</vt:lpstr>
      <vt:lpstr>1_Tema di Office</vt:lpstr>
      <vt:lpstr>2_Tema di Office</vt:lpstr>
      <vt:lpstr>3_Tema di Office</vt:lpstr>
      <vt:lpstr>L’assistente sociale  nei servizi per anziani e per anziani con demenza </vt:lpstr>
      <vt:lpstr>Presentazione standard di PowerPoint</vt:lpstr>
      <vt:lpstr>Presentazione standard di PowerPoint</vt:lpstr>
      <vt:lpstr>Questione «tempo»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Fondazione IRCCS Ca'Granda Ospedale Maggiore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Incontro con i Neoassunti</dc:title>
  <dc:creator>mariagrazia_cardile</dc:creator>
  <cp:lastModifiedBy>sara alberici</cp:lastModifiedBy>
  <cp:revision>174</cp:revision>
  <cp:lastPrinted>2018-05-04T11:09:46Z</cp:lastPrinted>
  <dcterms:created xsi:type="dcterms:W3CDTF">2016-11-18T08:50:34Z</dcterms:created>
  <dcterms:modified xsi:type="dcterms:W3CDTF">2023-06-10T08:21:15Z</dcterms:modified>
</cp:coreProperties>
</file>