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7" r:id="rId4"/>
    <p:sldId id="265" r:id="rId5"/>
    <p:sldId id="273" r:id="rId6"/>
    <p:sldId id="278" r:id="rId7"/>
    <p:sldId id="274" r:id="rId8"/>
    <p:sldId id="282" r:id="rId9"/>
    <p:sldId id="275" r:id="rId10"/>
    <p:sldId id="276" r:id="rId11"/>
    <p:sldId id="277" r:id="rId12"/>
    <p:sldId id="270" r:id="rId13"/>
    <p:sldId id="300" r:id="rId14"/>
    <p:sldId id="279" r:id="rId15"/>
    <p:sldId id="280" r:id="rId16"/>
    <p:sldId id="281" r:id="rId17"/>
    <p:sldId id="306" r:id="rId18"/>
    <p:sldId id="293" r:id="rId19"/>
    <p:sldId id="291" r:id="rId20"/>
    <p:sldId id="292" r:id="rId21"/>
    <p:sldId id="301" r:id="rId22"/>
    <p:sldId id="294" r:id="rId23"/>
    <p:sldId id="284" r:id="rId24"/>
    <p:sldId id="283" r:id="rId25"/>
    <p:sldId id="285" r:id="rId26"/>
    <p:sldId id="288" r:id="rId27"/>
    <p:sldId id="295" r:id="rId28"/>
    <p:sldId id="286" r:id="rId29"/>
    <p:sldId id="302" r:id="rId30"/>
    <p:sldId id="303" r:id="rId31"/>
    <p:sldId id="304" r:id="rId32"/>
    <p:sldId id="305" r:id="rId33"/>
    <p:sldId id="266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alberici" initials="sa" lastIdx="2" clrIdx="0">
    <p:extLst>
      <p:ext uri="{19B8F6BF-5375-455C-9EA6-DF929625EA0E}">
        <p15:presenceInfo xmlns="" xmlns:p15="http://schemas.microsoft.com/office/powerpoint/2012/main" userId="7483d10d41ee8f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3080"/>
    <a:srgbClr val="8597FF"/>
    <a:srgbClr val="1E3180"/>
    <a:srgbClr val="FFFFFF"/>
    <a:srgbClr val="8F8AB5"/>
    <a:srgbClr val="1C2E76"/>
    <a:srgbClr val="908BB5"/>
    <a:srgbClr val="8A7EC3"/>
    <a:srgbClr val="6473C4"/>
    <a:srgbClr val="6E7E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5788"/>
  </p:normalViewPr>
  <p:slideViewPr>
    <p:cSldViewPr snapToGrid="0" snapToObjects="1">
      <p:cViewPr>
        <p:scale>
          <a:sx n="90" d="100"/>
          <a:sy n="90" d="100"/>
        </p:scale>
        <p:origin x="-744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\.%20%20CNOAS%20CROAS\..%202%20%20GRUPPO%20ANZIANI%20-%20ricerca%20dipendenze%20tardive\.%20da%20luglio%202020\File%20grafici%20e%20tabell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\.%20%20CNOAS%20CROAS\..%202%20%20GRUPPO%20ANZIANI%20-%20ricerca%20dipendenze%20tardive\.%20da%20luglio%202020\File%20grafici%20e%20tabell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\.%20%20CNOAS%20CROAS\..%202%20%20GRUPPO%20ANZIANI%20-%20ricerca%20dipendenze%20tardive\.%20da%20luglio%202020\File%20grafici%20e%20tabell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\.%20%20CNOAS%20CROAS\..%202%20%20GRUPPO%20ANZIANI%20-%20ricerca%20dipendenze%20tardive\..%20DATI%20CORRETTI%201-7-2020\File%20di%20base%20per%20grafici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\.%20%20CNOAS%20CROAS\..%202%20%20GRUPPO%20ANZIANI%20-%20ricerca%20dipendenze%20tardive\..%20DATI%20CORRETTI%201-7-2020\File%20di%20base%20per%20grafic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it-IT" sz="1800" b="1" i="0" baseline="0" dirty="0" smtClean="0">
                <a:effectLst/>
              </a:rPr>
              <a:t>Risposte dei 1.095 assistenti sociali </a:t>
            </a:r>
          </a:p>
          <a:p>
            <a:pPr>
              <a:defRPr/>
            </a:pPr>
            <a:r>
              <a:rPr lang="it-IT" sz="1800" b="1" i="0" baseline="0" dirty="0" smtClean="0">
                <a:effectLst/>
              </a:rPr>
              <a:t>dei servizi per/con anziani (%)</a:t>
            </a:r>
            <a:endParaRPr lang="it-IT" dirty="0"/>
          </a:p>
        </c:rich>
      </c:tx>
      <c:layout>
        <c:manualLayout>
          <c:xMode val="edge"/>
          <c:yMode val="edge"/>
          <c:x val="0.19884346941705211"/>
          <c:y val="2.90812111232343E-2"/>
        </c:manualLayout>
      </c:layout>
    </c:title>
    <c:plotArea>
      <c:layout/>
      <c:barChart>
        <c:barDir val="bar"/>
        <c:grouping val="clustered"/>
        <c:ser>
          <c:idx val="0"/>
          <c:order val="0"/>
          <c:cat>
            <c:strRef>
              <c:f>'B.BT.1 B.GA.1'!$B$14:$B$18</c:f>
              <c:strCache>
                <c:ptCount val="5"/>
                <c:pt idx="0">
                  <c:v>esplicitazione da anziano</c:v>
                </c:pt>
                <c:pt idx="1">
                  <c:v>segnalazioni servizi / oper</c:v>
                </c:pt>
                <c:pt idx="2">
                  <c:v>segnalazioni familiari</c:v>
                </c:pt>
                <c:pt idx="3">
                  <c:v>peggior comportam relaz</c:v>
                </c:pt>
                <c:pt idx="4">
                  <c:v>anomalie econom / debiti</c:v>
                </c:pt>
              </c:strCache>
            </c:strRef>
          </c:cat>
          <c:val>
            <c:numRef>
              <c:f>'B.BT.1 B.GA.1'!$C$14:$C$18</c:f>
              <c:numCache>
                <c:formatCode>0</c:formatCode>
                <c:ptCount val="5"/>
                <c:pt idx="0">
                  <c:v>8.7671232876712306</c:v>
                </c:pt>
                <c:pt idx="1">
                  <c:v>27.945205479452056</c:v>
                </c:pt>
                <c:pt idx="2">
                  <c:v>84.292237442922385</c:v>
                </c:pt>
                <c:pt idx="3">
                  <c:v>78.082191780821901</c:v>
                </c:pt>
                <c:pt idx="4">
                  <c:v>98.264840182648399</c:v>
                </c:pt>
              </c:numCache>
            </c:numRef>
          </c:val>
        </c:ser>
        <c:dLbls/>
        <c:axId val="87813120"/>
        <c:axId val="114725632"/>
      </c:barChart>
      <c:catAx>
        <c:axId val="87813120"/>
        <c:scaling>
          <c:orientation val="minMax"/>
        </c:scaling>
        <c:axPos val="l"/>
        <c:numFmt formatCode="General" sourceLinked="1"/>
        <c:tickLblPos val="nextTo"/>
        <c:crossAx val="114725632"/>
        <c:crosses val="autoZero"/>
        <c:auto val="1"/>
        <c:lblAlgn val="ctr"/>
        <c:lblOffset val="100"/>
      </c:catAx>
      <c:valAx>
        <c:axId val="114725632"/>
        <c:scaling>
          <c:orientation val="minMax"/>
          <c:max val="100"/>
        </c:scaling>
        <c:axPos val="b"/>
        <c:majorGridlines/>
        <c:numFmt formatCode="0" sourceLinked="1"/>
        <c:tickLblPos val="nextTo"/>
        <c:crossAx val="87813120"/>
        <c:crosses val="autoZero"/>
        <c:crossBetween val="between"/>
      </c:valAx>
    </c:plotArea>
    <c:plotVisOnly val="1"/>
    <c:dispBlanksAs val="gap"/>
  </c:chart>
  <c:spPr>
    <a:solidFill>
      <a:schemeClr val="tx2">
        <a:lumMod val="20000"/>
        <a:lumOff val="8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it-IT" sz="1800" b="1" i="0" baseline="0" dirty="0" smtClean="0">
                <a:effectLst/>
              </a:rPr>
              <a:t>Risposte degli AS dei servizi ANZ (%)</a:t>
            </a:r>
            <a:endParaRPr lang="it-IT" dirty="0">
              <a:effectLst/>
            </a:endParaRPr>
          </a:p>
        </c:rich>
      </c:tx>
    </c:title>
    <c:plotArea>
      <c:layout/>
      <c:barChart>
        <c:barDir val="bar"/>
        <c:grouping val="clustered"/>
        <c:ser>
          <c:idx val="0"/>
          <c:order val="0"/>
          <c:cat>
            <c:strRef>
              <c:f>'B.BT.8 B.GA.8'!$B$21:$B$28</c:f>
              <c:strCache>
                <c:ptCount val="8"/>
                <c:pt idx="0">
                  <c:v>invio gruppo aiuto</c:v>
                </c:pt>
                <c:pt idx="1">
                  <c:v>invio servizio DIP</c:v>
                </c:pt>
                <c:pt idx="2">
                  <c:v>supporto/consul legale</c:v>
                </c:pt>
                <c:pt idx="3">
                  <c:v>piano risanam debiti</c:v>
                </c:pt>
                <c:pt idx="4">
                  <c:v>attivazione AdS</c:v>
                </c:pt>
                <c:pt idx="5">
                  <c:v>orientam a rete</c:v>
                </c:pt>
                <c:pt idx="6">
                  <c:v>coinvolgim MMG</c:v>
                </c:pt>
                <c:pt idx="7">
                  <c:v>coinvolgim familiare</c:v>
                </c:pt>
              </c:strCache>
            </c:strRef>
          </c:cat>
          <c:val>
            <c:numRef>
              <c:f>'B.BT.8 B.GA.8'!$C$21:$C$28</c:f>
              <c:numCache>
                <c:formatCode>0</c:formatCode>
                <c:ptCount val="8"/>
                <c:pt idx="0">
                  <c:v>14.38127090301003</c:v>
                </c:pt>
                <c:pt idx="1">
                  <c:v>47.268673355629879</c:v>
                </c:pt>
                <c:pt idx="2">
                  <c:v>9.0301003344481607</c:v>
                </c:pt>
                <c:pt idx="3">
                  <c:v>40.691192865105918</c:v>
                </c:pt>
                <c:pt idx="4">
                  <c:v>54.069119286510599</c:v>
                </c:pt>
                <c:pt idx="5">
                  <c:v>42.363433667781486</c:v>
                </c:pt>
                <c:pt idx="6">
                  <c:v>30.323299888517276</c:v>
                </c:pt>
                <c:pt idx="7">
                  <c:v>83.389074693422501</c:v>
                </c:pt>
              </c:numCache>
            </c:numRef>
          </c:val>
        </c:ser>
        <c:dLbls/>
        <c:axId val="115312128"/>
        <c:axId val="115313664"/>
      </c:barChart>
      <c:catAx>
        <c:axId val="115312128"/>
        <c:scaling>
          <c:orientation val="minMax"/>
        </c:scaling>
        <c:axPos val="l"/>
        <c:numFmt formatCode="General" sourceLinked="1"/>
        <c:tickLblPos val="nextTo"/>
        <c:crossAx val="115313664"/>
        <c:crosses val="autoZero"/>
        <c:auto val="1"/>
        <c:lblAlgn val="ctr"/>
        <c:lblOffset val="100"/>
      </c:catAx>
      <c:valAx>
        <c:axId val="115313664"/>
        <c:scaling>
          <c:orientation val="minMax"/>
        </c:scaling>
        <c:axPos val="b"/>
        <c:majorGridlines/>
        <c:numFmt formatCode="0" sourceLinked="1"/>
        <c:tickLblPos val="nextTo"/>
        <c:crossAx val="115312128"/>
        <c:crosses val="autoZero"/>
        <c:crossBetween val="between"/>
      </c:valAx>
    </c:plotArea>
    <c:plotVisOnly val="1"/>
    <c:dispBlanksAs val="gap"/>
  </c:chart>
  <c:spPr>
    <a:solidFill>
      <a:schemeClr val="accent1">
        <a:lumMod val="20000"/>
        <a:lumOff val="8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 sz="1800"/>
            </a:pPr>
            <a:r>
              <a:rPr lang="it-IT" sz="1800" b="1" i="0" u="none" strike="noStrike" baseline="0" dirty="0" smtClean="0">
                <a:effectLst/>
              </a:rPr>
              <a:t>Risposte degli AS dei servizi DIP </a:t>
            </a:r>
            <a:r>
              <a:rPr lang="it-IT" sz="1800" b="1" i="0" u="none" strike="noStrike" baseline="0" dirty="0">
                <a:effectLst/>
              </a:rPr>
              <a:t>(%)</a:t>
            </a:r>
          </a:p>
        </c:rich>
      </c:tx>
    </c:title>
    <c:plotArea>
      <c:layout/>
      <c:barChart>
        <c:barDir val="bar"/>
        <c:grouping val="clustered"/>
        <c:ser>
          <c:idx val="0"/>
          <c:order val="0"/>
          <c:cat>
            <c:strRef>
              <c:f>'A.BT.9 A.GA.9'!$B$21:$B$32</c:f>
              <c:strCache>
                <c:ptCount val="12"/>
                <c:pt idx="0">
                  <c:v>attivaz assoc volont</c:v>
                </c:pt>
                <c:pt idx="1">
                  <c:v>attivaz centro aggreg</c:v>
                </c:pt>
                <c:pt idx="2">
                  <c:v>attivaz serv soc territ</c:v>
                </c:pt>
                <c:pt idx="3">
                  <c:v>supporto/consul legale</c:v>
                </c:pt>
                <c:pt idx="4">
                  <c:v>piano risanam debiti</c:v>
                </c:pt>
                <c:pt idx="5">
                  <c:v>attivazione AdS</c:v>
                </c:pt>
                <c:pt idx="6">
                  <c:v>invio gruppo aiuto</c:v>
                </c:pt>
                <c:pt idx="7">
                  <c:v>coinvolgim MMG</c:v>
                </c:pt>
                <c:pt idx="8">
                  <c:v>farmaci depress/ansia</c:v>
                </c:pt>
                <c:pt idx="9">
                  <c:v>psic-soc-ed gruppo</c:v>
                </c:pt>
                <c:pt idx="10">
                  <c:v>psic-soc-ed individ</c:v>
                </c:pt>
                <c:pt idx="11">
                  <c:v>coinvolgim familiare</c:v>
                </c:pt>
              </c:strCache>
            </c:strRef>
          </c:cat>
          <c:val>
            <c:numRef>
              <c:f>'A.BT.9 A.GA.9'!$C$21:$C$32</c:f>
              <c:numCache>
                <c:formatCode>0</c:formatCode>
                <c:ptCount val="12"/>
                <c:pt idx="0">
                  <c:v>12.048192771084338</c:v>
                </c:pt>
                <c:pt idx="1">
                  <c:v>12.048192771084338</c:v>
                </c:pt>
                <c:pt idx="2">
                  <c:v>37.349397590361434</c:v>
                </c:pt>
                <c:pt idx="3">
                  <c:v>28.915662650602407</c:v>
                </c:pt>
                <c:pt idx="4">
                  <c:v>49.397590361445779</c:v>
                </c:pt>
                <c:pt idx="5">
                  <c:v>59.036144578313248</c:v>
                </c:pt>
                <c:pt idx="6">
                  <c:v>51.807228915662634</c:v>
                </c:pt>
                <c:pt idx="7">
                  <c:v>12.048192771084338</c:v>
                </c:pt>
                <c:pt idx="8">
                  <c:v>45.78313253012049</c:v>
                </c:pt>
                <c:pt idx="9">
                  <c:v>45.78313253012049</c:v>
                </c:pt>
                <c:pt idx="10">
                  <c:v>85.542168674698786</c:v>
                </c:pt>
                <c:pt idx="11">
                  <c:v>93.97590361445782</c:v>
                </c:pt>
              </c:numCache>
            </c:numRef>
          </c:val>
        </c:ser>
        <c:dLbls/>
        <c:axId val="115354240"/>
        <c:axId val="115360128"/>
      </c:barChart>
      <c:catAx>
        <c:axId val="115354240"/>
        <c:scaling>
          <c:orientation val="minMax"/>
        </c:scaling>
        <c:axPos val="l"/>
        <c:numFmt formatCode="General" sourceLinked="1"/>
        <c:tickLblPos val="nextTo"/>
        <c:crossAx val="115360128"/>
        <c:crosses val="autoZero"/>
        <c:auto val="1"/>
        <c:lblAlgn val="ctr"/>
        <c:lblOffset val="100"/>
      </c:catAx>
      <c:valAx>
        <c:axId val="115360128"/>
        <c:scaling>
          <c:orientation val="minMax"/>
          <c:max val="100"/>
        </c:scaling>
        <c:axPos val="b"/>
        <c:majorGridlines/>
        <c:numFmt formatCode="0" sourceLinked="1"/>
        <c:tickLblPos val="nextTo"/>
        <c:crossAx val="115354240"/>
        <c:crosses val="autoZero"/>
        <c:crossBetween val="between"/>
      </c:valAx>
    </c:plotArea>
    <c:plotVisOnly val="1"/>
    <c:dispBlanksAs val="gap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it-IT" sz="1800" b="1" i="0" u="none" strike="noStrike" baseline="0" dirty="0" smtClean="0">
                <a:effectLst/>
              </a:rPr>
              <a:t>Risposte degli AS dei servizi ANZ (punteggio in decimi)</a:t>
            </a:r>
            <a:endParaRPr lang="it-IT" sz="1800" b="1" i="0" u="none" strike="noStrike" baseline="0" dirty="0">
              <a:effectLst/>
            </a:endParaRPr>
          </a:p>
        </c:rich>
      </c:tx>
    </c:title>
    <c:plotArea>
      <c:layout/>
      <c:barChart>
        <c:barDir val="col"/>
        <c:grouping val="percentStacked"/>
        <c:ser>
          <c:idx val="0"/>
          <c:order val="0"/>
          <c:tx>
            <c:strRef>
              <c:f>'B.BT.10 B.GA.10'!$C$23</c:f>
              <c:strCache>
                <c:ptCount val="1"/>
                <c:pt idx="0">
                  <c:v>0-2</c:v>
                </c:pt>
              </c:strCache>
            </c:strRef>
          </c:tx>
          <c:cat>
            <c:strRef>
              <c:f>'B.BT.10 B.GA.10'!$B$24:$B$30</c:f>
              <c:strCache>
                <c:ptCount val="7"/>
                <c:pt idx="0">
                  <c:v>sottovalutaz ANZ</c:v>
                </c:pt>
                <c:pt idx="1">
                  <c:v>sottovalutaz FAM</c:v>
                </c:pt>
                <c:pt idx="2">
                  <c:v>sottovalutaz SOC</c:v>
                </c:pt>
                <c:pt idx="3">
                  <c:v>no motivaz camb</c:v>
                </c:pt>
                <c:pt idx="4">
                  <c:v>coinvolgim famil</c:v>
                </c:pt>
                <c:pt idx="5">
                  <c:v>probl fisici/cognit</c:v>
                </c:pt>
                <c:pt idx="6">
                  <c:v>condivis fra serv</c:v>
                </c:pt>
              </c:strCache>
            </c:strRef>
          </c:cat>
          <c:val>
            <c:numRef>
              <c:f>'B.BT.10 B.GA.10'!$C$24:$C$30</c:f>
              <c:numCache>
                <c:formatCode>General</c:formatCode>
                <c:ptCount val="7"/>
                <c:pt idx="0">
                  <c:v>40</c:v>
                </c:pt>
                <c:pt idx="1">
                  <c:v>100</c:v>
                </c:pt>
                <c:pt idx="2">
                  <c:v>101</c:v>
                </c:pt>
                <c:pt idx="3">
                  <c:v>6</c:v>
                </c:pt>
                <c:pt idx="4">
                  <c:v>34</c:v>
                </c:pt>
                <c:pt idx="5">
                  <c:v>59</c:v>
                </c:pt>
                <c:pt idx="6">
                  <c:v>109</c:v>
                </c:pt>
              </c:numCache>
            </c:numRef>
          </c:val>
        </c:ser>
        <c:ser>
          <c:idx val="1"/>
          <c:order val="1"/>
          <c:tx>
            <c:strRef>
              <c:f>'B.BT.10 B.GA.10'!$D$23</c:f>
              <c:strCache>
                <c:ptCount val="1"/>
                <c:pt idx="0">
                  <c:v> 3-5</c:v>
                </c:pt>
              </c:strCache>
            </c:strRef>
          </c:tx>
          <c:cat>
            <c:strRef>
              <c:f>'B.BT.10 B.GA.10'!$B$24:$B$30</c:f>
              <c:strCache>
                <c:ptCount val="7"/>
                <c:pt idx="0">
                  <c:v>sottovalutaz ANZ</c:v>
                </c:pt>
                <c:pt idx="1">
                  <c:v>sottovalutaz FAM</c:v>
                </c:pt>
                <c:pt idx="2">
                  <c:v>sottovalutaz SOC</c:v>
                </c:pt>
                <c:pt idx="3">
                  <c:v>no motivaz camb</c:v>
                </c:pt>
                <c:pt idx="4">
                  <c:v>coinvolgim famil</c:v>
                </c:pt>
                <c:pt idx="5">
                  <c:v>probl fisici/cognit</c:v>
                </c:pt>
                <c:pt idx="6">
                  <c:v>condivis fra serv</c:v>
                </c:pt>
              </c:strCache>
            </c:strRef>
          </c:cat>
          <c:val>
            <c:numRef>
              <c:f>'B.BT.10 B.GA.10'!$D$24:$D$30</c:f>
              <c:numCache>
                <c:formatCode>General</c:formatCode>
                <c:ptCount val="7"/>
                <c:pt idx="0">
                  <c:v>117</c:v>
                </c:pt>
                <c:pt idx="1">
                  <c:v>274</c:v>
                </c:pt>
                <c:pt idx="2">
                  <c:v>241</c:v>
                </c:pt>
                <c:pt idx="3">
                  <c:v>85</c:v>
                </c:pt>
                <c:pt idx="4">
                  <c:v>185</c:v>
                </c:pt>
                <c:pt idx="5">
                  <c:v>200</c:v>
                </c:pt>
                <c:pt idx="6">
                  <c:v>257</c:v>
                </c:pt>
              </c:numCache>
            </c:numRef>
          </c:val>
        </c:ser>
        <c:ser>
          <c:idx val="2"/>
          <c:order val="2"/>
          <c:tx>
            <c:strRef>
              <c:f>'B.BT.10 B.GA.10'!$E$23</c:f>
              <c:strCache>
                <c:ptCount val="1"/>
                <c:pt idx="0">
                  <c:v> 6-8</c:v>
                </c:pt>
              </c:strCache>
            </c:strRef>
          </c:tx>
          <c:cat>
            <c:strRef>
              <c:f>'B.BT.10 B.GA.10'!$B$24:$B$30</c:f>
              <c:strCache>
                <c:ptCount val="7"/>
                <c:pt idx="0">
                  <c:v>sottovalutaz ANZ</c:v>
                </c:pt>
                <c:pt idx="1">
                  <c:v>sottovalutaz FAM</c:v>
                </c:pt>
                <c:pt idx="2">
                  <c:v>sottovalutaz SOC</c:v>
                </c:pt>
                <c:pt idx="3">
                  <c:v>no motivaz camb</c:v>
                </c:pt>
                <c:pt idx="4">
                  <c:v>coinvolgim famil</c:v>
                </c:pt>
                <c:pt idx="5">
                  <c:v>probl fisici/cognit</c:v>
                </c:pt>
                <c:pt idx="6">
                  <c:v>condivis fra serv</c:v>
                </c:pt>
              </c:strCache>
            </c:strRef>
          </c:cat>
          <c:val>
            <c:numRef>
              <c:f>'B.BT.10 B.GA.10'!$E$24:$E$30</c:f>
              <c:numCache>
                <c:formatCode>General</c:formatCode>
                <c:ptCount val="7"/>
                <c:pt idx="0">
                  <c:v>432</c:v>
                </c:pt>
                <c:pt idx="1">
                  <c:v>396</c:v>
                </c:pt>
                <c:pt idx="2">
                  <c:v>413</c:v>
                </c:pt>
                <c:pt idx="3">
                  <c:v>448</c:v>
                </c:pt>
                <c:pt idx="4">
                  <c:v>492</c:v>
                </c:pt>
                <c:pt idx="5">
                  <c:v>465</c:v>
                </c:pt>
                <c:pt idx="6">
                  <c:v>381</c:v>
                </c:pt>
              </c:numCache>
            </c:numRef>
          </c:val>
        </c:ser>
        <c:ser>
          <c:idx val="3"/>
          <c:order val="3"/>
          <c:tx>
            <c:strRef>
              <c:f>'B.BT.10 B.GA.10'!$F$23</c:f>
              <c:strCache>
                <c:ptCount val="1"/>
                <c:pt idx="0">
                  <c:v> 9-10</c:v>
                </c:pt>
              </c:strCache>
            </c:strRef>
          </c:tx>
          <c:cat>
            <c:strRef>
              <c:f>'B.BT.10 B.GA.10'!$B$24:$B$30</c:f>
              <c:strCache>
                <c:ptCount val="7"/>
                <c:pt idx="0">
                  <c:v>sottovalutaz ANZ</c:v>
                </c:pt>
                <c:pt idx="1">
                  <c:v>sottovalutaz FAM</c:v>
                </c:pt>
                <c:pt idx="2">
                  <c:v>sottovalutaz SOC</c:v>
                </c:pt>
                <c:pt idx="3">
                  <c:v>no motivaz camb</c:v>
                </c:pt>
                <c:pt idx="4">
                  <c:v>coinvolgim famil</c:v>
                </c:pt>
                <c:pt idx="5">
                  <c:v>probl fisici/cognit</c:v>
                </c:pt>
                <c:pt idx="6">
                  <c:v>condivis fra serv</c:v>
                </c:pt>
              </c:strCache>
            </c:strRef>
          </c:cat>
          <c:val>
            <c:numRef>
              <c:f>'B.BT.10 B.GA.10'!$F$24:$F$30</c:f>
              <c:numCache>
                <c:formatCode>General</c:formatCode>
                <c:ptCount val="7"/>
                <c:pt idx="0">
                  <c:v>308</c:v>
                </c:pt>
                <c:pt idx="1">
                  <c:v>127</c:v>
                </c:pt>
                <c:pt idx="2">
                  <c:v>142</c:v>
                </c:pt>
                <c:pt idx="3">
                  <c:v>358</c:v>
                </c:pt>
                <c:pt idx="4">
                  <c:v>186</c:v>
                </c:pt>
                <c:pt idx="5">
                  <c:v>173</c:v>
                </c:pt>
                <c:pt idx="6">
                  <c:v>150</c:v>
                </c:pt>
              </c:numCache>
            </c:numRef>
          </c:val>
        </c:ser>
        <c:dLbls/>
        <c:overlap val="100"/>
        <c:axId val="115582080"/>
        <c:axId val="115583616"/>
      </c:barChart>
      <c:catAx>
        <c:axId val="115582080"/>
        <c:scaling>
          <c:orientation val="minMax"/>
        </c:scaling>
        <c:axPos val="b"/>
        <c:tickLblPos val="nextTo"/>
        <c:crossAx val="115583616"/>
        <c:crosses val="autoZero"/>
        <c:auto val="1"/>
        <c:lblAlgn val="ctr"/>
        <c:lblOffset val="100"/>
      </c:catAx>
      <c:valAx>
        <c:axId val="115583616"/>
        <c:scaling>
          <c:orientation val="minMax"/>
        </c:scaling>
        <c:axPos val="l"/>
        <c:majorGridlines/>
        <c:numFmt formatCode="0%" sourceLinked="1"/>
        <c:tickLblPos val="nextTo"/>
        <c:crossAx val="115582080"/>
        <c:crosses val="autoZero"/>
        <c:crossBetween val="between"/>
      </c:valAx>
    </c:plotArea>
    <c:legend>
      <c:legendPos val="r"/>
    </c:legend>
    <c:plotVisOnly val="1"/>
    <c:dispBlanksAs val="gap"/>
  </c:chart>
  <c:spPr>
    <a:solidFill>
      <a:schemeClr val="accent1">
        <a:lumMod val="20000"/>
        <a:lumOff val="80000"/>
      </a:scheme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smtClean="0">
                <a:effectLst/>
              </a:rPr>
              <a:t>Risposte degli AS dei servizi DIP (punteggio in decimi)</a:t>
            </a:r>
            <a:endParaRPr lang="it-IT" dirty="0">
              <a:effectLst/>
            </a:endParaRPr>
          </a:p>
        </c:rich>
      </c:tx>
    </c:title>
    <c:plotArea>
      <c:layout/>
      <c:barChart>
        <c:barDir val="col"/>
        <c:grouping val="percentStacked"/>
        <c:ser>
          <c:idx val="0"/>
          <c:order val="0"/>
          <c:tx>
            <c:strRef>
              <c:f>'A.BT.12 A.GA.12'!$C$22</c:f>
              <c:strCache>
                <c:ptCount val="1"/>
                <c:pt idx="0">
                  <c:v>0-2</c:v>
                </c:pt>
              </c:strCache>
            </c:strRef>
          </c:tx>
          <c:cat>
            <c:strRef>
              <c:f>'A.BT.12 A.GA.12'!$B$23:$B$29</c:f>
              <c:strCache>
                <c:ptCount val="7"/>
                <c:pt idx="0">
                  <c:v>sottovalutaz ANZ</c:v>
                </c:pt>
                <c:pt idx="1">
                  <c:v>sottovalutaz FAM</c:v>
                </c:pt>
                <c:pt idx="2">
                  <c:v>sottovalutaz SOC</c:v>
                </c:pt>
                <c:pt idx="3">
                  <c:v>no motivaz camb</c:v>
                </c:pt>
                <c:pt idx="4">
                  <c:v>coinvolgim famil</c:v>
                </c:pt>
                <c:pt idx="5">
                  <c:v>probl fisici/cognit</c:v>
                </c:pt>
                <c:pt idx="6">
                  <c:v>condivis fra serv</c:v>
                </c:pt>
              </c:strCache>
            </c:strRef>
          </c:cat>
          <c:val>
            <c:numRef>
              <c:f>'A.BT.12 A.GA.12'!$C$23:$C$29</c:f>
              <c:numCache>
                <c:formatCode>General</c:formatCode>
                <c:ptCount val="7"/>
                <c:pt idx="0">
                  <c:v>1</c:v>
                </c:pt>
                <c:pt idx="1">
                  <c:v>10</c:v>
                </c:pt>
                <c:pt idx="2">
                  <c:v>5</c:v>
                </c:pt>
                <c:pt idx="3">
                  <c:v>0</c:v>
                </c:pt>
                <c:pt idx="4">
                  <c:v>6</c:v>
                </c:pt>
                <c:pt idx="5">
                  <c:v>3</c:v>
                </c:pt>
                <c:pt idx="6">
                  <c:v>13</c:v>
                </c:pt>
              </c:numCache>
            </c:numRef>
          </c:val>
        </c:ser>
        <c:ser>
          <c:idx val="1"/>
          <c:order val="1"/>
          <c:tx>
            <c:strRef>
              <c:f>'A.BT.12 A.GA.12'!$D$22</c:f>
              <c:strCache>
                <c:ptCount val="1"/>
                <c:pt idx="0">
                  <c:v> 3-5</c:v>
                </c:pt>
              </c:strCache>
            </c:strRef>
          </c:tx>
          <c:cat>
            <c:strRef>
              <c:f>'A.BT.12 A.GA.12'!$B$23:$B$29</c:f>
              <c:strCache>
                <c:ptCount val="7"/>
                <c:pt idx="0">
                  <c:v>sottovalutaz ANZ</c:v>
                </c:pt>
                <c:pt idx="1">
                  <c:v>sottovalutaz FAM</c:v>
                </c:pt>
                <c:pt idx="2">
                  <c:v>sottovalutaz SOC</c:v>
                </c:pt>
                <c:pt idx="3">
                  <c:v>no motivaz camb</c:v>
                </c:pt>
                <c:pt idx="4">
                  <c:v>coinvolgim famil</c:v>
                </c:pt>
                <c:pt idx="5">
                  <c:v>probl fisici/cognit</c:v>
                </c:pt>
                <c:pt idx="6">
                  <c:v>condivis fra serv</c:v>
                </c:pt>
              </c:strCache>
            </c:strRef>
          </c:cat>
          <c:val>
            <c:numRef>
              <c:f>'A.BT.12 A.GA.12'!$D$23:$D$29</c:f>
              <c:numCache>
                <c:formatCode>General</c:formatCode>
                <c:ptCount val="7"/>
                <c:pt idx="0">
                  <c:v>14</c:v>
                </c:pt>
                <c:pt idx="1">
                  <c:v>27</c:v>
                </c:pt>
                <c:pt idx="2">
                  <c:v>22</c:v>
                </c:pt>
                <c:pt idx="3">
                  <c:v>12</c:v>
                </c:pt>
                <c:pt idx="4">
                  <c:v>24</c:v>
                </c:pt>
                <c:pt idx="5">
                  <c:v>25</c:v>
                </c:pt>
                <c:pt idx="6">
                  <c:v>35</c:v>
                </c:pt>
              </c:numCache>
            </c:numRef>
          </c:val>
        </c:ser>
        <c:ser>
          <c:idx val="2"/>
          <c:order val="2"/>
          <c:tx>
            <c:strRef>
              <c:f>'A.BT.12 A.GA.12'!$E$22</c:f>
              <c:strCache>
                <c:ptCount val="1"/>
                <c:pt idx="0">
                  <c:v> 6-8</c:v>
                </c:pt>
              </c:strCache>
            </c:strRef>
          </c:tx>
          <c:cat>
            <c:strRef>
              <c:f>'A.BT.12 A.GA.12'!$B$23:$B$29</c:f>
              <c:strCache>
                <c:ptCount val="7"/>
                <c:pt idx="0">
                  <c:v>sottovalutaz ANZ</c:v>
                </c:pt>
                <c:pt idx="1">
                  <c:v>sottovalutaz FAM</c:v>
                </c:pt>
                <c:pt idx="2">
                  <c:v>sottovalutaz SOC</c:v>
                </c:pt>
                <c:pt idx="3">
                  <c:v>no motivaz camb</c:v>
                </c:pt>
                <c:pt idx="4">
                  <c:v>coinvolgim famil</c:v>
                </c:pt>
                <c:pt idx="5">
                  <c:v>probl fisici/cognit</c:v>
                </c:pt>
                <c:pt idx="6">
                  <c:v>condivis fra serv</c:v>
                </c:pt>
              </c:strCache>
            </c:strRef>
          </c:cat>
          <c:val>
            <c:numRef>
              <c:f>'A.BT.12 A.GA.12'!$E$23:$E$29</c:f>
              <c:numCache>
                <c:formatCode>General</c:formatCode>
                <c:ptCount val="7"/>
                <c:pt idx="0">
                  <c:v>47</c:v>
                </c:pt>
                <c:pt idx="1">
                  <c:v>39</c:v>
                </c:pt>
                <c:pt idx="2">
                  <c:v>42</c:v>
                </c:pt>
                <c:pt idx="3">
                  <c:v>49</c:v>
                </c:pt>
                <c:pt idx="4">
                  <c:v>44</c:v>
                </c:pt>
                <c:pt idx="5">
                  <c:v>41</c:v>
                </c:pt>
                <c:pt idx="6">
                  <c:v>31</c:v>
                </c:pt>
              </c:numCache>
            </c:numRef>
          </c:val>
        </c:ser>
        <c:ser>
          <c:idx val="3"/>
          <c:order val="3"/>
          <c:tx>
            <c:strRef>
              <c:f>'A.BT.12 A.GA.12'!$F$22</c:f>
              <c:strCache>
                <c:ptCount val="1"/>
                <c:pt idx="0">
                  <c:v> 9-10</c:v>
                </c:pt>
              </c:strCache>
            </c:strRef>
          </c:tx>
          <c:cat>
            <c:strRef>
              <c:f>'A.BT.12 A.GA.12'!$B$23:$B$29</c:f>
              <c:strCache>
                <c:ptCount val="7"/>
                <c:pt idx="0">
                  <c:v>sottovalutaz ANZ</c:v>
                </c:pt>
                <c:pt idx="1">
                  <c:v>sottovalutaz FAM</c:v>
                </c:pt>
                <c:pt idx="2">
                  <c:v>sottovalutaz SOC</c:v>
                </c:pt>
                <c:pt idx="3">
                  <c:v>no motivaz camb</c:v>
                </c:pt>
                <c:pt idx="4">
                  <c:v>coinvolgim famil</c:v>
                </c:pt>
                <c:pt idx="5">
                  <c:v>probl fisici/cognit</c:v>
                </c:pt>
                <c:pt idx="6">
                  <c:v>condivis fra serv</c:v>
                </c:pt>
              </c:strCache>
            </c:strRef>
          </c:cat>
          <c:val>
            <c:numRef>
              <c:f>'A.BT.12 A.GA.12'!$F$23:$F$29</c:f>
              <c:numCache>
                <c:formatCode>General</c:formatCode>
                <c:ptCount val="7"/>
                <c:pt idx="0">
                  <c:v>21</c:v>
                </c:pt>
                <c:pt idx="1">
                  <c:v>7</c:v>
                </c:pt>
                <c:pt idx="2">
                  <c:v>14</c:v>
                </c:pt>
                <c:pt idx="3">
                  <c:v>22</c:v>
                </c:pt>
                <c:pt idx="4">
                  <c:v>9</c:v>
                </c:pt>
                <c:pt idx="5">
                  <c:v>14</c:v>
                </c:pt>
                <c:pt idx="6">
                  <c:v>4</c:v>
                </c:pt>
              </c:numCache>
            </c:numRef>
          </c:val>
        </c:ser>
        <c:dLbls/>
        <c:overlap val="100"/>
        <c:axId val="115644672"/>
        <c:axId val="115654656"/>
      </c:barChart>
      <c:catAx>
        <c:axId val="115644672"/>
        <c:scaling>
          <c:orientation val="minMax"/>
        </c:scaling>
        <c:axPos val="b"/>
        <c:tickLblPos val="nextTo"/>
        <c:crossAx val="115654656"/>
        <c:crosses val="autoZero"/>
        <c:auto val="1"/>
        <c:lblAlgn val="ctr"/>
        <c:lblOffset val="100"/>
      </c:catAx>
      <c:valAx>
        <c:axId val="115654656"/>
        <c:scaling>
          <c:orientation val="minMax"/>
        </c:scaling>
        <c:axPos val="l"/>
        <c:majorGridlines/>
        <c:numFmt formatCode="0%" sourceLinked="1"/>
        <c:tickLblPos val="nextTo"/>
        <c:crossAx val="115644672"/>
        <c:crosses val="autoZero"/>
        <c:crossBetween val="between"/>
      </c:valAx>
    </c:plotArea>
    <c:legend>
      <c:legendPos val="r"/>
    </c:legend>
    <c:plotVisOnly val="1"/>
    <c:dispBlanksAs val="gap"/>
  </c:chart>
  <c:spPr>
    <a:solidFill>
      <a:schemeClr val="accent6">
        <a:lumMod val="20000"/>
        <a:lumOff val="80000"/>
      </a:schemeClr>
    </a:solidFill>
  </c:sp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01T15:17:09.423" idx="2">
    <p:pos x="10" y="10"/>
    <p:text/>
    <p:extLst>
      <p:ext uri="{C676402C-5697-4E1C-873F-D02D1690AC5C}">
        <p15:threadingInfo xmlns=""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CFD81-0EB1-484D-9FA8-00CE5327D35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77504DD-868C-46CB-A19B-E671F7C8809A}">
      <dgm:prSet custT="1"/>
      <dgm:spPr/>
      <dgm:t>
        <a:bodyPr/>
        <a:lstStyle/>
        <a:p>
          <a:r>
            <a:rPr lang="it-IT" sz="1050" dirty="0"/>
            <a:t>SERVIZIO SOCIALE NELL’EMERGENZA</a:t>
          </a:r>
        </a:p>
      </dgm:t>
    </dgm:pt>
    <dgm:pt modelId="{6CD61D95-7E2F-4CF9-A443-E08D005B2BC9}" type="parTrans" cxnId="{70B464E8-81ED-4D0F-A6C7-475463A81204}">
      <dgm:prSet/>
      <dgm:spPr/>
      <dgm:t>
        <a:bodyPr/>
        <a:lstStyle/>
        <a:p>
          <a:endParaRPr lang="it-IT"/>
        </a:p>
      </dgm:t>
    </dgm:pt>
    <dgm:pt modelId="{C0595CD2-8CCE-408A-9676-FCB48E5689B5}" type="sibTrans" cxnId="{70B464E8-81ED-4D0F-A6C7-475463A81204}">
      <dgm:prSet/>
      <dgm:spPr/>
      <dgm:t>
        <a:bodyPr/>
        <a:lstStyle/>
        <a:p>
          <a:endParaRPr lang="it-IT"/>
        </a:p>
      </dgm:t>
    </dgm:pt>
    <dgm:pt modelId="{F578D42D-658D-4AA2-848B-2A8A2DC3655F}">
      <dgm:prSet custT="1"/>
      <dgm:spPr/>
      <dgm:t>
        <a:bodyPr/>
        <a:lstStyle/>
        <a:p>
          <a:r>
            <a:rPr lang="it-IT" sz="1050" dirty="0"/>
            <a:t>CASE DELLA COMUNITA’</a:t>
          </a:r>
        </a:p>
      </dgm:t>
    </dgm:pt>
    <dgm:pt modelId="{9924ECE5-9F29-4B81-8F67-250A41CDB48A}" type="parTrans" cxnId="{8BC5CD4C-A1C2-4EB2-B11D-3D09A89EEF57}">
      <dgm:prSet/>
      <dgm:spPr/>
      <dgm:t>
        <a:bodyPr/>
        <a:lstStyle/>
        <a:p>
          <a:endParaRPr lang="it-IT"/>
        </a:p>
      </dgm:t>
    </dgm:pt>
    <dgm:pt modelId="{435FDFD8-C94B-4A03-804D-61C65EC04A78}" type="sibTrans" cxnId="{8BC5CD4C-A1C2-4EB2-B11D-3D09A89EEF57}">
      <dgm:prSet/>
      <dgm:spPr/>
      <dgm:t>
        <a:bodyPr/>
        <a:lstStyle/>
        <a:p>
          <a:endParaRPr lang="it-IT"/>
        </a:p>
      </dgm:t>
    </dgm:pt>
    <dgm:pt modelId="{E595805A-D127-475C-A8F1-0D58CB4E2D6F}">
      <dgm:prSet custT="1"/>
      <dgm:spPr/>
      <dgm:t>
        <a:bodyPr/>
        <a:lstStyle/>
        <a:p>
          <a:r>
            <a:rPr lang="it-IT" sz="1050" dirty="0"/>
            <a:t>SERVIZIO SOCIALE NELLE RETI DI INTERVENTO CONTRO LA VIOLENZA DI GENERE</a:t>
          </a:r>
        </a:p>
      </dgm:t>
    </dgm:pt>
    <dgm:pt modelId="{F3D5A923-D415-4934-AAAC-DAD8FDB07F5F}" type="parTrans" cxnId="{AE74F415-0643-48E3-BFA2-75E99F47DF5B}">
      <dgm:prSet/>
      <dgm:spPr/>
      <dgm:t>
        <a:bodyPr/>
        <a:lstStyle/>
        <a:p>
          <a:endParaRPr lang="it-IT"/>
        </a:p>
      </dgm:t>
    </dgm:pt>
    <dgm:pt modelId="{B174C08B-101C-4242-B617-A6271E60B698}" type="sibTrans" cxnId="{AE74F415-0643-48E3-BFA2-75E99F47DF5B}">
      <dgm:prSet/>
      <dgm:spPr/>
      <dgm:t>
        <a:bodyPr/>
        <a:lstStyle/>
        <a:p>
          <a:endParaRPr lang="it-IT"/>
        </a:p>
      </dgm:t>
    </dgm:pt>
    <dgm:pt modelId="{D4DA2A8D-0BF8-409B-9788-3657115C07A2}">
      <dgm:prSet custT="1"/>
      <dgm:spPr/>
      <dgm:t>
        <a:bodyPr/>
        <a:lstStyle/>
        <a:p>
          <a:r>
            <a:rPr lang="it-IT" sz="1050" dirty="0"/>
            <a:t>FORMAZIONE UNIVERSITARIA E ACCOMPAGNAMENTO ALLA PROFESSIONE</a:t>
          </a:r>
        </a:p>
      </dgm:t>
    </dgm:pt>
    <dgm:pt modelId="{B88FEC34-8261-4EC5-8DAF-5ED0A41EF7E6}" type="parTrans" cxnId="{592D0B75-EB9F-431D-97F8-12FBD3993052}">
      <dgm:prSet/>
      <dgm:spPr/>
      <dgm:t>
        <a:bodyPr/>
        <a:lstStyle/>
        <a:p>
          <a:endParaRPr lang="it-IT"/>
        </a:p>
      </dgm:t>
    </dgm:pt>
    <dgm:pt modelId="{0D5CD3C2-9525-4D92-B14E-69B61E730F7E}" type="sibTrans" cxnId="{592D0B75-EB9F-431D-97F8-12FBD3993052}">
      <dgm:prSet/>
      <dgm:spPr/>
      <dgm:t>
        <a:bodyPr/>
        <a:lstStyle/>
        <a:p>
          <a:endParaRPr lang="it-IT"/>
        </a:p>
      </dgm:t>
    </dgm:pt>
    <dgm:pt modelId="{7274F45C-ABC3-4ACC-B4B4-CECA58A39B10}">
      <dgm:prSet custT="1"/>
      <dgm:spPr/>
      <dgm:t>
        <a:bodyPr/>
        <a:lstStyle/>
        <a:p>
          <a:r>
            <a:rPr lang="it-IT" sz="1050" dirty="0"/>
            <a:t>SERVIZIO SOCIALE PROFESSIONALE IN SANITA’</a:t>
          </a:r>
        </a:p>
      </dgm:t>
    </dgm:pt>
    <dgm:pt modelId="{5AE0EDFA-3B15-465A-952A-84425E8D2ED0}" type="parTrans" cxnId="{89E66AA3-C198-41EA-A1D2-C7940919508C}">
      <dgm:prSet/>
      <dgm:spPr/>
      <dgm:t>
        <a:bodyPr/>
        <a:lstStyle/>
        <a:p>
          <a:endParaRPr lang="it-IT"/>
        </a:p>
      </dgm:t>
    </dgm:pt>
    <dgm:pt modelId="{7ED6852B-4B80-4781-B4B3-F376E92F471D}" type="sibTrans" cxnId="{89E66AA3-C198-41EA-A1D2-C7940919508C}">
      <dgm:prSet/>
      <dgm:spPr/>
      <dgm:t>
        <a:bodyPr/>
        <a:lstStyle/>
        <a:p>
          <a:endParaRPr lang="it-IT"/>
        </a:p>
      </dgm:t>
    </dgm:pt>
    <dgm:pt modelId="{1096F699-7AE0-4237-99F0-5FE5948274B8}">
      <dgm:prSet custT="1"/>
      <dgm:spPr/>
      <dgm:t>
        <a:bodyPr/>
        <a:lstStyle/>
        <a:p>
          <a:r>
            <a:rPr lang="it-IT" sz="1050" dirty="0"/>
            <a:t>SERVIZIO SOCIALE PROFESSIONALE </a:t>
          </a:r>
          <a:r>
            <a:rPr lang="it-IT" sz="1050" dirty="0" smtClean="0"/>
            <a:t>NEGLI </a:t>
          </a:r>
          <a:r>
            <a:rPr lang="it-IT" sz="1050" dirty="0"/>
            <a:t>ENTI LOCALI</a:t>
          </a:r>
        </a:p>
      </dgm:t>
    </dgm:pt>
    <dgm:pt modelId="{E9025A9E-062C-4C91-ABC4-FFA74D0E3383}" type="parTrans" cxnId="{73E7489C-E10C-452B-8116-ABD796799A8C}">
      <dgm:prSet/>
      <dgm:spPr/>
      <dgm:t>
        <a:bodyPr/>
        <a:lstStyle/>
        <a:p>
          <a:endParaRPr lang="it-IT"/>
        </a:p>
      </dgm:t>
    </dgm:pt>
    <dgm:pt modelId="{6952276D-DA4B-4A71-BF0C-6BA55F0A877E}" type="sibTrans" cxnId="{73E7489C-E10C-452B-8116-ABD796799A8C}">
      <dgm:prSet/>
      <dgm:spPr/>
      <dgm:t>
        <a:bodyPr/>
        <a:lstStyle/>
        <a:p>
          <a:endParaRPr lang="it-IT"/>
        </a:p>
      </dgm:t>
    </dgm:pt>
    <dgm:pt modelId="{813646C5-58C4-41CE-8D4A-A3FA8D7B2E58}">
      <dgm:prSet custT="1"/>
      <dgm:spPr/>
      <dgm:t>
        <a:bodyPr/>
        <a:lstStyle/>
        <a:p>
          <a:r>
            <a:rPr lang="it-IT" sz="1050" dirty="0"/>
            <a:t>NUOVI SPAZI PROFESSIONALI</a:t>
          </a:r>
        </a:p>
      </dgm:t>
    </dgm:pt>
    <dgm:pt modelId="{7442FAA1-45BC-4189-823C-33A0AC6DA544}" type="parTrans" cxnId="{76961434-6345-4727-9CD9-C7FC1842B5D5}">
      <dgm:prSet/>
      <dgm:spPr/>
      <dgm:t>
        <a:bodyPr/>
        <a:lstStyle/>
        <a:p>
          <a:endParaRPr lang="it-IT"/>
        </a:p>
      </dgm:t>
    </dgm:pt>
    <dgm:pt modelId="{EEEAF989-1FB2-4D56-AF84-2945BA5CC004}" type="sibTrans" cxnId="{76961434-6345-4727-9CD9-C7FC1842B5D5}">
      <dgm:prSet/>
      <dgm:spPr/>
      <dgm:t>
        <a:bodyPr/>
        <a:lstStyle/>
        <a:p>
          <a:endParaRPr lang="it-IT"/>
        </a:p>
      </dgm:t>
    </dgm:pt>
    <dgm:pt modelId="{2E3FA5EA-830F-4DA0-BB83-2AE2A71E1B94}">
      <dgm:prSet custT="1"/>
      <dgm:spPr/>
      <dgm:t>
        <a:bodyPr/>
        <a:lstStyle/>
        <a:p>
          <a:r>
            <a:rPr lang="it-IT" sz="1050" dirty="0"/>
            <a:t>RISCHIO PROFESSIONALE E VIOLENZA NEI SERVIZI</a:t>
          </a:r>
        </a:p>
      </dgm:t>
    </dgm:pt>
    <dgm:pt modelId="{5A2C1929-B99D-4A06-8848-DAE23BD0F908}" type="parTrans" cxnId="{58554EA1-03C9-4BBD-A3C0-53CA83D6331C}">
      <dgm:prSet/>
      <dgm:spPr/>
      <dgm:t>
        <a:bodyPr/>
        <a:lstStyle/>
        <a:p>
          <a:endParaRPr lang="it-IT"/>
        </a:p>
      </dgm:t>
    </dgm:pt>
    <dgm:pt modelId="{6522C1DC-EF06-44A4-AF2B-338178F9DC2B}" type="sibTrans" cxnId="{58554EA1-03C9-4BBD-A3C0-53CA83D6331C}">
      <dgm:prSet/>
      <dgm:spPr/>
      <dgm:t>
        <a:bodyPr/>
        <a:lstStyle/>
        <a:p>
          <a:endParaRPr lang="it-IT"/>
        </a:p>
      </dgm:t>
    </dgm:pt>
    <dgm:pt modelId="{3357B1B7-4BC7-4AB6-8218-C886FBD0F77E}">
      <dgm:prSet custT="1"/>
      <dgm:spPr/>
      <dgm:t>
        <a:bodyPr/>
        <a:lstStyle/>
        <a:p>
          <a:r>
            <a:rPr lang="it-IT" sz="1050" dirty="0"/>
            <a:t>LAVORO SOCIALE CON I CITTADINI MIGRANTI</a:t>
          </a:r>
        </a:p>
      </dgm:t>
    </dgm:pt>
    <dgm:pt modelId="{98B75D29-F3A1-4D9C-B565-A285F85DCDEB}" type="parTrans" cxnId="{8A688C3C-5245-4A38-B181-1501C78BFB4B}">
      <dgm:prSet/>
      <dgm:spPr/>
      <dgm:t>
        <a:bodyPr/>
        <a:lstStyle/>
        <a:p>
          <a:endParaRPr lang="it-IT"/>
        </a:p>
      </dgm:t>
    </dgm:pt>
    <dgm:pt modelId="{23E316B1-186C-4DEC-97D6-DADE337BAE54}" type="sibTrans" cxnId="{8A688C3C-5245-4A38-B181-1501C78BFB4B}">
      <dgm:prSet/>
      <dgm:spPr/>
      <dgm:t>
        <a:bodyPr/>
        <a:lstStyle/>
        <a:p>
          <a:endParaRPr lang="it-IT"/>
        </a:p>
      </dgm:t>
    </dgm:pt>
    <dgm:pt modelId="{38889FD4-40A8-4F2A-A217-BC4F0BE784F7}">
      <dgm:prSet custT="1"/>
      <dgm:spPr/>
      <dgm:t>
        <a:bodyPr/>
        <a:lstStyle/>
        <a:p>
          <a:r>
            <a:rPr lang="it-IT" sz="1050" dirty="0"/>
            <a:t>TUTELA MINORI E FAMIGLIA</a:t>
          </a:r>
        </a:p>
      </dgm:t>
    </dgm:pt>
    <dgm:pt modelId="{53BD771E-3ED1-4E52-B292-FB67146C048E}" type="parTrans" cxnId="{98448006-EC27-4C4E-A30F-178ABEC358E9}">
      <dgm:prSet/>
      <dgm:spPr/>
      <dgm:t>
        <a:bodyPr/>
        <a:lstStyle/>
        <a:p>
          <a:endParaRPr lang="it-IT"/>
        </a:p>
      </dgm:t>
    </dgm:pt>
    <dgm:pt modelId="{A4537830-B321-4FCA-BA74-6CC9A6F7D3E8}" type="sibTrans" cxnId="{98448006-EC27-4C4E-A30F-178ABEC358E9}">
      <dgm:prSet/>
      <dgm:spPr/>
      <dgm:t>
        <a:bodyPr/>
        <a:lstStyle/>
        <a:p>
          <a:endParaRPr lang="it-IT"/>
        </a:p>
      </dgm:t>
    </dgm:pt>
    <dgm:pt modelId="{7F4E0935-739A-480E-8D66-1A3934FB9303}">
      <dgm:prSet custT="1"/>
      <dgm:spPr/>
      <dgm:t>
        <a:bodyPr/>
        <a:lstStyle/>
        <a:p>
          <a:r>
            <a:rPr lang="it-IT" sz="1050" dirty="0"/>
            <a:t>COORDINAMENTO PERMANENTE CURE PALLIATIVE</a:t>
          </a:r>
        </a:p>
      </dgm:t>
    </dgm:pt>
    <dgm:pt modelId="{5E150045-EC78-496C-9E0B-FD76C6BBC778}" type="parTrans" cxnId="{AD1CA413-AAB0-4646-B62A-7B3D4489118B}">
      <dgm:prSet/>
      <dgm:spPr/>
      <dgm:t>
        <a:bodyPr/>
        <a:lstStyle/>
        <a:p>
          <a:endParaRPr lang="it-IT"/>
        </a:p>
      </dgm:t>
    </dgm:pt>
    <dgm:pt modelId="{6313BE77-23FD-40E1-95BD-77A13647AF37}" type="sibTrans" cxnId="{AD1CA413-AAB0-4646-B62A-7B3D4489118B}">
      <dgm:prSet/>
      <dgm:spPr/>
      <dgm:t>
        <a:bodyPr/>
        <a:lstStyle/>
        <a:p>
          <a:endParaRPr lang="it-IT"/>
        </a:p>
      </dgm:t>
    </dgm:pt>
    <dgm:pt modelId="{E94C82DA-5AD2-4982-B804-3F2242E6FEBE}">
      <dgm:prSet custT="1"/>
      <dgm:spPr/>
      <dgm:t>
        <a:bodyPr/>
        <a:lstStyle/>
        <a:p>
          <a:r>
            <a:rPr lang="it-IT" sz="1050" dirty="0"/>
            <a:t>GIUSTIZIA E COESIONE SOCIALE</a:t>
          </a:r>
        </a:p>
      </dgm:t>
    </dgm:pt>
    <dgm:pt modelId="{E04959AB-8A4E-4A97-BF0F-2248282F2144}" type="parTrans" cxnId="{ACC1BFA5-00D8-47FF-8C4E-45439126C624}">
      <dgm:prSet/>
      <dgm:spPr/>
      <dgm:t>
        <a:bodyPr/>
        <a:lstStyle/>
        <a:p>
          <a:endParaRPr lang="it-IT"/>
        </a:p>
      </dgm:t>
    </dgm:pt>
    <dgm:pt modelId="{EA5B4ACA-A1D0-43FD-BC30-364F6EE461E5}" type="sibTrans" cxnId="{ACC1BFA5-00D8-47FF-8C4E-45439126C624}">
      <dgm:prSet/>
      <dgm:spPr/>
      <dgm:t>
        <a:bodyPr/>
        <a:lstStyle/>
        <a:p>
          <a:endParaRPr lang="it-IT"/>
        </a:p>
      </dgm:t>
    </dgm:pt>
    <dgm:pt modelId="{CD50ABF5-4A1F-4578-8625-4D063ECB8A0B}">
      <dgm:prSet custT="1"/>
      <dgm:spPr/>
      <dgm:t>
        <a:bodyPr/>
        <a:lstStyle/>
        <a:p>
          <a:r>
            <a:rPr lang="it-IT" sz="1050" dirty="0"/>
            <a:t>PROTEZIONE GIURIDICA</a:t>
          </a:r>
        </a:p>
      </dgm:t>
    </dgm:pt>
    <dgm:pt modelId="{6F528BF6-24B1-4EB9-BA39-BAD75A36D32D}" type="parTrans" cxnId="{1BA5CB3E-7B04-4B2A-A02C-A944E952F1CD}">
      <dgm:prSet/>
      <dgm:spPr/>
      <dgm:t>
        <a:bodyPr/>
        <a:lstStyle/>
        <a:p>
          <a:endParaRPr lang="it-IT"/>
        </a:p>
      </dgm:t>
    </dgm:pt>
    <dgm:pt modelId="{16D8840B-1259-45B3-847D-038456E8A59B}" type="sibTrans" cxnId="{1BA5CB3E-7B04-4B2A-A02C-A944E952F1CD}">
      <dgm:prSet/>
      <dgm:spPr/>
      <dgm:t>
        <a:bodyPr/>
        <a:lstStyle/>
        <a:p>
          <a:endParaRPr lang="it-IT"/>
        </a:p>
      </dgm:t>
    </dgm:pt>
    <dgm:pt modelId="{CB5D5112-70F5-48F2-B1BA-AC2D0C5321E7}">
      <dgm:prSet custT="1"/>
      <dgm:spPr/>
      <dgm:t>
        <a:bodyPr/>
        <a:lstStyle/>
        <a:p>
          <a:r>
            <a:rPr lang="it-IT" sz="2800" dirty="0"/>
            <a:t>ANZIANI</a:t>
          </a:r>
        </a:p>
      </dgm:t>
    </dgm:pt>
    <dgm:pt modelId="{D59567A0-9AC1-4D4E-8602-27065D7AE6ED}" type="parTrans" cxnId="{13CA9311-1C1E-4F94-8FB0-D5C91C74225F}">
      <dgm:prSet/>
      <dgm:spPr/>
      <dgm:t>
        <a:bodyPr/>
        <a:lstStyle/>
        <a:p>
          <a:endParaRPr lang="it-IT"/>
        </a:p>
      </dgm:t>
    </dgm:pt>
    <dgm:pt modelId="{87151E67-A41D-4B58-B395-4BCF6E06683F}" type="sibTrans" cxnId="{13CA9311-1C1E-4F94-8FB0-D5C91C74225F}">
      <dgm:prSet/>
      <dgm:spPr/>
      <dgm:t>
        <a:bodyPr/>
        <a:lstStyle/>
        <a:p>
          <a:endParaRPr lang="it-IT"/>
        </a:p>
      </dgm:t>
    </dgm:pt>
    <dgm:pt modelId="{E5DF1819-8248-4AB1-B30A-6B64F1105560}" type="pres">
      <dgm:prSet presAssocID="{A05CFD81-0EB1-484D-9FA8-00CE5327D35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18E61A6D-CC1E-4B4F-A600-963FCAAE7D8C}" type="pres">
      <dgm:prSet presAssocID="{477504DD-868C-46CB-A19B-E671F7C8809A}" presName="compNode" presStyleCnt="0"/>
      <dgm:spPr/>
    </dgm:pt>
    <dgm:pt modelId="{6E1683E5-B47D-440D-B45A-0D8B35402408}" type="pres">
      <dgm:prSet presAssocID="{477504DD-868C-46CB-A19B-E671F7C8809A}" presName="dummyConnPt" presStyleCnt="0"/>
      <dgm:spPr/>
    </dgm:pt>
    <dgm:pt modelId="{BDB453AE-2CB6-4E11-9ADE-3319629D2505}" type="pres">
      <dgm:prSet presAssocID="{477504DD-868C-46CB-A19B-E671F7C8809A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88B1C0-4017-43D1-AC06-D0EA79845982}" type="pres">
      <dgm:prSet presAssocID="{C0595CD2-8CCE-408A-9676-FCB48E5689B5}" presName="sibTrans" presStyleLbl="bgSibTrans2D1" presStyleIdx="0" presStyleCnt="13"/>
      <dgm:spPr/>
      <dgm:t>
        <a:bodyPr/>
        <a:lstStyle/>
        <a:p>
          <a:endParaRPr lang="it-IT"/>
        </a:p>
      </dgm:t>
    </dgm:pt>
    <dgm:pt modelId="{D8ECC1FF-C5BD-42FB-AF4C-541D7FA0C48A}" type="pres">
      <dgm:prSet presAssocID="{F578D42D-658D-4AA2-848B-2A8A2DC3655F}" presName="compNode" presStyleCnt="0"/>
      <dgm:spPr/>
    </dgm:pt>
    <dgm:pt modelId="{EC1FAB0A-2385-4F68-9BCF-B9E2021D68BC}" type="pres">
      <dgm:prSet presAssocID="{F578D42D-658D-4AA2-848B-2A8A2DC3655F}" presName="dummyConnPt" presStyleCnt="0"/>
      <dgm:spPr/>
    </dgm:pt>
    <dgm:pt modelId="{114D3E8A-29F3-4D6C-9911-EBE36120DFDC}" type="pres">
      <dgm:prSet presAssocID="{F578D42D-658D-4AA2-848B-2A8A2DC3655F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E2A559-DA5E-4045-9775-C85E02810BB6}" type="pres">
      <dgm:prSet presAssocID="{435FDFD8-C94B-4A03-804D-61C65EC04A78}" presName="sibTrans" presStyleLbl="bgSibTrans2D1" presStyleIdx="1" presStyleCnt="13"/>
      <dgm:spPr/>
      <dgm:t>
        <a:bodyPr/>
        <a:lstStyle/>
        <a:p>
          <a:endParaRPr lang="it-IT"/>
        </a:p>
      </dgm:t>
    </dgm:pt>
    <dgm:pt modelId="{2EDA3163-889F-4D19-B365-CFEB60B7224D}" type="pres">
      <dgm:prSet presAssocID="{E595805A-D127-475C-A8F1-0D58CB4E2D6F}" presName="compNode" presStyleCnt="0"/>
      <dgm:spPr/>
    </dgm:pt>
    <dgm:pt modelId="{91820422-E3FA-458E-9CF2-CF67A7DC7FCC}" type="pres">
      <dgm:prSet presAssocID="{E595805A-D127-475C-A8F1-0D58CB4E2D6F}" presName="dummyConnPt" presStyleCnt="0"/>
      <dgm:spPr/>
    </dgm:pt>
    <dgm:pt modelId="{F030A18C-9F12-48C6-885C-A523F1D1D02E}" type="pres">
      <dgm:prSet presAssocID="{E595805A-D127-475C-A8F1-0D58CB4E2D6F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99C1D7-80AD-4729-BD74-CCB44DCB98C4}" type="pres">
      <dgm:prSet presAssocID="{B174C08B-101C-4242-B617-A6271E60B698}" presName="sibTrans" presStyleLbl="bgSibTrans2D1" presStyleIdx="2" presStyleCnt="13"/>
      <dgm:spPr/>
      <dgm:t>
        <a:bodyPr/>
        <a:lstStyle/>
        <a:p>
          <a:endParaRPr lang="it-IT"/>
        </a:p>
      </dgm:t>
    </dgm:pt>
    <dgm:pt modelId="{FF69E7C6-8E48-43D2-81EC-8453FDA7DFD7}" type="pres">
      <dgm:prSet presAssocID="{D4DA2A8D-0BF8-409B-9788-3657115C07A2}" presName="compNode" presStyleCnt="0"/>
      <dgm:spPr/>
    </dgm:pt>
    <dgm:pt modelId="{BC7C64F7-2260-450B-866B-6DC26EDC6173}" type="pres">
      <dgm:prSet presAssocID="{D4DA2A8D-0BF8-409B-9788-3657115C07A2}" presName="dummyConnPt" presStyleCnt="0"/>
      <dgm:spPr/>
    </dgm:pt>
    <dgm:pt modelId="{3343A66C-DE73-45B8-9960-4DA875DAB900}" type="pres">
      <dgm:prSet presAssocID="{D4DA2A8D-0BF8-409B-9788-3657115C07A2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A457D9-0581-43A2-AACB-8001590489B0}" type="pres">
      <dgm:prSet presAssocID="{0D5CD3C2-9525-4D92-B14E-69B61E730F7E}" presName="sibTrans" presStyleLbl="bgSibTrans2D1" presStyleIdx="3" presStyleCnt="13"/>
      <dgm:spPr/>
      <dgm:t>
        <a:bodyPr/>
        <a:lstStyle/>
        <a:p>
          <a:endParaRPr lang="it-IT"/>
        </a:p>
      </dgm:t>
    </dgm:pt>
    <dgm:pt modelId="{D0F400D0-C2D0-4919-8931-9E7DEEB99397}" type="pres">
      <dgm:prSet presAssocID="{7274F45C-ABC3-4ACC-B4B4-CECA58A39B10}" presName="compNode" presStyleCnt="0"/>
      <dgm:spPr/>
    </dgm:pt>
    <dgm:pt modelId="{C2859218-3BF3-4405-84B8-A72104745F08}" type="pres">
      <dgm:prSet presAssocID="{7274F45C-ABC3-4ACC-B4B4-CECA58A39B10}" presName="dummyConnPt" presStyleCnt="0"/>
      <dgm:spPr/>
    </dgm:pt>
    <dgm:pt modelId="{4E727CFB-1AC8-4374-BBFD-CB0FFC1B5672}" type="pres">
      <dgm:prSet presAssocID="{7274F45C-ABC3-4ACC-B4B4-CECA58A39B10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B6A2F6-FBDE-4E03-8CD7-C0C8F888B0E5}" type="pres">
      <dgm:prSet presAssocID="{7ED6852B-4B80-4781-B4B3-F376E92F471D}" presName="sibTrans" presStyleLbl="bgSibTrans2D1" presStyleIdx="4" presStyleCnt="13"/>
      <dgm:spPr/>
      <dgm:t>
        <a:bodyPr/>
        <a:lstStyle/>
        <a:p>
          <a:endParaRPr lang="it-IT"/>
        </a:p>
      </dgm:t>
    </dgm:pt>
    <dgm:pt modelId="{47AAC3F4-31B4-457C-9B8B-FBDC8FA9E264}" type="pres">
      <dgm:prSet presAssocID="{1096F699-7AE0-4237-99F0-5FE5948274B8}" presName="compNode" presStyleCnt="0"/>
      <dgm:spPr/>
    </dgm:pt>
    <dgm:pt modelId="{E252B8DA-CC4E-4B0E-9645-8769094A6CB1}" type="pres">
      <dgm:prSet presAssocID="{1096F699-7AE0-4237-99F0-5FE5948274B8}" presName="dummyConnPt" presStyleCnt="0"/>
      <dgm:spPr/>
    </dgm:pt>
    <dgm:pt modelId="{205C3E54-61CF-47B0-AF58-63E37401C93C}" type="pres">
      <dgm:prSet presAssocID="{1096F699-7AE0-4237-99F0-5FE5948274B8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4F1142-364E-4EEF-BC22-4C9C1A0E7608}" type="pres">
      <dgm:prSet presAssocID="{6952276D-DA4B-4A71-BF0C-6BA55F0A877E}" presName="sibTrans" presStyleLbl="bgSibTrans2D1" presStyleIdx="5" presStyleCnt="13"/>
      <dgm:spPr/>
      <dgm:t>
        <a:bodyPr/>
        <a:lstStyle/>
        <a:p>
          <a:endParaRPr lang="it-IT"/>
        </a:p>
      </dgm:t>
    </dgm:pt>
    <dgm:pt modelId="{C1A1CD3F-D12B-4C41-9B6F-DAA71CE60C38}" type="pres">
      <dgm:prSet presAssocID="{813646C5-58C4-41CE-8D4A-A3FA8D7B2E58}" presName="compNode" presStyleCnt="0"/>
      <dgm:spPr/>
    </dgm:pt>
    <dgm:pt modelId="{8573679C-0915-4227-9E87-3C504FEC5C7F}" type="pres">
      <dgm:prSet presAssocID="{813646C5-58C4-41CE-8D4A-A3FA8D7B2E58}" presName="dummyConnPt" presStyleCnt="0"/>
      <dgm:spPr/>
    </dgm:pt>
    <dgm:pt modelId="{0CD1B9CA-0AEE-475E-AA8B-45613E87E03D}" type="pres">
      <dgm:prSet presAssocID="{813646C5-58C4-41CE-8D4A-A3FA8D7B2E58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196324-B926-428D-A4A2-DD9B6B0419CE}" type="pres">
      <dgm:prSet presAssocID="{EEEAF989-1FB2-4D56-AF84-2945BA5CC004}" presName="sibTrans" presStyleLbl="bgSibTrans2D1" presStyleIdx="6" presStyleCnt="13"/>
      <dgm:spPr/>
      <dgm:t>
        <a:bodyPr/>
        <a:lstStyle/>
        <a:p>
          <a:endParaRPr lang="it-IT"/>
        </a:p>
      </dgm:t>
    </dgm:pt>
    <dgm:pt modelId="{AAE61FF9-2DD4-4E67-ABE1-A58DA82724B3}" type="pres">
      <dgm:prSet presAssocID="{2E3FA5EA-830F-4DA0-BB83-2AE2A71E1B94}" presName="compNode" presStyleCnt="0"/>
      <dgm:spPr/>
    </dgm:pt>
    <dgm:pt modelId="{ECE57177-9A5A-4A8D-B79C-EC32FA9BE347}" type="pres">
      <dgm:prSet presAssocID="{2E3FA5EA-830F-4DA0-BB83-2AE2A71E1B94}" presName="dummyConnPt" presStyleCnt="0"/>
      <dgm:spPr/>
    </dgm:pt>
    <dgm:pt modelId="{5E2F1430-F82D-4FC6-B247-E617E297D9FC}" type="pres">
      <dgm:prSet presAssocID="{2E3FA5EA-830F-4DA0-BB83-2AE2A71E1B94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C497BC-B474-4D42-A058-E32233F7BE86}" type="pres">
      <dgm:prSet presAssocID="{6522C1DC-EF06-44A4-AF2B-338178F9DC2B}" presName="sibTrans" presStyleLbl="bgSibTrans2D1" presStyleIdx="7" presStyleCnt="13"/>
      <dgm:spPr/>
      <dgm:t>
        <a:bodyPr/>
        <a:lstStyle/>
        <a:p>
          <a:endParaRPr lang="it-IT"/>
        </a:p>
      </dgm:t>
    </dgm:pt>
    <dgm:pt modelId="{B8D9013D-EF9B-4AA7-B84E-6EB1085CF51E}" type="pres">
      <dgm:prSet presAssocID="{3357B1B7-4BC7-4AB6-8218-C886FBD0F77E}" presName="compNode" presStyleCnt="0"/>
      <dgm:spPr/>
    </dgm:pt>
    <dgm:pt modelId="{D58E31C0-C15D-4AE8-9371-83B1A98615BC}" type="pres">
      <dgm:prSet presAssocID="{3357B1B7-4BC7-4AB6-8218-C886FBD0F77E}" presName="dummyConnPt" presStyleCnt="0"/>
      <dgm:spPr/>
    </dgm:pt>
    <dgm:pt modelId="{5264BFD3-4A54-4F3D-BDF5-D4FE59D94285}" type="pres">
      <dgm:prSet presAssocID="{3357B1B7-4BC7-4AB6-8218-C886FBD0F77E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9385D1-C302-4799-86B2-7224F0032735}" type="pres">
      <dgm:prSet presAssocID="{23E316B1-186C-4DEC-97D6-DADE337BAE54}" presName="sibTrans" presStyleLbl="bgSibTrans2D1" presStyleIdx="8" presStyleCnt="13"/>
      <dgm:spPr/>
      <dgm:t>
        <a:bodyPr/>
        <a:lstStyle/>
        <a:p>
          <a:endParaRPr lang="it-IT"/>
        </a:p>
      </dgm:t>
    </dgm:pt>
    <dgm:pt modelId="{E2368490-47C5-4ED3-B2B6-0E6BE5340050}" type="pres">
      <dgm:prSet presAssocID="{38889FD4-40A8-4F2A-A217-BC4F0BE784F7}" presName="compNode" presStyleCnt="0"/>
      <dgm:spPr/>
    </dgm:pt>
    <dgm:pt modelId="{4271F5B0-BA1D-43B7-85E8-E14D31D7A151}" type="pres">
      <dgm:prSet presAssocID="{38889FD4-40A8-4F2A-A217-BC4F0BE784F7}" presName="dummyConnPt" presStyleCnt="0"/>
      <dgm:spPr/>
    </dgm:pt>
    <dgm:pt modelId="{79539CDF-3606-4197-86FD-D3F782CCC8D6}" type="pres">
      <dgm:prSet presAssocID="{38889FD4-40A8-4F2A-A217-BC4F0BE784F7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664590-2156-4BA7-A346-601FE84CE9FC}" type="pres">
      <dgm:prSet presAssocID="{A4537830-B321-4FCA-BA74-6CC9A6F7D3E8}" presName="sibTrans" presStyleLbl="bgSibTrans2D1" presStyleIdx="9" presStyleCnt="13"/>
      <dgm:spPr/>
      <dgm:t>
        <a:bodyPr/>
        <a:lstStyle/>
        <a:p>
          <a:endParaRPr lang="it-IT"/>
        </a:p>
      </dgm:t>
    </dgm:pt>
    <dgm:pt modelId="{83C3A982-8C47-4D8A-AE3A-62F084164AD4}" type="pres">
      <dgm:prSet presAssocID="{7F4E0935-739A-480E-8D66-1A3934FB9303}" presName="compNode" presStyleCnt="0"/>
      <dgm:spPr/>
    </dgm:pt>
    <dgm:pt modelId="{97181E4E-E53C-4012-B7C3-6BEA1B4E044C}" type="pres">
      <dgm:prSet presAssocID="{7F4E0935-739A-480E-8D66-1A3934FB9303}" presName="dummyConnPt" presStyleCnt="0"/>
      <dgm:spPr/>
    </dgm:pt>
    <dgm:pt modelId="{A761F153-F5A5-4243-97F3-565B93BD77D6}" type="pres">
      <dgm:prSet presAssocID="{7F4E0935-739A-480E-8D66-1A3934FB9303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B7F292-ACD4-42DD-9C56-CD062A4154E2}" type="pres">
      <dgm:prSet presAssocID="{6313BE77-23FD-40E1-95BD-77A13647AF37}" presName="sibTrans" presStyleLbl="bgSibTrans2D1" presStyleIdx="10" presStyleCnt="13"/>
      <dgm:spPr/>
      <dgm:t>
        <a:bodyPr/>
        <a:lstStyle/>
        <a:p>
          <a:endParaRPr lang="it-IT"/>
        </a:p>
      </dgm:t>
    </dgm:pt>
    <dgm:pt modelId="{B7404071-AC53-4154-9F72-D7DC0E923FF0}" type="pres">
      <dgm:prSet presAssocID="{E94C82DA-5AD2-4982-B804-3F2242E6FEBE}" presName="compNode" presStyleCnt="0"/>
      <dgm:spPr/>
    </dgm:pt>
    <dgm:pt modelId="{B4A25CC2-76F1-4334-A45C-F92C6A33CD1E}" type="pres">
      <dgm:prSet presAssocID="{E94C82DA-5AD2-4982-B804-3F2242E6FEBE}" presName="dummyConnPt" presStyleCnt="0"/>
      <dgm:spPr/>
    </dgm:pt>
    <dgm:pt modelId="{715B6FAC-7F93-4B94-8EA9-12473BB7E564}" type="pres">
      <dgm:prSet presAssocID="{E94C82DA-5AD2-4982-B804-3F2242E6FEBE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3075AF-4B97-458F-8F8F-479593832460}" type="pres">
      <dgm:prSet presAssocID="{EA5B4ACA-A1D0-43FD-BC30-364F6EE461E5}" presName="sibTrans" presStyleLbl="bgSibTrans2D1" presStyleIdx="11" presStyleCnt="13"/>
      <dgm:spPr/>
      <dgm:t>
        <a:bodyPr/>
        <a:lstStyle/>
        <a:p>
          <a:endParaRPr lang="it-IT"/>
        </a:p>
      </dgm:t>
    </dgm:pt>
    <dgm:pt modelId="{931EA045-112E-4BC2-A099-6EABD20162B3}" type="pres">
      <dgm:prSet presAssocID="{CD50ABF5-4A1F-4578-8625-4D063ECB8A0B}" presName="compNode" presStyleCnt="0"/>
      <dgm:spPr/>
    </dgm:pt>
    <dgm:pt modelId="{92236F0A-57A7-4CDE-AB44-3526C36EAB1B}" type="pres">
      <dgm:prSet presAssocID="{CD50ABF5-4A1F-4578-8625-4D063ECB8A0B}" presName="dummyConnPt" presStyleCnt="0"/>
      <dgm:spPr/>
    </dgm:pt>
    <dgm:pt modelId="{F94FBFFC-97C6-4325-AB8A-D304A8A26D39}" type="pres">
      <dgm:prSet presAssocID="{CD50ABF5-4A1F-4578-8625-4D063ECB8A0B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6F6B8C-EEB1-49C6-BE2E-692AAED0041F}" type="pres">
      <dgm:prSet presAssocID="{16D8840B-1259-45B3-847D-038456E8A59B}" presName="sibTrans" presStyleLbl="bgSibTrans2D1" presStyleIdx="12" presStyleCnt="13"/>
      <dgm:spPr/>
      <dgm:t>
        <a:bodyPr/>
        <a:lstStyle/>
        <a:p>
          <a:endParaRPr lang="it-IT"/>
        </a:p>
      </dgm:t>
    </dgm:pt>
    <dgm:pt modelId="{2F3B7C34-28CB-408B-A7D7-C1A72EA57D8A}" type="pres">
      <dgm:prSet presAssocID="{CB5D5112-70F5-48F2-B1BA-AC2D0C5321E7}" presName="compNode" presStyleCnt="0"/>
      <dgm:spPr/>
    </dgm:pt>
    <dgm:pt modelId="{72840A9D-88C4-4774-9DFA-A66A73116145}" type="pres">
      <dgm:prSet presAssocID="{CB5D5112-70F5-48F2-B1BA-AC2D0C5321E7}" presName="dummyConnPt" presStyleCnt="0"/>
      <dgm:spPr/>
    </dgm:pt>
    <dgm:pt modelId="{3BC2720C-8803-49C5-A5CD-9B0B26D28E02}" type="pres">
      <dgm:prSet presAssocID="{CB5D5112-70F5-48F2-B1BA-AC2D0C5321E7}" presName="node" presStyleLbl="node1" presStyleIdx="13" presStyleCnt="14" custScaleX="199441" custScaleY="261984" custLinFactNeighborX="12290" custLinFactNeighborY="-155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B07CDD6-2E3C-46F0-A24F-B21A3332CF64}" type="presOf" srcId="{2E3FA5EA-830F-4DA0-BB83-2AE2A71E1B94}" destId="{5E2F1430-F82D-4FC6-B247-E617E297D9FC}" srcOrd="0" destOrd="0" presId="urn:microsoft.com/office/officeart/2005/8/layout/bProcess4"/>
    <dgm:cxn modelId="{793BC1B1-B244-4571-8998-8882D50713C4}" type="presOf" srcId="{3357B1B7-4BC7-4AB6-8218-C886FBD0F77E}" destId="{5264BFD3-4A54-4F3D-BDF5-D4FE59D94285}" srcOrd="0" destOrd="0" presId="urn:microsoft.com/office/officeart/2005/8/layout/bProcess4"/>
    <dgm:cxn modelId="{58554EA1-03C9-4BBD-A3C0-53CA83D6331C}" srcId="{A05CFD81-0EB1-484D-9FA8-00CE5327D358}" destId="{2E3FA5EA-830F-4DA0-BB83-2AE2A71E1B94}" srcOrd="7" destOrd="0" parTransId="{5A2C1929-B99D-4A06-8848-DAE23BD0F908}" sibTransId="{6522C1DC-EF06-44A4-AF2B-338178F9DC2B}"/>
    <dgm:cxn modelId="{4736349B-5BD3-4363-B0BA-A110E2EED14C}" type="presOf" srcId="{0D5CD3C2-9525-4D92-B14E-69B61E730F7E}" destId="{28A457D9-0581-43A2-AACB-8001590489B0}" srcOrd="0" destOrd="0" presId="urn:microsoft.com/office/officeart/2005/8/layout/bProcess4"/>
    <dgm:cxn modelId="{98448006-EC27-4C4E-A30F-178ABEC358E9}" srcId="{A05CFD81-0EB1-484D-9FA8-00CE5327D358}" destId="{38889FD4-40A8-4F2A-A217-BC4F0BE784F7}" srcOrd="9" destOrd="0" parTransId="{53BD771E-3ED1-4E52-B292-FB67146C048E}" sibTransId="{A4537830-B321-4FCA-BA74-6CC9A6F7D3E8}"/>
    <dgm:cxn modelId="{8A688C3C-5245-4A38-B181-1501C78BFB4B}" srcId="{A05CFD81-0EB1-484D-9FA8-00CE5327D358}" destId="{3357B1B7-4BC7-4AB6-8218-C886FBD0F77E}" srcOrd="8" destOrd="0" parTransId="{98B75D29-F3A1-4D9C-B565-A285F85DCDEB}" sibTransId="{23E316B1-186C-4DEC-97D6-DADE337BAE54}"/>
    <dgm:cxn modelId="{6FBDD820-A5F2-429E-93D0-401856DDC089}" type="presOf" srcId="{A05CFD81-0EB1-484D-9FA8-00CE5327D358}" destId="{E5DF1819-8248-4AB1-B30A-6B64F1105560}" srcOrd="0" destOrd="0" presId="urn:microsoft.com/office/officeart/2005/8/layout/bProcess4"/>
    <dgm:cxn modelId="{1BE95AE4-AE3E-4846-82C2-C7E76F1FB550}" type="presOf" srcId="{6522C1DC-EF06-44A4-AF2B-338178F9DC2B}" destId="{FCC497BC-B474-4D42-A058-E32233F7BE86}" srcOrd="0" destOrd="0" presId="urn:microsoft.com/office/officeart/2005/8/layout/bProcess4"/>
    <dgm:cxn modelId="{E256D9A4-83E8-4D52-BDA1-4E532761BD7A}" type="presOf" srcId="{7274F45C-ABC3-4ACC-B4B4-CECA58A39B10}" destId="{4E727CFB-1AC8-4374-BBFD-CB0FFC1B5672}" srcOrd="0" destOrd="0" presId="urn:microsoft.com/office/officeart/2005/8/layout/bProcess4"/>
    <dgm:cxn modelId="{4C02CD49-3E21-4953-B6B9-123C1CBBF8AA}" type="presOf" srcId="{EA5B4ACA-A1D0-43FD-BC30-364F6EE461E5}" destId="{1E3075AF-4B97-458F-8F8F-479593832460}" srcOrd="0" destOrd="0" presId="urn:microsoft.com/office/officeart/2005/8/layout/bProcess4"/>
    <dgm:cxn modelId="{6775BD5C-90AD-4AD6-9CEC-C86570AD8341}" type="presOf" srcId="{EEEAF989-1FB2-4D56-AF84-2945BA5CC004}" destId="{72196324-B926-428D-A4A2-DD9B6B0419CE}" srcOrd="0" destOrd="0" presId="urn:microsoft.com/office/officeart/2005/8/layout/bProcess4"/>
    <dgm:cxn modelId="{8BC5CD4C-A1C2-4EB2-B11D-3D09A89EEF57}" srcId="{A05CFD81-0EB1-484D-9FA8-00CE5327D358}" destId="{F578D42D-658D-4AA2-848B-2A8A2DC3655F}" srcOrd="1" destOrd="0" parTransId="{9924ECE5-9F29-4B81-8F67-250A41CDB48A}" sibTransId="{435FDFD8-C94B-4A03-804D-61C65EC04A78}"/>
    <dgm:cxn modelId="{C0D3760E-AFCF-4E68-B558-E3794879B5B6}" type="presOf" srcId="{D4DA2A8D-0BF8-409B-9788-3657115C07A2}" destId="{3343A66C-DE73-45B8-9960-4DA875DAB900}" srcOrd="0" destOrd="0" presId="urn:microsoft.com/office/officeart/2005/8/layout/bProcess4"/>
    <dgm:cxn modelId="{63F785C1-2EEC-4D2A-A799-B5471C8065E1}" type="presOf" srcId="{813646C5-58C4-41CE-8D4A-A3FA8D7B2E58}" destId="{0CD1B9CA-0AEE-475E-AA8B-45613E87E03D}" srcOrd="0" destOrd="0" presId="urn:microsoft.com/office/officeart/2005/8/layout/bProcess4"/>
    <dgm:cxn modelId="{E23BA2C1-D384-4441-AFB6-298467AFE984}" type="presOf" srcId="{B174C08B-101C-4242-B617-A6271E60B698}" destId="{8199C1D7-80AD-4729-BD74-CCB44DCB98C4}" srcOrd="0" destOrd="0" presId="urn:microsoft.com/office/officeart/2005/8/layout/bProcess4"/>
    <dgm:cxn modelId="{AE74F415-0643-48E3-BFA2-75E99F47DF5B}" srcId="{A05CFD81-0EB1-484D-9FA8-00CE5327D358}" destId="{E595805A-D127-475C-A8F1-0D58CB4E2D6F}" srcOrd="2" destOrd="0" parTransId="{F3D5A923-D415-4934-AAAC-DAD8FDB07F5F}" sibTransId="{B174C08B-101C-4242-B617-A6271E60B698}"/>
    <dgm:cxn modelId="{70B464E8-81ED-4D0F-A6C7-475463A81204}" srcId="{A05CFD81-0EB1-484D-9FA8-00CE5327D358}" destId="{477504DD-868C-46CB-A19B-E671F7C8809A}" srcOrd="0" destOrd="0" parTransId="{6CD61D95-7E2F-4CF9-A443-E08D005B2BC9}" sibTransId="{C0595CD2-8CCE-408A-9676-FCB48E5689B5}"/>
    <dgm:cxn modelId="{ACC1BFA5-00D8-47FF-8C4E-45439126C624}" srcId="{A05CFD81-0EB1-484D-9FA8-00CE5327D358}" destId="{E94C82DA-5AD2-4982-B804-3F2242E6FEBE}" srcOrd="11" destOrd="0" parTransId="{E04959AB-8A4E-4A97-BF0F-2248282F2144}" sibTransId="{EA5B4ACA-A1D0-43FD-BC30-364F6EE461E5}"/>
    <dgm:cxn modelId="{5DBDDCB6-FB0F-4A9E-9E5D-A05894AFAD83}" type="presOf" srcId="{CB5D5112-70F5-48F2-B1BA-AC2D0C5321E7}" destId="{3BC2720C-8803-49C5-A5CD-9B0B26D28E02}" srcOrd="0" destOrd="0" presId="urn:microsoft.com/office/officeart/2005/8/layout/bProcess4"/>
    <dgm:cxn modelId="{76961434-6345-4727-9CD9-C7FC1842B5D5}" srcId="{A05CFD81-0EB1-484D-9FA8-00CE5327D358}" destId="{813646C5-58C4-41CE-8D4A-A3FA8D7B2E58}" srcOrd="6" destOrd="0" parTransId="{7442FAA1-45BC-4189-823C-33A0AC6DA544}" sibTransId="{EEEAF989-1FB2-4D56-AF84-2945BA5CC004}"/>
    <dgm:cxn modelId="{A267654B-F7CD-4717-8912-154EE5CD5FB7}" type="presOf" srcId="{1096F699-7AE0-4237-99F0-5FE5948274B8}" destId="{205C3E54-61CF-47B0-AF58-63E37401C93C}" srcOrd="0" destOrd="0" presId="urn:microsoft.com/office/officeart/2005/8/layout/bProcess4"/>
    <dgm:cxn modelId="{821F17A0-2100-43FA-AB1B-EB9059AD5106}" type="presOf" srcId="{7F4E0935-739A-480E-8D66-1A3934FB9303}" destId="{A761F153-F5A5-4243-97F3-565B93BD77D6}" srcOrd="0" destOrd="0" presId="urn:microsoft.com/office/officeart/2005/8/layout/bProcess4"/>
    <dgm:cxn modelId="{87BC5AD3-743D-4B76-B731-139F759C35B1}" type="presOf" srcId="{C0595CD2-8CCE-408A-9676-FCB48E5689B5}" destId="{6088B1C0-4017-43D1-AC06-D0EA79845982}" srcOrd="0" destOrd="0" presId="urn:microsoft.com/office/officeart/2005/8/layout/bProcess4"/>
    <dgm:cxn modelId="{1B9165C9-2E7D-4945-A479-50A1F3B5B890}" type="presOf" srcId="{E595805A-D127-475C-A8F1-0D58CB4E2D6F}" destId="{F030A18C-9F12-48C6-885C-A523F1D1D02E}" srcOrd="0" destOrd="0" presId="urn:microsoft.com/office/officeart/2005/8/layout/bProcess4"/>
    <dgm:cxn modelId="{EBAF3508-F8AA-44AD-A79D-444D80E0F088}" type="presOf" srcId="{16D8840B-1259-45B3-847D-038456E8A59B}" destId="{066F6B8C-EEB1-49C6-BE2E-692AAED0041F}" srcOrd="0" destOrd="0" presId="urn:microsoft.com/office/officeart/2005/8/layout/bProcess4"/>
    <dgm:cxn modelId="{8F1AEAD2-F267-4779-B949-14CD897EC97A}" type="presOf" srcId="{435FDFD8-C94B-4A03-804D-61C65EC04A78}" destId="{48E2A559-DA5E-4045-9775-C85E02810BB6}" srcOrd="0" destOrd="0" presId="urn:microsoft.com/office/officeart/2005/8/layout/bProcess4"/>
    <dgm:cxn modelId="{592D0B75-EB9F-431D-97F8-12FBD3993052}" srcId="{A05CFD81-0EB1-484D-9FA8-00CE5327D358}" destId="{D4DA2A8D-0BF8-409B-9788-3657115C07A2}" srcOrd="3" destOrd="0" parTransId="{B88FEC34-8261-4EC5-8DAF-5ED0A41EF7E6}" sibTransId="{0D5CD3C2-9525-4D92-B14E-69B61E730F7E}"/>
    <dgm:cxn modelId="{89E66AA3-C198-41EA-A1D2-C7940919508C}" srcId="{A05CFD81-0EB1-484D-9FA8-00CE5327D358}" destId="{7274F45C-ABC3-4ACC-B4B4-CECA58A39B10}" srcOrd="4" destOrd="0" parTransId="{5AE0EDFA-3B15-465A-952A-84425E8D2ED0}" sibTransId="{7ED6852B-4B80-4781-B4B3-F376E92F471D}"/>
    <dgm:cxn modelId="{84196FE8-5A34-4A90-8572-BA5D0EB17B4C}" type="presOf" srcId="{F578D42D-658D-4AA2-848B-2A8A2DC3655F}" destId="{114D3E8A-29F3-4D6C-9911-EBE36120DFDC}" srcOrd="0" destOrd="0" presId="urn:microsoft.com/office/officeart/2005/8/layout/bProcess4"/>
    <dgm:cxn modelId="{73E7489C-E10C-452B-8116-ABD796799A8C}" srcId="{A05CFD81-0EB1-484D-9FA8-00CE5327D358}" destId="{1096F699-7AE0-4237-99F0-5FE5948274B8}" srcOrd="5" destOrd="0" parTransId="{E9025A9E-062C-4C91-ABC4-FFA74D0E3383}" sibTransId="{6952276D-DA4B-4A71-BF0C-6BA55F0A877E}"/>
    <dgm:cxn modelId="{117C3BD7-7EEA-427D-8594-B870995C6772}" type="presOf" srcId="{E94C82DA-5AD2-4982-B804-3F2242E6FEBE}" destId="{715B6FAC-7F93-4B94-8EA9-12473BB7E564}" srcOrd="0" destOrd="0" presId="urn:microsoft.com/office/officeart/2005/8/layout/bProcess4"/>
    <dgm:cxn modelId="{18028AF6-AC6E-42B3-AA41-4AF0E12C552D}" type="presOf" srcId="{477504DD-868C-46CB-A19B-E671F7C8809A}" destId="{BDB453AE-2CB6-4E11-9ADE-3319629D2505}" srcOrd="0" destOrd="0" presId="urn:microsoft.com/office/officeart/2005/8/layout/bProcess4"/>
    <dgm:cxn modelId="{D46F78EE-49DB-4C27-A6FD-73C619F1496F}" type="presOf" srcId="{CD50ABF5-4A1F-4578-8625-4D063ECB8A0B}" destId="{F94FBFFC-97C6-4325-AB8A-D304A8A26D39}" srcOrd="0" destOrd="0" presId="urn:microsoft.com/office/officeart/2005/8/layout/bProcess4"/>
    <dgm:cxn modelId="{9C417731-4CAF-48E5-9896-34F6B4113C89}" type="presOf" srcId="{6313BE77-23FD-40E1-95BD-77A13647AF37}" destId="{3AB7F292-ACD4-42DD-9C56-CD062A4154E2}" srcOrd="0" destOrd="0" presId="urn:microsoft.com/office/officeart/2005/8/layout/bProcess4"/>
    <dgm:cxn modelId="{AD1CA413-AAB0-4646-B62A-7B3D4489118B}" srcId="{A05CFD81-0EB1-484D-9FA8-00CE5327D358}" destId="{7F4E0935-739A-480E-8D66-1A3934FB9303}" srcOrd="10" destOrd="0" parTransId="{5E150045-EC78-496C-9E0B-FD76C6BBC778}" sibTransId="{6313BE77-23FD-40E1-95BD-77A13647AF37}"/>
    <dgm:cxn modelId="{CDFF02E2-8AF7-4459-8989-DCB906F5D08E}" type="presOf" srcId="{38889FD4-40A8-4F2A-A217-BC4F0BE784F7}" destId="{79539CDF-3606-4197-86FD-D3F782CCC8D6}" srcOrd="0" destOrd="0" presId="urn:microsoft.com/office/officeart/2005/8/layout/bProcess4"/>
    <dgm:cxn modelId="{5AACD652-ECB9-4B89-94C8-72A695ED9FC6}" type="presOf" srcId="{23E316B1-186C-4DEC-97D6-DADE337BAE54}" destId="{2B9385D1-C302-4799-86B2-7224F0032735}" srcOrd="0" destOrd="0" presId="urn:microsoft.com/office/officeart/2005/8/layout/bProcess4"/>
    <dgm:cxn modelId="{1BA5CB3E-7B04-4B2A-A02C-A944E952F1CD}" srcId="{A05CFD81-0EB1-484D-9FA8-00CE5327D358}" destId="{CD50ABF5-4A1F-4578-8625-4D063ECB8A0B}" srcOrd="12" destOrd="0" parTransId="{6F528BF6-24B1-4EB9-BA39-BAD75A36D32D}" sibTransId="{16D8840B-1259-45B3-847D-038456E8A59B}"/>
    <dgm:cxn modelId="{C9160CEF-F9BA-4624-985D-B742A322F3CC}" type="presOf" srcId="{6952276D-DA4B-4A71-BF0C-6BA55F0A877E}" destId="{5D4F1142-364E-4EEF-BC22-4C9C1A0E7608}" srcOrd="0" destOrd="0" presId="urn:microsoft.com/office/officeart/2005/8/layout/bProcess4"/>
    <dgm:cxn modelId="{13CA9311-1C1E-4F94-8FB0-D5C91C74225F}" srcId="{A05CFD81-0EB1-484D-9FA8-00CE5327D358}" destId="{CB5D5112-70F5-48F2-B1BA-AC2D0C5321E7}" srcOrd="13" destOrd="0" parTransId="{D59567A0-9AC1-4D4E-8602-27065D7AE6ED}" sibTransId="{87151E67-A41D-4B58-B395-4BCF6E06683F}"/>
    <dgm:cxn modelId="{2AABFFB6-B1DA-440E-B966-D50E95F3DF60}" type="presOf" srcId="{A4537830-B321-4FCA-BA74-6CC9A6F7D3E8}" destId="{8F664590-2156-4BA7-A346-601FE84CE9FC}" srcOrd="0" destOrd="0" presId="urn:microsoft.com/office/officeart/2005/8/layout/bProcess4"/>
    <dgm:cxn modelId="{363899F5-30F4-4A1F-8C93-FA3686576B21}" type="presOf" srcId="{7ED6852B-4B80-4781-B4B3-F376E92F471D}" destId="{2DB6A2F6-FBDE-4E03-8CD7-C0C8F888B0E5}" srcOrd="0" destOrd="0" presId="urn:microsoft.com/office/officeart/2005/8/layout/bProcess4"/>
    <dgm:cxn modelId="{4DB627BC-2378-4AF6-B1F1-CA6653433BA3}" type="presParOf" srcId="{E5DF1819-8248-4AB1-B30A-6B64F1105560}" destId="{18E61A6D-CC1E-4B4F-A600-963FCAAE7D8C}" srcOrd="0" destOrd="0" presId="urn:microsoft.com/office/officeart/2005/8/layout/bProcess4"/>
    <dgm:cxn modelId="{17F726B2-B2E4-46C6-869F-939617054AE3}" type="presParOf" srcId="{18E61A6D-CC1E-4B4F-A600-963FCAAE7D8C}" destId="{6E1683E5-B47D-440D-B45A-0D8B35402408}" srcOrd="0" destOrd="0" presId="urn:microsoft.com/office/officeart/2005/8/layout/bProcess4"/>
    <dgm:cxn modelId="{FE7A0F6C-3994-4F2F-BA85-77C11D8EE381}" type="presParOf" srcId="{18E61A6D-CC1E-4B4F-A600-963FCAAE7D8C}" destId="{BDB453AE-2CB6-4E11-9ADE-3319629D2505}" srcOrd="1" destOrd="0" presId="urn:microsoft.com/office/officeart/2005/8/layout/bProcess4"/>
    <dgm:cxn modelId="{ABBFA749-7466-454A-A91F-9E47DF23D37F}" type="presParOf" srcId="{E5DF1819-8248-4AB1-B30A-6B64F1105560}" destId="{6088B1C0-4017-43D1-AC06-D0EA79845982}" srcOrd="1" destOrd="0" presId="urn:microsoft.com/office/officeart/2005/8/layout/bProcess4"/>
    <dgm:cxn modelId="{A7615616-7B4B-4E8D-A8EB-673F55286DF0}" type="presParOf" srcId="{E5DF1819-8248-4AB1-B30A-6B64F1105560}" destId="{D8ECC1FF-C5BD-42FB-AF4C-541D7FA0C48A}" srcOrd="2" destOrd="0" presId="urn:microsoft.com/office/officeart/2005/8/layout/bProcess4"/>
    <dgm:cxn modelId="{9F14B1A7-49A2-4E91-9C71-0AAE768F4AB9}" type="presParOf" srcId="{D8ECC1FF-C5BD-42FB-AF4C-541D7FA0C48A}" destId="{EC1FAB0A-2385-4F68-9BCF-B9E2021D68BC}" srcOrd="0" destOrd="0" presId="urn:microsoft.com/office/officeart/2005/8/layout/bProcess4"/>
    <dgm:cxn modelId="{3C5BB843-C02E-48F3-9B10-67448F2BEEB2}" type="presParOf" srcId="{D8ECC1FF-C5BD-42FB-AF4C-541D7FA0C48A}" destId="{114D3E8A-29F3-4D6C-9911-EBE36120DFDC}" srcOrd="1" destOrd="0" presId="urn:microsoft.com/office/officeart/2005/8/layout/bProcess4"/>
    <dgm:cxn modelId="{F26BC950-1D12-4C9E-98F1-E0155E32BD74}" type="presParOf" srcId="{E5DF1819-8248-4AB1-B30A-6B64F1105560}" destId="{48E2A559-DA5E-4045-9775-C85E02810BB6}" srcOrd="3" destOrd="0" presId="urn:microsoft.com/office/officeart/2005/8/layout/bProcess4"/>
    <dgm:cxn modelId="{7908A7B0-DCC6-4483-8C20-9E4F248A7A60}" type="presParOf" srcId="{E5DF1819-8248-4AB1-B30A-6B64F1105560}" destId="{2EDA3163-889F-4D19-B365-CFEB60B7224D}" srcOrd="4" destOrd="0" presId="urn:microsoft.com/office/officeart/2005/8/layout/bProcess4"/>
    <dgm:cxn modelId="{D10C4658-4970-4590-886C-B3579B6AE317}" type="presParOf" srcId="{2EDA3163-889F-4D19-B365-CFEB60B7224D}" destId="{91820422-E3FA-458E-9CF2-CF67A7DC7FCC}" srcOrd="0" destOrd="0" presId="urn:microsoft.com/office/officeart/2005/8/layout/bProcess4"/>
    <dgm:cxn modelId="{2D061865-EEAD-4755-8FAA-690401558575}" type="presParOf" srcId="{2EDA3163-889F-4D19-B365-CFEB60B7224D}" destId="{F030A18C-9F12-48C6-885C-A523F1D1D02E}" srcOrd="1" destOrd="0" presId="urn:microsoft.com/office/officeart/2005/8/layout/bProcess4"/>
    <dgm:cxn modelId="{7A02BB4F-0146-4320-B5FD-DC37FC48BB86}" type="presParOf" srcId="{E5DF1819-8248-4AB1-B30A-6B64F1105560}" destId="{8199C1D7-80AD-4729-BD74-CCB44DCB98C4}" srcOrd="5" destOrd="0" presId="urn:microsoft.com/office/officeart/2005/8/layout/bProcess4"/>
    <dgm:cxn modelId="{8891A95D-CC4D-4AA7-96A1-953245F2BF98}" type="presParOf" srcId="{E5DF1819-8248-4AB1-B30A-6B64F1105560}" destId="{FF69E7C6-8E48-43D2-81EC-8453FDA7DFD7}" srcOrd="6" destOrd="0" presId="urn:microsoft.com/office/officeart/2005/8/layout/bProcess4"/>
    <dgm:cxn modelId="{9AC1E285-21EE-4900-BF4C-16D23FE077CD}" type="presParOf" srcId="{FF69E7C6-8E48-43D2-81EC-8453FDA7DFD7}" destId="{BC7C64F7-2260-450B-866B-6DC26EDC6173}" srcOrd="0" destOrd="0" presId="urn:microsoft.com/office/officeart/2005/8/layout/bProcess4"/>
    <dgm:cxn modelId="{7F02AB25-40F4-4035-9BDB-C50E8B5DBD33}" type="presParOf" srcId="{FF69E7C6-8E48-43D2-81EC-8453FDA7DFD7}" destId="{3343A66C-DE73-45B8-9960-4DA875DAB900}" srcOrd="1" destOrd="0" presId="urn:microsoft.com/office/officeart/2005/8/layout/bProcess4"/>
    <dgm:cxn modelId="{66A7CB5C-1E35-49AF-AB8B-1B497D34F40E}" type="presParOf" srcId="{E5DF1819-8248-4AB1-B30A-6B64F1105560}" destId="{28A457D9-0581-43A2-AACB-8001590489B0}" srcOrd="7" destOrd="0" presId="urn:microsoft.com/office/officeart/2005/8/layout/bProcess4"/>
    <dgm:cxn modelId="{5D9C0DBE-AA63-47E1-A532-DE0E651A1E68}" type="presParOf" srcId="{E5DF1819-8248-4AB1-B30A-6B64F1105560}" destId="{D0F400D0-C2D0-4919-8931-9E7DEEB99397}" srcOrd="8" destOrd="0" presId="urn:microsoft.com/office/officeart/2005/8/layout/bProcess4"/>
    <dgm:cxn modelId="{CDD0B1EB-8FB7-4A61-8F8C-46C9274E6407}" type="presParOf" srcId="{D0F400D0-C2D0-4919-8931-9E7DEEB99397}" destId="{C2859218-3BF3-4405-84B8-A72104745F08}" srcOrd="0" destOrd="0" presId="urn:microsoft.com/office/officeart/2005/8/layout/bProcess4"/>
    <dgm:cxn modelId="{9A2DD9B4-4F63-4776-B655-C3603E13D72C}" type="presParOf" srcId="{D0F400D0-C2D0-4919-8931-9E7DEEB99397}" destId="{4E727CFB-1AC8-4374-BBFD-CB0FFC1B5672}" srcOrd="1" destOrd="0" presId="urn:microsoft.com/office/officeart/2005/8/layout/bProcess4"/>
    <dgm:cxn modelId="{296A85A6-C752-425D-AF20-4199F3D768E4}" type="presParOf" srcId="{E5DF1819-8248-4AB1-B30A-6B64F1105560}" destId="{2DB6A2F6-FBDE-4E03-8CD7-C0C8F888B0E5}" srcOrd="9" destOrd="0" presId="urn:microsoft.com/office/officeart/2005/8/layout/bProcess4"/>
    <dgm:cxn modelId="{A832E1BF-B20B-494E-8393-981A08E4F538}" type="presParOf" srcId="{E5DF1819-8248-4AB1-B30A-6B64F1105560}" destId="{47AAC3F4-31B4-457C-9B8B-FBDC8FA9E264}" srcOrd="10" destOrd="0" presId="urn:microsoft.com/office/officeart/2005/8/layout/bProcess4"/>
    <dgm:cxn modelId="{F71130C5-314F-47C8-9804-86330CDF623A}" type="presParOf" srcId="{47AAC3F4-31B4-457C-9B8B-FBDC8FA9E264}" destId="{E252B8DA-CC4E-4B0E-9645-8769094A6CB1}" srcOrd="0" destOrd="0" presId="urn:microsoft.com/office/officeart/2005/8/layout/bProcess4"/>
    <dgm:cxn modelId="{AD70C1C1-F102-4883-98DD-8FEDCB9D5FAC}" type="presParOf" srcId="{47AAC3F4-31B4-457C-9B8B-FBDC8FA9E264}" destId="{205C3E54-61CF-47B0-AF58-63E37401C93C}" srcOrd="1" destOrd="0" presId="urn:microsoft.com/office/officeart/2005/8/layout/bProcess4"/>
    <dgm:cxn modelId="{278C912E-3D90-426D-972D-F9B5DFBA8869}" type="presParOf" srcId="{E5DF1819-8248-4AB1-B30A-6B64F1105560}" destId="{5D4F1142-364E-4EEF-BC22-4C9C1A0E7608}" srcOrd="11" destOrd="0" presId="urn:microsoft.com/office/officeart/2005/8/layout/bProcess4"/>
    <dgm:cxn modelId="{57F0FFCD-0004-474C-B420-9DFD595B7982}" type="presParOf" srcId="{E5DF1819-8248-4AB1-B30A-6B64F1105560}" destId="{C1A1CD3F-D12B-4C41-9B6F-DAA71CE60C38}" srcOrd="12" destOrd="0" presId="urn:microsoft.com/office/officeart/2005/8/layout/bProcess4"/>
    <dgm:cxn modelId="{17160C66-0AD1-4DF4-B0F1-E895AAF285D8}" type="presParOf" srcId="{C1A1CD3F-D12B-4C41-9B6F-DAA71CE60C38}" destId="{8573679C-0915-4227-9E87-3C504FEC5C7F}" srcOrd="0" destOrd="0" presId="urn:microsoft.com/office/officeart/2005/8/layout/bProcess4"/>
    <dgm:cxn modelId="{2E88B04B-BFBA-43DA-9933-70D276D042EA}" type="presParOf" srcId="{C1A1CD3F-D12B-4C41-9B6F-DAA71CE60C38}" destId="{0CD1B9CA-0AEE-475E-AA8B-45613E87E03D}" srcOrd="1" destOrd="0" presId="urn:microsoft.com/office/officeart/2005/8/layout/bProcess4"/>
    <dgm:cxn modelId="{1D74A9ED-4347-4114-9EAE-55834D678B1D}" type="presParOf" srcId="{E5DF1819-8248-4AB1-B30A-6B64F1105560}" destId="{72196324-B926-428D-A4A2-DD9B6B0419CE}" srcOrd="13" destOrd="0" presId="urn:microsoft.com/office/officeart/2005/8/layout/bProcess4"/>
    <dgm:cxn modelId="{C6AB7A71-4100-4851-8AD3-F24E686F354B}" type="presParOf" srcId="{E5DF1819-8248-4AB1-B30A-6B64F1105560}" destId="{AAE61FF9-2DD4-4E67-ABE1-A58DA82724B3}" srcOrd="14" destOrd="0" presId="urn:microsoft.com/office/officeart/2005/8/layout/bProcess4"/>
    <dgm:cxn modelId="{3FCF7586-0A9C-41A1-BA5A-A5807DB88403}" type="presParOf" srcId="{AAE61FF9-2DD4-4E67-ABE1-A58DA82724B3}" destId="{ECE57177-9A5A-4A8D-B79C-EC32FA9BE347}" srcOrd="0" destOrd="0" presId="urn:microsoft.com/office/officeart/2005/8/layout/bProcess4"/>
    <dgm:cxn modelId="{23C58034-D597-42AA-A737-3C480216EBCF}" type="presParOf" srcId="{AAE61FF9-2DD4-4E67-ABE1-A58DA82724B3}" destId="{5E2F1430-F82D-4FC6-B247-E617E297D9FC}" srcOrd="1" destOrd="0" presId="urn:microsoft.com/office/officeart/2005/8/layout/bProcess4"/>
    <dgm:cxn modelId="{7A63E0E0-5561-4315-B145-2AC9DDA985FD}" type="presParOf" srcId="{E5DF1819-8248-4AB1-B30A-6B64F1105560}" destId="{FCC497BC-B474-4D42-A058-E32233F7BE86}" srcOrd="15" destOrd="0" presId="urn:microsoft.com/office/officeart/2005/8/layout/bProcess4"/>
    <dgm:cxn modelId="{BAEE4B87-5E96-49B8-8DB1-8A9562203AB1}" type="presParOf" srcId="{E5DF1819-8248-4AB1-B30A-6B64F1105560}" destId="{B8D9013D-EF9B-4AA7-B84E-6EB1085CF51E}" srcOrd="16" destOrd="0" presId="urn:microsoft.com/office/officeart/2005/8/layout/bProcess4"/>
    <dgm:cxn modelId="{ADF47297-75FB-404B-9740-4F80B31E1185}" type="presParOf" srcId="{B8D9013D-EF9B-4AA7-B84E-6EB1085CF51E}" destId="{D58E31C0-C15D-4AE8-9371-83B1A98615BC}" srcOrd="0" destOrd="0" presId="urn:microsoft.com/office/officeart/2005/8/layout/bProcess4"/>
    <dgm:cxn modelId="{6D94AEE0-86E4-454D-9F3B-626D411EE099}" type="presParOf" srcId="{B8D9013D-EF9B-4AA7-B84E-6EB1085CF51E}" destId="{5264BFD3-4A54-4F3D-BDF5-D4FE59D94285}" srcOrd="1" destOrd="0" presId="urn:microsoft.com/office/officeart/2005/8/layout/bProcess4"/>
    <dgm:cxn modelId="{50F9F1B1-E8C6-4BEB-BA52-5AE203E8A9AF}" type="presParOf" srcId="{E5DF1819-8248-4AB1-B30A-6B64F1105560}" destId="{2B9385D1-C302-4799-86B2-7224F0032735}" srcOrd="17" destOrd="0" presId="urn:microsoft.com/office/officeart/2005/8/layout/bProcess4"/>
    <dgm:cxn modelId="{B01FFE78-75A3-4ED7-9379-064A5D2A2D14}" type="presParOf" srcId="{E5DF1819-8248-4AB1-B30A-6B64F1105560}" destId="{E2368490-47C5-4ED3-B2B6-0E6BE5340050}" srcOrd="18" destOrd="0" presId="urn:microsoft.com/office/officeart/2005/8/layout/bProcess4"/>
    <dgm:cxn modelId="{68023709-ED96-4B8C-B9A5-04AC8BA0E304}" type="presParOf" srcId="{E2368490-47C5-4ED3-B2B6-0E6BE5340050}" destId="{4271F5B0-BA1D-43B7-85E8-E14D31D7A151}" srcOrd="0" destOrd="0" presId="urn:microsoft.com/office/officeart/2005/8/layout/bProcess4"/>
    <dgm:cxn modelId="{C4B8A12C-9FA1-4B7C-A114-850152949DB1}" type="presParOf" srcId="{E2368490-47C5-4ED3-B2B6-0E6BE5340050}" destId="{79539CDF-3606-4197-86FD-D3F782CCC8D6}" srcOrd="1" destOrd="0" presId="urn:microsoft.com/office/officeart/2005/8/layout/bProcess4"/>
    <dgm:cxn modelId="{375B682E-BF84-4B5C-9D5D-C6A34ED0453A}" type="presParOf" srcId="{E5DF1819-8248-4AB1-B30A-6B64F1105560}" destId="{8F664590-2156-4BA7-A346-601FE84CE9FC}" srcOrd="19" destOrd="0" presId="urn:microsoft.com/office/officeart/2005/8/layout/bProcess4"/>
    <dgm:cxn modelId="{61C55A34-A389-44DB-B3D4-5D717F259AB8}" type="presParOf" srcId="{E5DF1819-8248-4AB1-B30A-6B64F1105560}" destId="{83C3A982-8C47-4D8A-AE3A-62F084164AD4}" srcOrd="20" destOrd="0" presId="urn:microsoft.com/office/officeart/2005/8/layout/bProcess4"/>
    <dgm:cxn modelId="{F1DF5FE2-BED8-4BCF-B8C2-F0B71817E544}" type="presParOf" srcId="{83C3A982-8C47-4D8A-AE3A-62F084164AD4}" destId="{97181E4E-E53C-4012-B7C3-6BEA1B4E044C}" srcOrd="0" destOrd="0" presId="urn:microsoft.com/office/officeart/2005/8/layout/bProcess4"/>
    <dgm:cxn modelId="{37D8DEA0-89B5-4000-AADE-5DE08590C173}" type="presParOf" srcId="{83C3A982-8C47-4D8A-AE3A-62F084164AD4}" destId="{A761F153-F5A5-4243-97F3-565B93BD77D6}" srcOrd="1" destOrd="0" presId="urn:microsoft.com/office/officeart/2005/8/layout/bProcess4"/>
    <dgm:cxn modelId="{4AADA3A2-3834-49C2-B16B-7D8C2F615B63}" type="presParOf" srcId="{E5DF1819-8248-4AB1-B30A-6B64F1105560}" destId="{3AB7F292-ACD4-42DD-9C56-CD062A4154E2}" srcOrd="21" destOrd="0" presId="urn:microsoft.com/office/officeart/2005/8/layout/bProcess4"/>
    <dgm:cxn modelId="{D8A91D29-E66B-49EE-96E3-1F51A0FC0595}" type="presParOf" srcId="{E5DF1819-8248-4AB1-B30A-6B64F1105560}" destId="{B7404071-AC53-4154-9F72-D7DC0E923FF0}" srcOrd="22" destOrd="0" presId="urn:microsoft.com/office/officeart/2005/8/layout/bProcess4"/>
    <dgm:cxn modelId="{1786C77D-2DC8-4E3A-80C2-C785DA58A57F}" type="presParOf" srcId="{B7404071-AC53-4154-9F72-D7DC0E923FF0}" destId="{B4A25CC2-76F1-4334-A45C-F92C6A33CD1E}" srcOrd="0" destOrd="0" presId="urn:microsoft.com/office/officeart/2005/8/layout/bProcess4"/>
    <dgm:cxn modelId="{128D31DE-9847-4D15-8BD2-BB8A55D91962}" type="presParOf" srcId="{B7404071-AC53-4154-9F72-D7DC0E923FF0}" destId="{715B6FAC-7F93-4B94-8EA9-12473BB7E564}" srcOrd="1" destOrd="0" presId="urn:microsoft.com/office/officeart/2005/8/layout/bProcess4"/>
    <dgm:cxn modelId="{76801D26-D6F5-4D0E-A733-A80E36A852A4}" type="presParOf" srcId="{E5DF1819-8248-4AB1-B30A-6B64F1105560}" destId="{1E3075AF-4B97-458F-8F8F-479593832460}" srcOrd="23" destOrd="0" presId="urn:microsoft.com/office/officeart/2005/8/layout/bProcess4"/>
    <dgm:cxn modelId="{4ED0B7CB-E487-4B95-9F3A-4E19FE5A3481}" type="presParOf" srcId="{E5DF1819-8248-4AB1-B30A-6B64F1105560}" destId="{931EA045-112E-4BC2-A099-6EABD20162B3}" srcOrd="24" destOrd="0" presId="urn:microsoft.com/office/officeart/2005/8/layout/bProcess4"/>
    <dgm:cxn modelId="{0A46C903-9559-4896-96F7-D6F38FC57D05}" type="presParOf" srcId="{931EA045-112E-4BC2-A099-6EABD20162B3}" destId="{92236F0A-57A7-4CDE-AB44-3526C36EAB1B}" srcOrd="0" destOrd="0" presId="urn:microsoft.com/office/officeart/2005/8/layout/bProcess4"/>
    <dgm:cxn modelId="{65843EFF-C2B0-46C6-BB50-D9408910CDD2}" type="presParOf" srcId="{931EA045-112E-4BC2-A099-6EABD20162B3}" destId="{F94FBFFC-97C6-4325-AB8A-D304A8A26D39}" srcOrd="1" destOrd="0" presId="urn:microsoft.com/office/officeart/2005/8/layout/bProcess4"/>
    <dgm:cxn modelId="{AF902149-F974-4323-95F9-62B727674375}" type="presParOf" srcId="{E5DF1819-8248-4AB1-B30A-6B64F1105560}" destId="{066F6B8C-EEB1-49C6-BE2E-692AAED0041F}" srcOrd="25" destOrd="0" presId="urn:microsoft.com/office/officeart/2005/8/layout/bProcess4"/>
    <dgm:cxn modelId="{E783BA25-00CC-4235-990C-0EE01CCC0740}" type="presParOf" srcId="{E5DF1819-8248-4AB1-B30A-6B64F1105560}" destId="{2F3B7C34-28CB-408B-A7D7-C1A72EA57D8A}" srcOrd="26" destOrd="0" presId="urn:microsoft.com/office/officeart/2005/8/layout/bProcess4"/>
    <dgm:cxn modelId="{87B3D918-3555-4A44-9EA6-B55BC04F790B}" type="presParOf" srcId="{2F3B7C34-28CB-408B-A7D7-C1A72EA57D8A}" destId="{72840A9D-88C4-4774-9DFA-A66A73116145}" srcOrd="0" destOrd="0" presId="urn:microsoft.com/office/officeart/2005/8/layout/bProcess4"/>
    <dgm:cxn modelId="{E1A899E7-FE1D-483C-BB05-34977B18A888}" type="presParOf" srcId="{2F3B7C34-28CB-408B-A7D7-C1A72EA57D8A}" destId="{3BC2720C-8803-49C5-A5CD-9B0B26D28E0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2B8B8-8913-4162-B5DD-A8AF564AD05F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328E62F6-71C3-43CA-A655-E856C1A0C02C}">
      <dgm:prSet phldrT="[Tes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t-IT" sz="2800" dirty="0"/>
            <a:t>INFORMAZIONI DI BASE </a:t>
          </a: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lang="it-IT" sz="1800" dirty="0"/>
            <a:t>(sesso, età, residenza, condizione lavorativa attuale ed esperienza professionale, esperienze personali con bevitori tardivi e giocatori anziani)</a:t>
          </a:r>
          <a:endParaRPr lang="it-IT" sz="2800" dirty="0"/>
        </a:p>
      </dgm:t>
    </dgm:pt>
    <dgm:pt modelId="{BB5B1E51-9061-42D8-98C1-12DDB1194A77}" type="parTrans" cxnId="{7B84623C-DFD8-4DA7-B0F9-AC3E00EA8777}">
      <dgm:prSet/>
      <dgm:spPr/>
      <dgm:t>
        <a:bodyPr/>
        <a:lstStyle/>
        <a:p>
          <a:endParaRPr lang="it-IT"/>
        </a:p>
      </dgm:t>
    </dgm:pt>
    <dgm:pt modelId="{3D85A756-998D-4218-A306-2E59045FE961}" type="sibTrans" cxnId="{7B84623C-DFD8-4DA7-B0F9-AC3E00EA8777}">
      <dgm:prSet/>
      <dgm:spPr/>
      <dgm:t>
        <a:bodyPr/>
        <a:lstStyle/>
        <a:p>
          <a:endParaRPr lang="it-IT"/>
        </a:p>
      </dgm:t>
    </dgm:pt>
    <dgm:pt modelId="{7C0E19A9-05FD-4C98-80A1-AE3BDD33C120}">
      <dgm:prSet phldrT="[Testo]" custT="1"/>
      <dgm:spPr/>
      <dgm:t>
        <a:bodyPr/>
        <a:lstStyle/>
        <a:p>
          <a:r>
            <a:rPr lang="it-IT" sz="2400" dirty="0"/>
            <a:t>GIOCO D’AZZARDO E ALCOL NELLA POPOLAZIONE ANZIANA </a:t>
          </a:r>
          <a:r>
            <a:rPr lang="it-IT" sz="1800" b="0" dirty="0"/>
            <a:t>(stima</a:t>
          </a:r>
          <a:r>
            <a:rPr lang="it-IT" sz="1800" dirty="0"/>
            <a:t> diffusione del problema, differenze di genere, fattori di rischio)</a:t>
          </a:r>
          <a:endParaRPr lang="it-IT" sz="2400" dirty="0"/>
        </a:p>
      </dgm:t>
    </dgm:pt>
    <dgm:pt modelId="{B1F56428-4411-4B28-B754-2CD0B1A00E0D}" type="parTrans" cxnId="{7AB2E26B-EA10-4315-B1FE-E727B5467B80}">
      <dgm:prSet/>
      <dgm:spPr/>
      <dgm:t>
        <a:bodyPr/>
        <a:lstStyle/>
        <a:p>
          <a:endParaRPr lang="it-IT"/>
        </a:p>
      </dgm:t>
    </dgm:pt>
    <dgm:pt modelId="{9F3BCF75-8F65-41F9-A866-665683E2A5C9}" type="sibTrans" cxnId="{7AB2E26B-EA10-4315-B1FE-E727B5467B80}">
      <dgm:prSet/>
      <dgm:spPr/>
      <dgm:t>
        <a:bodyPr/>
        <a:lstStyle/>
        <a:p>
          <a:endParaRPr lang="it-IT"/>
        </a:p>
      </dgm:t>
    </dgm:pt>
    <dgm:pt modelId="{406F0956-E0D6-48C9-885F-6FB5865E5B1D}">
      <dgm:prSet phldrT="[Testo]" custT="1"/>
      <dgm:spPr/>
      <dgm:t>
        <a:bodyPr/>
        <a:lstStyle/>
        <a:p>
          <a:r>
            <a:rPr lang="it-IT" sz="2800" dirty="0"/>
            <a:t>IL SERVIZIO IN CUI LAVORA </a:t>
          </a:r>
          <a:r>
            <a:rPr lang="it-IT" sz="2800" dirty="0" smtClean="0"/>
            <a:t>ATTUALMENTE </a:t>
          </a:r>
          <a:r>
            <a:rPr lang="it-IT" sz="1800" dirty="0" smtClean="0"/>
            <a:t>(tipologia di servizio, caratteristiche del servizio, utenti </a:t>
          </a:r>
          <a:r>
            <a:rPr lang="it-IT" sz="1800" dirty="0"/>
            <a:t>in </a:t>
          </a:r>
          <a:r>
            <a:rPr lang="it-IT" sz="1800" dirty="0" smtClean="0"/>
            <a:t>carico, utenti anziani in carico)</a:t>
          </a:r>
          <a:endParaRPr lang="it-IT" sz="1800" dirty="0"/>
        </a:p>
      </dgm:t>
    </dgm:pt>
    <dgm:pt modelId="{DBDB4373-6E1F-47BD-B179-BCC8B3ECAC97}" type="sibTrans" cxnId="{4646D737-18F3-4A6D-ACD5-202285AC5A63}">
      <dgm:prSet/>
      <dgm:spPr/>
      <dgm:t>
        <a:bodyPr/>
        <a:lstStyle/>
        <a:p>
          <a:endParaRPr lang="it-IT"/>
        </a:p>
      </dgm:t>
    </dgm:pt>
    <dgm:pt modelId="{32EB025B-3AB0-4B0E-B988-72DEB3E96AEF}" type="parTrans" cxnId="{4646D737-18F3-4A6D-ACD5-202285AC5A63}">
      <dgm:prSet/>
      <dgm:spPr/>
      <dgm:t>
        <a:bodyPr/>
        <a:lstStyle/>
        <a:p>
          <a:endParaRPr lang="it-IT"/>
        </a:p>
      </dgm:t>
    </dgm:pt>
    <dgm:pt modelId="{C3D3F24E-3212-4883-9BE1-61A60DE4A38F}">
      <dgm:prSet custT="1"/>
      <dgm:spPr/>
      <dgm:t>
        <a:bodyPr/>
        <a:lstStyle/>
        <a:p>
          <a:r>
            <a:rPr lang="it-IT" sz="2800" dirty="0" smtClean="0"/>
            <a:t>CONCLUSIONI </a:t>
          </a:r>
          <a:r>
            <a:rPr lang="it-IT" sz="1800" dirty="0" smtClean="0"/>
            <a:t>(situazione dei servizi, formazione, proposte di miglioramento, osservazioni sulla ricerca)</a:t>
          </a:r>
          <a:endParaRPr lang="it-IT" sz="1800" dirty="0"/>
        </a:p>
      </dgm:t>
    </dgm:pt>
    <dgm:pt modelId="{36965848-DFA7-412D-9DE9-8ED669241AA1}" type="parTrans" cxnId="{9361AB57-E7CF-4BE3-B0AB-EDB64EF8E25C}">
      <dgm:prSet/>
      <dgm:spPr/>
      <dgm:t>
        <a:bodyPr/>
        <a:lstStyle/>
        <a:p>
          <a:endParaRPr lang="it-IT"/>
        </a:p>
      </dgm:t>
    </dgm:pt>
    <dgm:pt modelId="{6E4B42B2-9508-4C04-8564-1AB128744734}" type="sibTrans" cxnId="{9361AB57-E7CF-4BE3-B0AB-EDB64EF8E25C}">
      <dgm:prSet/>
      <dgm:spPr/>
      <dgm:t>
        <a:bodyPr/>
        <a:lstStyle/>
        <a:p>
          <a:endParaRPr lang="it-IT"/>
        </a:p>
      </dgm:t>
    </dgm:pt>
    <dgm:pt modelId="{6D9CE620-5092-4930-B084-60CAD44180FD}">
      <dgm:prSet custT="1"/>
      <dgm:spPr/>
      <dgm:t>
        <a:bodyPr/>
        <a:lstStyle/>
        <a:p>
          <a:r>
            <a:rPr lang="it-IT" sz="2800" dirty="0"/>
            <a:t>IL </a:t>
          </a:r>
          <a:r>
            <a:rPr lang="it-IT" sz="2800" dirty="0" smtClean="0"/>
            <a:t>PROBLEMA NEL SERVIZIO </a:t>
          </a:r>
          <a:r>
            <a:rPr lang="it-IT" sz="2800" dirty="0"/>
            <a:t>IN CUI LAVORA</a:t>
          </a:r>
          <a:r>
            <a:rPr lang="it-IT" sz="1800" dirty="0"/>
            <a:t> </a:t>
          </a:r>
          <a:r>
            <a:rPr lang="it-IT" sz="1800" dirty="0" smtClean="0"/>
            <a:t>(bevitori </a:t>
          </a:r>
          <a:r>
            <a:rPr lang="it-IT" sz="1800" dirty="0"/>
            <a:t>tardivi e giocatori </a:t>
          </a:r>
          <a:r>
            <a:rPr lang="it-IT" sz="1800" dirty="0" smtClean="0"/>
            <a:t>anziani in carico, modalità di accesso, strategie </a:t>
          </a:r>
          <a:r>
            <a:rPr lang="it-IT" sz="1800" dirty="0"/>
            <a:t>di intervento proposte, difficoltà nel percorso di </a:t>
          </a:r>
          <a:r>
            <a:rPr lang="it-IT" sz="1800" dirty="0" smtClean="0"/>
            <a:t>aiuto)</a:t>
          </a:r>
          <a:endParaRPr lang="it-IT" sz="2800" dirty="0"/>
        </a:p>
      </dgm:t>
    </dgm:pt>
    <dgm:pt modelId="{ACA13143-4044-43DA-BF00-A23236E368F0}" type="parTrans" cxnId="{FBBB118D-471C-435F-B8DF-F67BBA0F0E7A}">
      <dgm:prSet/>
      <dgm:spPr/>
      <dgm:t>
        <a:bodyPr/>
        <a:lstStyle/>
        <a:p>
          <a:endParaRPr lang="it-IT"/>
        </a:p>
      </dgm:t>
    </dgm:pt>
    <dgm:pt modelId="{447CCC02-8E5A-4B1A-A55D-0467A8FE5D60}" type="sibTrans" cxnId="{FBBB118D-471C-435F-B8DF-F67BBA0F0E7A}">
      <dgm:prSet/>
      <dgm:spPr/>
      <dgm:t>
        <a:bodyPr/>
        <a:lstStyle/>
        <a:p>
          <a:endParaRPr lang="it-IT"/>
        </a:p>
      </dgm:t>
    </dgm:pt>
    <dgm:pt modelId="{FEBD8D17-0175-4708-8C35-AA043F1F2623}" type="pres">
      <dgm:prSet presAssocID="{6672B8B8-8913-4162-B5DD-A8AF564AD05F}" presName="linearFlow" presStyleCnt="0">
        <dgm:presLayoutVars>
          <dgm:dir/>
          <dgm:resizeHandles val="exact"/>
        </dgm:presLayoutVars>
      </dgm:prSet>
      <dgm:spPr/>
    </dgm:pt>
    <dgm:pt modelId="{01678C98-4284-4592-A955-1A53C61BE9F4}" type="pres">
      <dgm:prSet presAssocID="{328E62F6-71C3-43CA-A655-E856C1A0C02C}" presName="composite" presStyleCnt="0"/>
      <dgm:spPr/>
    </dgm:pt>
    <dgm:pt modelId="{1A554A4A-8B24-4411-AF1F-FB0420148164}" type="pres">
      <dgm:prSet presAssocID="{328E62F6-71C3-43CA-A655-E856C1A0C02C}" presName="imgShp" presStyleLbl="fgImgPlace1" presStyleIdx="0" presStyleCnt="5" custScaleX="71933" custScaleY="72534" custLinFactX="-29952" custLinFactNeighborX="-100000" custLinFactNeighborY="16603"/>
      <dgm:spPr>
        <a:solidFill>
          <a:schemeClr val="accent2"/>
        </a:solidFill>
      </dgm:spPr>
    </dgm:pt>
    <dgm:pt modelId="{7BBDE5DF-3F4C-4EA8-8AC1-2101521FE4E0}" type="pres">
      <dgm:prSet presAssocID="{328E62F6-71C3-43CA-A655-E856C1A0C02C}" presName="txShp" presStyleLbl="node1" presStyleIdx="0" presStyleCnt="5" custScaleX="121299" custScaleY="130507" custLinFactNeighborX="7497" custLinFactNeighborY="261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8D01A7-416B-4DA2-88B9-B6EE5B0C0AD8}" type="pres">
      <dgm:prSet presAssocID="{3D85A756-998D-4218-A306-2E59045FE961}" presName="spacing" presStyleCnt="0"/>
      <dgm:spPr/>
    </dgm:pt>
    <dgm:pt modelId="{24B0E8E8-A2C8-4A81-9D77-315F5BD9A126}" type="pres">
      <dgm:prSet presAssocID="{406F0956-E0D6-48C9-885F-6FB5865E5B1D}" presName="composite" presStyleCnt="0"/>
      <dgm:spPr/>
    </dgm:pt>
    <dgm:pt modelId="{CFF1C6FE-8D34-46AE-859B-619C7DABF954}" type="pres">
      <dgm:prSet presAssocID="{406F0956-E0D6-48C9-885F-6FB5865E5B1D}" presName="imgShp" presStyleLbl="fgImgPlace1" presStyleIdx="1" presStyleCnt="5" custScaleX="76691" custScaleY="73325" custLinFactX="-28973" custLinFactNeighborX="-100000" custLinFactNeighborY="12246"/>
      <dgm:spPr>
        <a:solidFill>
          <a:schemeClr val="accent2"/>
        </a:solidFill>
      </dgm:spPr>
    </dgm:pt>
    <dgm:pt modelId="{91E6FB70-470E-4A45-8416-140F1866C953}" type="pres">
      <dgm:prSet presAssocID="{406F0956-E0D6-48C9-885F-6FB5865E5B1D}" presName="txShp" presStyleLbl="node1" presStyleIdx="1" presStyleCnt="5" custScaleX="126598" custLinFactNeighborX="4734" custLinFactNeighborY="231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C342E7-EEB3-4701-8809-885F0FD7E15D}" type="pres">
      <dgm:prSet presAssocID="{DBDB4373-6E1F-47BD-B179-BCC8B3ECAC97}" presName="spacing" presStyleCnt="0"/>
      <dgm:spPr/>
    </dgm:pt>
    <dgm:pt modelId="{396490E7-1CD7-4FD5-9110-7A200835B942}" type="pres">
      <dgm:prSet presAssocID="{7C0E19A9-05FD-4C98-80A1-AE3BDD33C120}" presName="composite" presStyleCnt="0"/>
      <dgm:spPr/>
    </dgm:pt>
    <dgm:pt modelId="{5C0528A8-F4E8-4DB2-B884-A29902D8CAA5}" type="pres">
      <dgm:prSet presAssocID="{7C0E19A9-05FD-4C98-80A1-AE3BDD33C120}" presName="imgShp" presStyleLbl="fgImgPlace1" presStyleIdx="2" presStyleCnt="5" custScaleX="75656" custScaleY="72053" custLinFactNeighborX="77857" custLinFactNeighborY="13166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B24D1FF4-BE1D-4A2F-8557-A432697949B3}" type="pres">
      <dgm:prSet presAssocID="{7C0E19A9-05FD-4C98-80A1-AE3BDD33C120}" presName="txShp" presStyleLbl="node1" presStyleIdx="2" presStyleCnt="5" custScaleX="101079" custScaleY="128367" custLinFactNeighborX="15936" custLinFactNeighborY="133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BEA912-035A-409E-8B33-2178DD9CF179}" type="pres">
      <dgm:prSet presAssocID="{9F3BCF75-8F65-41F9-A866-665683E2A5C9}" presName="spacing" presStyleCnt="0"/>
      <dgm:spPr/>
    </dgm:pt>
    <dgm:pt modelId="{8B08CF34-8F51-427B-AFDD-FB5698AFB738}" type="pres">
      <dgm:prSet presAssocID="{6D9CE620-5092-4930-B084-60CAD44180FD}" presName="composite" presStyleCnt="0"/>
      <dgm:spPr/>
    </dgm:pt>
    <dgm:pt modelId="{090EA650-E72E-4DA7-B747-2C042ABC6C1E}" type="pres">
      <dgm:prSet presAssocID="{6D9CE620-5092-4930-B084-60CAD44180FD}" presName="imgShp" presStyleLbl="fgImgPlace1" presStyleIdx="3" presStyleCnt="5" custScaleX="77761" custScaleY="72743" custLinFactY="34805" custLinFactNeighborX="-87296" custLinFactNeighborY="100000"/>
      <dgm:spPr>
        <a:solidFill>
          <a:schemeClr val="accent2"/>
        </a:solidFill>
      </dgm:spPr>
    </dgm:pt>
    <dgm:pt modelId="{EF49DA72-3380-44ED-B7FD-177CA9BE6283}" type="pres">
      <dgm:prSet presAssocID="{6D9CE620-5092-4930-B084-60CAD44180FD}" presName="txShp" presStyleLbl="node1" presStyleIdx="3" presStyleCnt="5" custScaleX="113950" custScaleY="141987" custLinFactNeighborX="11091" custLinFactNeighborY="48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BE6D58-BE68-4442-A1D3-1FD5C6123408}" type="pres">
      <dgm:prSet presAssocID="{447CCC02-8E5A-4B1A-A55D-0467A8FE5D60}" presName="spacing" presStyleCnt="0"/>
      <dgm:spPr/>
    </dgm:pt>
    <dgm:pt modelId="{307C470C-5C9F-40A9-8F9A-D25062287206}" type="pres">
      <dgm:prSet presAssocID="{C3D3F24E-3212-4883-9BE1-61A60DE4A38F}" presName="composite" presStyleCnt="0"/>
      <dgm:spPr/>
    </dgm:pt>
    <dgm:pt modelId="{9A8A0F4E-5835-42FD-B43F-DAD99531B806}" type="pres">
      <dgm:prSet presAssocID="{C3D3F24E-3212-4883-9BE1-61A60DE4A38F}" presName="imgShp" presStyleLbl="fgImgPlace1" presStyleIdx="4" presStyleCnt="5" custScaleX="78008" custScaleY="72498" custLinFactY="-60034" custLinFactNeighborX="-24894" custLinFactNeighborY="-100000"/>
      <dgm:spPr>
        <a:solidFill>
          <a:schemeClr val="accent2"/>
        </a:solidFill>
      </dgm:spPr>
    </dgm:pt>
    <dgm:pt modelId="{399A4EE9-59A7-4CE4-B955-7D87AC87AAEA}" type="pres">
      <dgm:prSet presAssocID="{C3D3F24E-3212-4883-9BE1-61A60DE4A38F}" presName="txShp" presStyleLbl="node1" presStyleIdx="4" presStyleCnt="5" custScaleX="120687" custLinFactNeighborX="7737" custLinFactNeighborY="-139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B7D308F-3EB1-4893-9AB4-7D250971E520}" type="presOf" srcId="{7C0E19A9-05FD-4C98-80A1-AE3BDD33C120}" destId="{B24D1FF4-BE1D-4A2F-8557-A432697949B3}" srcOrd="0" destOrd="0" presId="urn:microsoft.com/office/officeart/2005/8/layout/vList3#1"/>
    <dgm:cxn modelId="{7B84623C-DFD8-4DA7-B0F9-AC3E00EA8777}" srcId="{6672B8B8-8913-4162-B5DD-A8AF564AD05F}" destId="{328E62F6-71C3-43CA-A655-E856C1A0C02C}" srcOrd="0" destOrd="0" parTransId="{BB5B1E51-9061-42D8-98C1-12DDB1194A77}" sibTransId="{3D85A756-998D-4218-A306-2E59045FE961}"/>
    <dgm:cxn modelId="{672E0DC7-8695-40C8-A3E3-86A7893F2052}" type="presOf" srcId="{328E62F6-71C3-43CA-A655-E856C1A0C02C}" destId="{7BBDE5DF-3F4C-4EA8-8AC1-2101521FE4E0}" srcOrd="0" destOrd="0" presId="urn:microsoft.com/office/officeart/2005/8/layout/vList3#1"/>
    <dgm:cxn modelId="{7AB2E26B-EA10-4315-B1FE-E727B5467B80}" srcId="{6672B8B8-8913-4162-B5DD-A8AF564AD05F}" destId="{7C0E19A9-05FD-4C98-80A1-AE3BDD33C120}" srcOrd="2" destOrd="0" parTransId="{B1F56428-4411-4B28-B754-2CD0B1A00E0D}" sibTransId="{9F3BCF75-8F65-41F9-A866-665683E2A5C9}"/>
    <dgm:cxn modelId="{0B0B7BE2-D0AA-4D4F-A76C-35F20F78F904}" type="presOf" srcId="{6672B8B8-8913-4162-B5DD-A8AF564AD05F}" destId="{FEBD8D17-0175-4708-8C35-AA043F1F2623}" srcOrd="0" destOrd="0" presId="urn:microsoft.com/office/officeart/2005/8/layout/vList3#1"/>
    <dgm:cxn modelId="{FBBB118D-471C-435F-B8DF-F67BBA0F0E7A}" srcId="{6672B8B8-8913-4162-B5DD-A8AF564AD05F}" destId="{6D9CE620-5092-4930-B084-60CAD44180FD}" srcOrd="3" destOrd="0" parTransId="{ACA13143-4044-43DA-BF00-A23236E368F0}" sibTransId="{447CCC02-8E5A-4B1A-A55D-0467A8FE5D60}"/>
    <dgm:cxn modelId="{9361AB57-E7CF-4BE3-B0AB-EDB64EF8E25C}" srcId="{6672B8B8-8913-4162-B5DD-A8AF564AD05F}" destId="{C3D3F24E-3212-4883-9BE1-61A60DE4A38F}" srcOrd="4" destOrd="0" parTransId="{36965848-DFA7-412D-9DE9-8ED669241AA1}" sibTransId="{6E4B42B2-9508-4C04-8564-1AB128744734}"/>
    <dgm:cxn modelId="{797209B2-308E-4513-BD37-D5FAA8720E68}" type="presOf" srcId="{6D9CE620-5092-4930-B084-60CAD44180FD}" destId="{EF49DA72-3380-44ED-B7FD-177CA9BE6283}" srcOrd="0" destOrd="0" presId="urn:microsoft.com/office/officeart/2005/8/layout/vList3#1"/>
    <dgm:cxn modelId="{4646D737-18F3-4A6D-ACD5-202285AC5A63}" srcId="{6672B8B8-8913-4162-B5DD-A8AF564AD05F}" destId="{406F0956-E0D6-48C9-885F-6FB5865E5B1D}" srcOrd="1" destOrd="0" parTransId="{32EB025B-3AB0-4B0E-B988-72DEB3E96AEF}" sibTransId="{DBDB4373-6E1F-47BD-B179-BCC8B3ECAC97}"/>
    <dgm:cxn modelId="{7C85FF75-E6F8-4755-85E3-751778B96118}" type="presOf" srcId="{406F0956-E0D6-48C9-885F-6FB5865E5B1D}" destId="{91E6FB70-470E-4A45-8416-140F1866C953}" srcOrd="0" destOrd="0" presId="urn:microsoft.com/office/officeart/2005/8/layout/vList3#1"/>
    <dgm:cxn modelId="{3D6A09B2-1C90-414C-B341-4C6197C9805B}" type="presOf" srcId="{C3D3F24E-3212-4883-9BE1-61A60DE4A38F}" destId="{399A4EE9-59A7-4CE4-B955-7D87AC87AAEA}" srcOrd="0" destOrd="0" presId="urn:microsoft.com/office/officeart/2005/8/layout/vList3#1"/>
    <dgm:cxn modelId="{5E78A53D-2032-4424-B123-230F8C97D33A}" type="presParOf" srcId="{FEBD8D17-0175-4708-8C35-AA043F1F2623}" destId="{01678C98-4284-4592-A955-1A53C61BE9F4}" srcOrd="0" destOrd="0" presId="urn:microsoft.com/office/officeart/2005/8/layout/vList3#1"/>
    <dgm:cxn modelId="{E4831C74-91F9-4163-8172-E98095F300A3}" type="presParOf" srcId="{01678C98-4284-4592-A955-1A53C61BE9F4}" destId="{1A554A4A-8B24-4411-AF1F-FB0420148164}" srcOrd="0" destOrd="0" presId="urn:microsoft.com/office/officeart/2005/8/layout/vList3#1"/>
    <dgm:cxn modelId="{3C38A4F9-616E-4C55-A91D-DDD43EF0C49A}" type="presParOf" srcId="{01678C98-4284-4592-A955-1A53C61BE9F4}" destId="{7BBDE5DF-3F4C-4EA8-8AC1-2101521FE4E0}" srcOrd="1" destOrd="0" presId="urn:microsoft.com/office/officeart/2005/8/layout/vList3#1"/>
    <dgm:cxn modelId="{C7D7B943-679C-4F4C-8F14-E3A0B5C2AE9A}" type="presParOf" srcId="{FEBD8D17-0175-4708-8C35-AA043F1F2623}" destId="{0D8D01A7-416B-4DA2-88B9-B6EE5B0C0AD8}" srcOrd="1" destOrd="0" presId="urn:microsoft.com/office/officeart/2005/8/layout/vList3#1"/>
    <dgm:cxn modelId="{74C7914A-0AAD-4FBC-A36E-3D505793A425}" type="presParOf" srcId="{FEBD8D17-0175-4708-8C35-AA043F1F2623}" destId="{24B0E8E8-A2C8-4A81-9D77-315F5BD9A126}" srcOrd="2" destOrd="0" presId="urn:microsoft.com/office/officeart/2005/8/layout/vList3#1"/>
    <dgm:cxn modelId="{8540FF11-8BDE-4A9D-B3B5-9310A0958D7E}" type="presParOf" srcId="{24B0E8E8-A2C8-4A81-9D77-315F5BD9A126}" destId="{CFF1C6FE-8D34-46AE-859B-619C7DABF954}" srcOrd="0" destOrd="0" presId="urn:microsoft.com/office/officeart/2005/8/layout/vList3#1"/>
    <dgm:cxn modelId="{7DD19A05-32B3-4356-AB16-98131C70DF52}" type="presParOf" srcId="{24B0E8E8-A2C8-4A81-9D77-315F5BD9A126}" destId="{91E6FB70-470E-4A45-8416-140F1866C953}" srcOrd="1" destOrd="0" presId="urn:microsoft.com/office/officeart/2005/8/layout/vList3#1"/>
    <dgm:cxn modelId="{160040F4-5AC4-4C06-B81F-0ACD7E313D70}" type="presParOf" srcId="{FEBD8D17-0175-4708-8C35-AA043F1F2623}" destId="{7CC342E7-EEB3-4701-8809-885F0FD7E15D}" srcOrd="3" destOrd="0" presId="urn:microsoft.com/office/officeart/2005/8/layout/vList3#1"/>
    <dgm:cxn modelId="{CED946D0-53BB-4C9B-9FFB-98B645867FBF}" type="presParOf" srcId="{FEBD8D17-0175-4708-8C35-AA043F1F2623}" destId="{396490E7-1CD7-4FD5-9110-7A200835B942}" srcOrd="4" destOrd="0" presId="urn:microsoft.com/office/officeart/2005/8/layout/vList3#1"/>
    <dgm:cxn modelId="{DAEAD019-AE1C-4DAF-8B4A-E9A809E614FD}" type="presParOf" srcId="{396490E7-1CD7-4FD5-9110-7A200835B942}" destId="{5C0528A8-F4E8-4DB2-B884-A29902D8CAA5}" srcOrd="0" destOrd="0" presId="urn:microsoft.com/office/officeart/2005/8/layout/vList3#1"/>
    <dgm:cxn modelId="{1B79C767-57F1-4B43-9AF7-CA5E45D4711D}" type="presParOf" srcId="{396490E7-1CD7-4FD5-9110-7A200835B942}" destId="{B24D1FF4-BE1D-4A2F-8557-A432697949B3}" srcOrd="1" destOrd="0" presId="urn:microsoft.com/office/officeart/2005/8/layout/vList3#1"/>
    <dgm:cxn modelId="{5A759831-19A4-4F62-8A4A-877753F50CEC}" type="presParOf" srcId="{FEBD8D17-0175-4708-8C35-AA043F1F2623}" destId="{71BEA912-035A-409E-8B33-2178DD9CF179}" srcOrd="5" destOrd="0" presId="urn:microsoft.com/office/officeart/2005/8/layout/vList3#1"/>
    <dgm:cxn modelId="{33C126EA-2AE2-4836-A81B-9F590F7B9E51}" type="presParOf" srcId="{FEBD8D17-0175-4708-8C35-AA043F1F2623}" destId="{8B08CF34-8F51-427B-AFDD-FB5698AFB738}" srcOrd="6" destOrd="0" presId="urn:microsoft.com/office/officeart/2005/8/layout/vList3#1"/>
    <dgm:cxn modelId="{A7A6C8B4-2992-4538-A3C6-9031E8548C05}" type="presParOf" srcId="{8B08CF34-8F51-427B-AFDD-FB5698AFB738}" destId="{090EA650-E72E-4DA7-B747-2C042ABC6C1E}" srcOrd="0" destOrd="0" presId="urn:microsoft.com/office/officeart/2005/8/layout/vList3#1"/>
    <dgm:cxn modelId="{68E60719-D15A-46CE-ABAC-E357AC1C8695}" type="presParOf" srcId="{8B08CF34-8F51-427B-AFDD-FB5698AFB738}" destId="{EF49DA72-3380-44ED-B7FD-177CA9BE6283}" srcOrd="1" destOrd="0" presId="urn:microsoft.com/office/officeart/2005/8/layout/vList3#1"/>
    <dgm:cxn modelId="{7671634C-C229-4BD0-935C-0C32F4545DEC}" type="presParOf" srcId="{FEBD8D17-0175-4708-8C35-AA043F1F2623}" destId="{CBBE6D58-BE68-4442-A1D3-1FD5C6123408}" srcOrd="7" destOrd="0" presId="urn:microsoft.com/office/officeart/2005/8/layout/vList3#1"/>
    <dgm:cxn modelId="{DD7A5A46-88AF-406D-9DED-D67DF5C8E2AF}" type="presParOf" srcId="{FEBD8D17-0175-4708-8C35-AA043F1F2623}" destId="{307C470C-5C9F-40A9-8F9A-D25062287206}" srcOrd="8" destOrd="0" presId="urn:microsoft.com/office/officeart/2005/8/layout/vList3#1"/>
    <dgm:cxn modelId="{FC86881F-C09F-4648-9357-033FED964FE8}" type="presParOf" srcId="{307C470C-5C9F-40A9-8F9A-D25062287206}" destId="{9A8A0F4E-5835-42FD-B43F-DAD99531B806}" srcOrd="0" destOrd="0" presId="urn:microsoft.com/office/officeart/2005/8/layout/vList3#1"/>
    <dgm:cxn modelId="{011A9DAF-AC41-45DC-A767-1F681036F2C2}" type="presParOf" srcId="{307C470C-5C9F-40A9-8F9A-D25062287206}" destId="{399A4EE9-59A7-4CE4-B955-7D87AC87AAE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88B1C0-4017-43D1-AC06-D0EA79845982}">
      <dsp:nvSpPr>
        <dsp:cNvPr id="0" name=""/>
        <dsp:cNvSpPr/>
      </dsp:nvSpPr>
      <dsp:spPr>
        <a:xfrm rot="5400000">
          <a:off x="481870" y="722732"/>
          <a:ext cx="1127004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453AE-2CB6-4E11-9ADE-3319629D2505}">
      <dsp:nvSpPr>
        <dsp:cNvPr id="0" name=""/>
        <dsp:cNvSpPr/>
      </dsp:nvSpPr>
      <dsp:spPr>
        <a:xfrm>
          <a:off x="740876" y="3106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SERVIZIO SOCIALE NELL’EMERGENZA</a:t>
          </a:r>
        </a:p>
      </dsp:txBody>
      <dsp:txXfrm>
        <a:off x="740876" y="3106"/>
        <a:ext cx="1509563" cy="905738"/>
      </dsp:txXfrm>
    </dsp:sp>
    <dsp:sp modelId="{48E2A559-DA5E-4045-9775-C85E02810BB6}">
      <dsp:nvSpPr>
        <dsp:cNvPr id="0" name=""/>
        <dsp:cNvSpPr/>
      </dsp:nvSpPr>
      <dsp:spPr>
        <a:xfrm rot="5400000">
          <a:off x="481870" y="1854905"/>
          <a:ext cx="1127004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D3E8A-29F3-4D6C-9911-EBE36120DFDC}">
      <dsp:nvSpPr>
        <dsp:cNvPr id="0" name=""/>
        <dsp:cNvSpPr/>
      </dsp:nvSpPr>
      <dsp:spPr>
        <a:xfrm>
          <a:off x="740876" y="1135279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CASE DELLA COMUNITA’</a:t>
          </a:r>
        </a:p>
      </dsp:txBody>
      <dsp:txXfrm>
        <a:off x="740876" y="1135279"/>
        <a:ext cx="1509563" cy="905738"/>
      </dsp:txXfrm>
    </dsp:sp>
    <dsp:sp modelId="{8199C1D7-80AD-4729-BD74-CCB44DCB98C4}">
      <dsp:nvSpPr>
        <dsp:cNvPr id="0" name=""/>
        <dsp:cNvSpPr/>
      </dsp:nvSpPr>
      <dsp:spPr>
        <a:xfrm rot="5400000">
          <a:off x="481870" y="2987078"/>
          <a:ext cx="1127004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0A18C-9F12-48C6-885C-A523F1D1D02E}">
      <dsp:nvSpPr>
        <dsp:cNvPr id="0" name=""/>
        <dsp:cNvSpPr/>
      </dsp:nvSpPr>
      <dsp:spPr>
        <a:xfrm>
          <a:off x="740876" y="2267451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SERVIZIO SOCIALE NELLE RETI DI INTERVENTO CONTRO LA VIOLENZA DI GENERE</a:t>
          </a:r>
        </a:p>
      </dsp:txBody>
      <dsp:txXfrm>
        <a:off x="740876" y="2267451"/>
        <a:ext cx="1509563" cy="905738"/>
      </dsp:txXfrm>
    </dsp:sp>
    <dsp:sp modelId="{28A457D9-0581-43A2-AACB-8001590489B0}">
      <dsp:nvSpPr>
        <dsp:cNvPr id="0" name=""/>
        <dsp:cNvSpPr/>
      </dsp:nvSpPr>
      <dsp:spPr>
        <a:xfrm>
          <a:off x="1047956" y="3553164"/>
          <a:ext cx="2002551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3A66C-DE73-45B8-9960-4DA875DAB900}">
      <dsp:nvSpPr>
        <dsp:cNvPr id="0" name=""/>
        <dsp:cNvSpPr/>
      </dsp:nvSpPr>
      <dsp:spPr>
        <a:xfrm>
          <a:off x="740876" y="3399624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FORMAZIONE UNIVERSITARIA E ACCOMPAGNAMENTO ALLA PROFESSIONE</a:t>
          </a:r>
        </a:p>
      </dsp:txBody>
      <dsp:txXfrm>
        <a:off x="740876" y="3399624"/>
        <a:ext cx="1509563" cy="905738"/>
      </dsp:txXfrm>
    </dsp:sp>
    <dsp:sp modelId="{2DB6A2F6-FBDE-4E03-8CD7-C0C8F888B0E5}">
      <dsp:nvSpPr>
        <dsp:cNvPr id="0" name=""/>
        <dsp:cNvSpPr/>
      </dsp:nvSpPr>
      <dsp:spPr>
        <a:xfrm rot="16200000">
          <a:off x="2489590" y="2987078"/>
          <a:ext cx="1127004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27CFB-1AC8-4374-BBFD-CB0FFC1B5672}">
      <dsp:nvSpPr>
        <dsp:cNvPr id="0" name=""/>
        <dsp:cNvSpPr/>
      </dsp:nvSpPr>
      <dsp:spPr>
        <a:xfrm>
          <a:off x="2748595" y="3399624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SERVIZIO SOCIALE PROFESSIONALE IN SANITA’</a:t>
          </a:r>
        </a:p>
      </dsp:txBody>
      <dsp:txXfrm>
        <a:off x="2748595" y="3399624"/>
        <a:ext cx="1509563" cy="905738"/>
      </dsp:txXfrm>
    </dsp:sp>
    <dsp:sp modelId="{5D4F1142-364E-4EEF-BC22-4C9C1A0E7608}">
      <dsp:nvSpPr>
        <dsp:cNvPr id="0" name=""/>
        <dsp:cNvSpPr/>
      </dsp:nvSpPr>
      <dsp:spPr>
        <a:xfrm rot="16200000">
          <a:off x="2489590" y="1854905"/>
          <a:ext cx="1127004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C3E54-61CF-47B0-AF58-63E37401C93C}">
      <dsp:nvSpPr>
        <dsp:cNvPr id="0" name=""/>
        <dsp:cNvSpPr/>
      </dsp:nvSpPr>
      <dsp:spPr>
        <a:xfrm>
          <a:off x="2748595" y="2267451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SERVIZIO SOCIALE PROFESSIONALE </a:t>
          </a:r>
          <a:r>
            <a:rPr lang="it-IT" sz="1050" kern="1200" dirty="0" smtClean="0"/>
            <a:t>NEGLI </a:t>
          </a:r>
          <a:r>
            <a:rPr lang="it-IT" sz="1050" kern="1200" dirty="0"/>
            <a:t>ENTI LOCALI</a:t>
          </a:r>
        </a:p>
      </dsp:txBody>
      <dsp:txXfrm>
        <a:off x="2748595" y="2267451"/>
        <a:ext cx="1509563" cy="905738"/>
      </dsp:txXfrm>
    </dsp:sp>
    <dsp:sp modelId="{72196324-B926-428D-A4A2-DD9B6B0419CE}">
      <dsp:nvSpPr>
        <dsp:cNvPr id="0" name=""/>
        <dsp:cNvSpPr/>
      </dsp:nvSpPr>
      <dsp:spPr>
        <a:xfrm rot="16200000">
          <a:off x="2489590" y="722732"/>
          <a:ext cx="1127004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1B9CA-0AEE-475E-AA8B-45613E87E03D}">
      <dsp:nvSpPr>
        <dsp:cNvPr id="0" name=""/>
        <dsp:cNvSpPr/>
      </dsp:nvSpPr>
      <dsp:spPr>
        <a:xfrm>
          <a:off x="2748595" y="1135279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NUOVI SPAZI PROFESSIONALI</a:t>
          </a:r>
        </a:p>
      </dsp:txBody>
      <dsp:txXfrm>
        <a:off x="2748595" y="1135279"/>
        <a:ext cx="1509563" cy="905738"/>
      </dsp:txXfrm>
    </dsp:sp>
    <dsp:sp modelId="{FCC497BC-B474-4D42-A058-E32233F7BE86}">
      <dsp:nvSpPr>
        <dsp:cNvPr id="0" name=""/>
        <dsp:cNvSpPr/>
      </dsp:nvSpPr>
      <dsp:spPr>
        <a:xfrm>
          <a:off x="3055676" y="156646"/>
          <a:ext cx="2002551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F1430-F82D-4FC6-B247-E617E297D9FC}">
      <dsp:nvSpPr>
        <dsp:cNvPr id="0" name=""/>
        <dsp:cNvSpPr/>
      </dsp:nvSpPr>
      <dsp:spPr>
        <a:xfrm>
          <a:off x="2748595" y="3106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RISCHIO PROFESSIONALE E VIOLENZA NEI SERVIZI</a:t>
          </a:r>
        </a:p>
      </dsp:txBody>
      <dsp:txXfrm>
        <a:off x="2748595" y="3106"/>
        <a:ext cx="1509563" cy="905738"/>
      </dsp:txXfrm>
    </dsp:sp>
    <dsp:sp modelId="{2B9385D1-C302-4799-86B2-7224F0032735}">
      <dsp:nvSpPr>
        <dsp:cNvPr id="0" name=""/>
        <dsp:cNvSpPr/>
      </dsp:nvSpPr>
      <dsp:spPr>
        <a:xfrm rot="5400000">
          <a:off x="4497309" y="722732"/>
          <a:ext cx="1127004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4BFD3-4A54-4F3D-BDF5-D4FE59D94285}">
      <dsp:nvSpPr>
        <dsp:cNvPr id="0" name=""/>
        <dsp:cNvSpPr/>
      </dsp:nvSpPr>
      <dsp:spPr>
        <a:xfrm>
          <a:off x="4756315" y="3106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LAVORO SOCIALE CON I CITTADINI MIGRANTI</a:t>
          </a:r>
        </a:p>
      </dsp:txBody>
      <dsp:txXfrm>
        <a:off x="4756315" y="3106"/>
        <a:ext cx="1509563" cy="905738"/>
      </dsp:txXfrm>
    </dsp:sp>
    <dsp:sp modelId="{8F664590-2156-4BA7-A346-601FE84CE9FC}">
      <dsp:nvSpPr>
        <dsp:cNvPr id="0" name=""/>
        <dsp:cNvSpPr/>
      </dsp:nvSpPr>
      <dsp:spPr>
        <a:xfrm rot="5400000">
          <a:off x="4497309" y="1854905"/>
          <a:ext cx="1127004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39CDF-3606-4197-86FD-D3F782CCC8D6}">
      <dsp:nvSpPr>
        <dsp:cNvPr id="0" name=""/>
        <dsp:cNvSpPr/>
      </dsp:nvSpPr>
      <dsp:spPr>
        <a:xfrm>
          <a:off x="4756315" y="1135279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TUTELA MINORI E FAMIGLIA</a:t>
          </a:r>
        </a:p>
      </dsp:txBody>
      <dsp:txXfrm>
        <a:off x="4756315" y="1135279"/>
        <a:ext cx="1509563" cy="905738"/>
      </dsp:txXfrm>
    </dsp:sp>
    <dsp:sp modelId="{3AB7F292-ACD4-42DD-9C56-CD062A4154E2}">
      <dsp:nvSpPr>
        <dsp:cNvPr id="0" name=""/>
        <dsp:cNvSpPr/>
      </dsp:nvSpPr>
      <dsp:spPr>
        <a:xfrm rot="5400000">
          <a:off x="4497309" y="2987078"/>
          <a:ext cx="1127004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1F153-F5A5-4243-97F3-565B93BD77D6}">
      <dsp:nvSpPr>
        <dsp:cNvPr id="0" name=""/>
        <dsp:cNvSpPr/>
      </dsp:nvSpPr>
      <dsp:spPr>
        <a:xfrm>
          <a:off x="4756315" y="2267451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COORDINAMENTO PERMANENTE CURE PALLIATIVE</a:t>
          </a:r>
        </a:p>
      </dsp:txBody>
      <dsp:txXfrm>
        <a:off x="4756315" y="2267451"/>
        <a:ext cx="1509563" cy="905738"/>
      </dsp:txXfrm>
    </dsp:sp>
    <dsp:sp modelId="{1E3075AF-4B97-458F-8F8F-479593832460}">
      <dsp:nvSpPr>
        <dsp:cNvPr id="0" name=""/>
        <dsp:cNvSpPr/>
      </dsp:nvSpPr>
      <dsp:spPr>
        <a:xfrm>
          <a:off x="5063396" y="3553164"/>
          <a:ext cx="2753114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B6FAC-7F93-4B94-8EA9-12473BB7E564}">
      <dsp:nvSpPr>
        <dsp:cNvPr id="0" name=""/>
        <dsp:cNvSpPr/>
      </dsp:nvSpPr>
      <dsp:spPr>
        <a:xfrm>
          <a:off x="4756315" y="3399624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GIUSTIZIA E COESIONE SOCIALE</a:t>
          </a:r>
        </a:p>
      </dsp:txBody>
      <dsp:txXfrm>
        <a:off x="4756315" y="3399624"/>
        <a:ext cx="1509563" cy="905738"/>
      </dsp:txXfrm>
    </dsp:sp>
    <dsp:sp modelId="{066F6B8C-EEB1-49C6-BE2E-692AAED0041F}">
      <dsp:nvSpPr>
        <dsp:cNvPr id="0" name=""/>
        <dsp:cNvSpPr/>
      </dsp:nvSpPr>
      <dsp:spPr>
        <a:xfrm rot="16513573">
          <a:off x="6908950" y="2553141"/>
          <a:ext cx="2008396" cy="135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FBFFC-97C6-4325-AB8A-D304A8A26D39}">
      <dsp:nvSpPr>
        <dsp:cNvPr id="0" name=""/>
        <dsp:cNvSpPr/>
      </dsp:nvSpPr>
      <dsp:spPr>
        <a:xfrm>
          <a:off x="7514597" y="3399624"/>
          <a:ext cx="1509563" cy="90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/>
            <a:t>PROTEZIONE GIURIDICA</a:t>
          </a:r>
        </a:p>
      </dsp:txBody>
      <dsp:txXfrm>
        <a:off x="7514597" y="3399624"/>
        <a:ext cx="1509563" cy="905738"/>
      </dsp:txXfrm>
    </dsp:sp>
    <dsp:sp modelId="{3BC2720C-8803-49C5-A5CD-9B0B26D28E02}">
      <dsp:nvSpPr>
        <dsp:cNvPr id="0" name=""/>
        <dsp:cNvSpPr/>
      </dsp:nvSpPr>
      <dsp:spPr>
        <a:xfrm>
          <a:off x="6949560" y="659232"/>
          <a:ext cx="3010688" cy="2372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ANZIANI</a:t>
          </a:r>
        </a:p>
      </dsp:txBody>
      <dsp:txXfrm>
        <a:off x="6949560" y="659232"/>
        <a:ext cx="3010688" cy="23728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BDE5DF-3F4C-4EA8-8AC1-2101521FE4E0}">
      <dsp:nvSpPr>
        <dsp:cNvPr id="0" name=""/>
        <dsp:cNvSpPr/>
      </dsp:nvSpPr>
      <dsp:spPr>
        <a:xfrm rot="10800000">
          <a:off x="1393650" y="205027"/>
          <a:ext cx="7671649" cy="10131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800" kern="1200" dirty="0"/>
            <a:t>INFORMAZIONI DI BASE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(sesso, età, residenza, condizione lavorativa attuale ed esperienza professionale, esperienze personali con bevitori tardivi e giocatori anziani)</a:t>
          </a:r>
          <a:endParaRPr lang="it-IT" sz="2800" kern="1200" dirty="0"/>
        </a:p>
      </dsp:txBody>
      <dsp:txXfrm rot="10800000">
        <a:off x="1393650" y="205027"/>
        <a:ext cx="7671649" cy="1013115"/>
      </dsp:txXfrm>
    </dsp:sp>
    <dsp:sp modelId="{1A554A4A-8B24-4411-AF1F-FB0420148164}">
      <dsp:nvSpPr>
        <dsp:cNvPr id="0" name=""/>
        <dsp:cNvSpPr/>
      </dsp:nvSpPr>
      <dsp:spPr>
        <a:xfrm>
          <a:off x="305020" y="355934"/>
          <a:ext cx="558410" cy="56307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6FB70-470E-4A45-8416-140F1866C953}">
      <dsp:nvSpPr>
        <dsp:cNvPr id="0" name=""/>
        <dsp:cNvSpPr/>
      </dsp:nvSpPr>
      <dsp:spPr>
        <a:xfrm rot="10800000">
          <a:off x="1051332" y="1426661"/>
          <a:ext cx="8006788" cy="7762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IL SERVIZIO IN CUI LAVORA </a:t>
          </a:r>
          <a:r>
            <a:rPr lang="it-IT" sz="2800" kern="1200" dirty="0" smtClean="0"/>
            <a:t>ATTUALMENTE </a:t>
          </a:r>
          <a:r>
            <a:rPr lang="it-IT" sz="1800" kern="1200" dirty="0" smtClean="0"/>
            <a:t>(tipologia di servizio, caratteristiche del servizio, utenti </a:t>
          </a:r>
          <a:r>
            <a:rPr lang="it-IT" sz="1800" kern="1200" dirty="0"/>
            <a:t>in </a:t>
          </a:r>
          <a:r>
            <a:rPr lang="it-IT" sz="1800" kern="1200" dirty="0" smtClean="0"/>
            <a:t>carico, utenti anziani in carico)</a:t>
          </a:r>
          <a:endParaRPr lang="it-IT" sz="1800" kern="1200" dirty="0"/>
        </a:p>
      </dsp:txBody>
      <dsp:txXfrm rot="10800000">
        <a:off x="1051332" y="1426661"/>
        <a:ext cx="8006788" cy="776292"/>
      </dsp:txXfrm>
    </dsp:sp>
    <dsp:sp modelId="{CFF1C6FE-8D34-46AE-859B-619C7DABF954}">
      <dsp:nvSpPr>
        <dsp:cNvPr id="0" name=""/>
        <dsp:cNvSpPr/>
      </dsp:nvSpPr>
      <dsp:spPr>
        <a:xfrm>
          <a:off x="294152" y="1445474"/>
          <a:ext cx="595346" cy="56921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D1FF4-BE1D-4A2F-8557-A432697949B3}">
      <dsp:nvSpPr>
        <dsp:cNvPr id="0" name=""/>
        <dsp:cNvSpPr/>
      </dsp:nvSpPr>
      <dsp:spPr>
        <a:xfrm rot="10800000">
          <a:off x="2696563" y="2358877"/>
          <a:ext cx="6392819" cy="9965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2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GIOCO D’AZZARDO E ALCOL NELLA POPOLAZIONE ANZIANA </a:t>
          </a:r>
          <a:r>
            <a:rPr lang="it-IT" sz="1800" b="0" kern="1200" dirty="0"/>
            <a:t>(stima</a:t>
          </a:r>
          <a:r>
            <a:rPr lang="it-IT" sz="1800" kern="1200" dirty="0"/>
            <a:t> diffusione del problema, differenze di genere, fattori di rischio)</a:t>
          </a:r>
          <a:endParaRPr lang="it-IT" sz="2400" kern="1200" dirty="0"/>
        </a:p>
      </dsp:txBody>
      <dsp:txXfrm rot="10800000">
        <a:off x="2696563" y="2358877"/>
        <a:ext cx="6392819" cy="996503"/>
      </dsp:txXfrm>
    </dsp:sp>
    <dsp:sp modelId="{5C0528A8-F4E8-4DB2-B884-A29902D8CAA5}">
      <dsp:nvSpPr>
        <dsp:cNvPr id="0" name=""/>
        <dsp:cNvSpPr/>
      </dsp:nvSpPr>
      <dsp:spPr>
        <a:xfrm>
          <a:off x="2033542" y="2575680"/>
          <a:ext cx="587311" cy="55934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9DA72-3380-44ED-B7FD-177CA9BE6283}">
      <dsp:nvSpPr>
        <dsp:cNvPr id="0" name=""/>
        <dsp:cNvSpPr/>
      </dsp:nvSpPr>
      <dsp:spPr>
        <a:xfrm rot="10800000">
          <a:off x="1853352" y="3520395"/>
          <a:ext cx="7206856" cy="11022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IL </a:t>
          </a:r>
          <a:r>
            <a:rPr lang="it-IT" sz="2800" kern="1200" dirty="0" smtClean="0"/>
            <a:t>PROBLEMA NEL SERVIZIO </a:t>
          </a:r>
          <a:r>
            <a:rPr lang="it-IT" sz="2800" kern="1200" dirty="0"/>
            <a:t>IN CUI LAVORA</a:t>
          </a:r>
          <a:r>
            <a:rPr lang="it-IT" sz="1800" kern="1200" dirty="0"/>
            <a:t> </a:t>
          </a:r>
          <a:r>
            <a:rPr lang="it-IT" sz="1800" kern="1200" dirty="0" smtClean="0"/>
            <a:t>(bevitori </a:t>
          </a:r>
          <a:r>
            <a:rPr lang="it-IT" sz="1800" kern="1200" dirty="0"/>
            <a:t>tardivi e giocatori </a:t>
          </a:r>
          <a:r>
            <a:rPr lang="it-IT" sz="1800" kern="1200" dirty="0" smtClean="0"/>
            <a:t>anziani in carico, modalità di accesso, strategie </a:t>
          </a:r>
          <a:r>
            <a:rPr lang="it-IT" sz="1800" kern="1200" dirty="0"/>
            <a:t>di intervento proposte, difficoltà nel percorso di </a:t>
          </a:r>
          <a:r>
            <a:rPr lang="it-IT" sz="1800" kern="1200" dirty="0" smtClean="0"/>
            <a:t>aiuto)</a:t>
          </a:r>
          <a:endParaRPr lang="it-IT" sz="2800" kern="1200" dirty="0"/>
        </a:p>
      </dsp:txBody>
      <dsp:txXfrm rot="10800000">
        <a:off x="1853352" y="3520395"/>
        <a:ext cx="7206856" cy="1102234"/>
      </dsp:txXfrm>
    </dsp:sp>
    <dsp:sp modelId="{090EA650-E72E-4DA7-B747-2C042ABC6C1E}">
      <dsp:nvSpPr>
        <dsp:cNvPr id="0" name=""/>
        <dsp:cNvSpPr/>
      </dsp:nvSpPr>
      <dsp:spPr>
        <a:xfrm>
          <a:off x="613534" y="4798374"/>
          <a:ext cx="603652" cy="56469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A4EE9-59A7-4CE4-B955-7D87AC87AAEA}">
      <dsp:nvSpPr>
        <dsp:cNvPr id="0" name=""/>
        <dsp:cNvSpPr/>
      </dsp:nvSpPr>
      <dsp:spPr>
        <a:xfrm rot="10800000">
          <a:off x="1428182" y="4708601"/>
          <a:ext cx="7632942" cy="7762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CONCLUSIONI </a:t>
          </a:r>
          <a:r>
            <a:rPr lang="it-IT" sz="1800" kern="1200" dirty="0" smtClean="0"/>
            <a:t>(situazione dei servizi, formazione, proposte di miglioramento, osservazioni sulla ricerca)</a:t>
          </a:r>
          <a:endParaRPr lang="it-IT" sz="1800" kern="1200" dirty="0"/>
        </a:p>
      </dsp:txBody>
      <dsp:txXfrm rot="10800000">
        <a:off x="1428182" y="4708601"/>
        <a:ext cx="7632942" cy="776292"/>
      </dsp:txXfrm>
    </dsp:sp>
    <dsp:sp modelId="{9A8A0F4E-5835-42FD-B43F-DAD99531B806}">
      <dsp:nvSpPr>
        <dsp:cNvPr id="0" name=""/>
        <dsp:cNvSpPr/>
      </dsp:nvSpPr>
      <dsp:spPr>
        <a:xfrm>
          <a:off x="1096997" y="3681504"/>
          <a:ext cx="605570" cy="56279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8939D47-745E-D1FF-6470-339BEE093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C101A4E0-D225-6C0F-69B9-6ACB51B7A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71A2217-8DFA-83E8-52DB-FFC36455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2438-F77F-CB4A-9712-CC9237EBD13C}" type="datetimeFigureOut">
              <a:rPr lang="it-IT" smtClean="0"/>
              <a:pPr/>
              <a:t>08/06/2023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EB51E89-34DA-D623-CEC5-174FA8A1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B401E69-A8B2-BFC6-7618-93E88DC7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67-FE2F-3247-A921-C939F6422B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682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09A2707-EC77-1C17-56D1-913F072D2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7E53D80-2823-9B09-AC23-696CEBED0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3927B6F-962A-83C1-E63B-8FC93AF7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2438-F77F-CB4A-9712-CC9237EBD13C}" type="datetimeFigureOut">
              <a:rPr lang="it-IT" smtClean="0"/>
              <a:pPr/>
              <a:t>08/06/2023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07E7E8D-C5A2-5B02-BF85-51E2C5C4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F8965C6-8B72-307E-5917-C76CA4B1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67-FE2F-3247-A921-C939F6422B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324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6DB42A21-A479-2A4D-5CBE-A0535598B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9C942820-7CE2-64C2-96FE-022C275B4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B7545E3-1D9C-46FA-DBF6-AE15C1F7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2438-F77F-CB4A-9712-CC9237EBD13C}" type="datetimeFigureOut">
              <a:rPr lang="it-IT" smtClean="0"/>
              <a:pPr/>
              <a:t>08/06/2023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D315E55-6442-5FB0-A087-856764F4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FB3CCAF-84A6-8EFD-3534-1281C371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67-FE2F-3247-A921-C939F6422B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6994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7BE44F0-83A8-760D-C276-1D55E509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F75B9AD-A1BA-71FB-2541-B05EA810B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5FDAE3B-2651-AF40-DAD8-9E5CB7C5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2438-F77F-CB4A-9712-CC9237EBD13C}" type="datetimeFigureOut">
              <a:rPr lang="it-IT" smtClean="0"/>
              <a:pPr/>
              <a:t>08/06/2023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B7F5FB7-D9EB-9144-FA2E-8C2C8212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8771FC0-12F1-B6C5-371F-EB07C9E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67-FE2F-3247-A921-C939F6422B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5947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2D27075-6F27-974B-DA9B-7D99DD8B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44D43D4-3527-66D9-0229-5C0CD52DA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30179C4-D8BB-D9EE-2A87-EF226A54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2438-F77F-CB4A-9712-CC9237EBD13C}" type="datetimeFigureOut">
              <a:rPr lang="it-IT" smtClean="0"/>
              <a:pPr/>
              <a:t>08/06/2023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B6AAD9A-A574-CDF8-B00D-0B4983A1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4D9FC92-B3FD-9616-64AE-EE41DBA8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67-FE2F-3247-A921-C939F6422B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1832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957748C-36CC-4F67-444D-1C400C3F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ED75583-53D9-7E57-4309-20341E0AC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05D55FB-3A83-D009-BFCC-C07247122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6B060B9-78F6-56C1-53F4-2FED7D64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2438-F77F-CB4A-9712-CC9237EBD13C}" type="datetimeFigureOut">
              <a:rPr lang="it-IT" smtClean="0"/>
              <a:pPr/>
              <a:t>08/06/2023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7DCA067D-4C69-10A3-8F55-8DD13EA9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FCFAF91D-1EBC-7DE8-22C4-3BE830D0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67-FE2F-3247-A921-C939F6422B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721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001547F-83FA-F96C-488B-7CCBC863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AC40D793-3645-EFE1-1A98-260FE5F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EA1DD513-D16A-214D-DAE1-3BB547778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7A2EE7A9-F610-243D-1FD5-834BFB5D3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3CFFA9C8-BDAE-B66D-2D31-66277A7C4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C76CEA24-139E-5126-0430-635D479F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2438-F77F-CB4A-9712-CC9237EBD13C}" type="datetimeFigureOut">
              <a:rPr lang="it-IT" smtClean="0"/>
              <a:pPr/>
              <a:t>08/06/2023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8D3CD73C-49B8-1CD5-1D5E-DF534A15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7F10D9FF-2521-AD4E-F3C4-254A7851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67-FE2F-3247-A921-C939F6422B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6636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1BB4FB-D09B-C4FE-9CF6-A7F73EE5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4A0EBE5-9B76-4030-984F-C825DD81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2438-F77F-CB4A-9712-CC9237EBD13C}" type="datetimeFigureOut">
              <a:rPr lang="it-IT" smtClean="0"/>
              <a:pPr/>
              <a:t>08/06/2023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470D8FA4-AA0C-E6EA-C172-5B28BEE2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1F6D3AE6-7EE0-10C4-068C-F98C1A55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67-FE2F-3247-A921-C939F6422B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3408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E345AF8F-7449-2D0D-1ECA-5A79745C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2438-F77F-CB4A-9712-CC9237EBD13C}" type="datetimeFigureOut">
              <a:rPr lang="it-IT" smtClean="0"/>
              <a:pPr/>
              <a:t>08/06/2023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C2503522-478A-5F1B-7BE9-E7DE405A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EF6B40FA-7FCF-11BE-16C8-CFC45413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67-FE2F-3247-A921-C939F6422B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018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53518F0-6E7C-9D61-EC24-C3C9D41C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6AD2DEB-6AAD-2A66-6AD6-28545F30A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22BB14F9-0C4A-284A-4103-1941F24A2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21E7FD1-A68E-EDE4-C102-0BC6092E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2438-F77F-CB4A-9712-CC9237EBD13C}" type="datetimeFigureOut">
              <a:rPr lang="it-IT" smtClean="0"/>
              <a:pPr/>
              <a:t>08/06/2023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597E4A44-76CA-FB81-89D2-9B07F3D5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DCE8741-16A4-3437-353E-55EFCDAE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67-FE2F-3247-A921-C939F6422B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9464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C090545-1674-D530-4E02-016C670A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7C06DF19-C75B-9797-6D82-C3EC5FD0A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D0E0B880-55E4-AF7E-76CB-C8A97EEF3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524D0D6-26FF-F616-2D11-414FA933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2438-F77F-CB4A-9712-CC9237EBD13C}" type="datetimeFigureOut">
              <a:rPr lang="it-IT" smtClean="0"/>
              <a:pPr/>
              <a:t>08/06/2023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F651F926-DDB1-DABE-1D4C-A71DB111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92CC6C8-EFDD-4F21-8516-C8E5D9F6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67-FE2F-3247-A921-C939F6422B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2198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5221B67E-D5CD-5D55-919C-4CEA2B71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127C5E0-9036-A473-2F16-51B80749C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2296D3B-A99A-B8B6-1BC5-4EECC9C7E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2438-F77F-CB4A-9712-CC9237EBD13C}" type="datetimeFigureOut">
              <a:rPr lang="it-IT" smtClean="0"/>
              <a:pPr/>
              <a:t>08/06/2023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ADE3106-E0E5-12C6-F498-42530D61F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B2D1404-676C-8709-FD0C-B79C7F8F9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B667-FE2F-3247-A921-C939F6422B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6921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ordineaslombardia.i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.jpe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21FFBCC-C9F1-C1CB-A4C7-15B9D2D47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rgbClr val="1D3080"/>
          </a:solidFill>
        </p:spPr>
        <p:txBody>
          <a:bodyPr>
            <a:normAutofit/>
          </a:bodyPr>
          <a:lstStyle/>
          <a:p>
            <a:r>
              <a:rPr lang="it-IT" sz="5400" dirty="0">
                <a:solidFill>
                  <a:schemeClr val="bg1"/>
                </a:solidFill>
              </a:rPr>
              <a:t>Presentazione della ricerca </a:t>
            </a:r>
            <a:br>
              <a:rPr lang="it-IT" sz="5400" dirty="0">
                <a:solidFill>
                  <a:schemeClr val="bg1"/>
                </a:solidFill>
              </a:rPr>
            </a:br>
            <a:r>
              <a:rPr lang="it-IT" sz="5400" dirty="0" smtClean="0">
                <a:solidFill>
                  <a:schemeClr val="bg1"/>
                </a:solidFill>
              </a:rPr>
              <a:t>«</a:t>
            </a:r>
            <a:r>
              <a:rPr lang="it-IT" sz="5400" dirty="0">
                <a:solidFill>
                  <a:schemeClr val="bg1"/>
                </a:solidFill>
              </a:rPr>
              <a:t>Gioco d’azzardo e alcol in età anziana: pensieri ed </a:t>
            </a:r>
            <a:r>
              <a:rPr lang="it-IT" sz="5400" dirty="0" smtClean="0">
                <a:solidFill>
                  <a:schemeClr val="bg1"/>
                </a:solidFill>
              </a:rPr>
              <a:t>esperienze degli assistenti </a:t>
            </a:r>
            <a:r>
              <a:rPr lang="it-IT" sz="5400" dirty="0">
                <a:solidFill>
                  <a:schemeClr val="bg1"/>
                </a:solidFill>
              </a:rPr>
              <a:t>sociali lombardi»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34595E5-0888-F373-92BE-80A15529B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509963"/>
            <a:ext cx="12191999" cy="919951"/>
          </a:xfrm>
          <a:solidFill>
            <a:srgbClr val="8F8AB5"/>
          </a:solidFill>
        </p:spPr>
        <p:txBody>
          <a:bodyPr anchor="ctr">
            <a:normAutofit/>
          </a:bodyPr>
          <a:lstStyle/>
          <a:p>
            <a:pPr>
              <a:spcBef>
                <a:spcPts val="2200"/>
              </a:spcBef>
            </a:pPr>
            <a:r>
              <a:rPr lang="it-IT" sz="3200" dirty="0">
                <a:solidFill>
                  <a:schemeClr val="bg1"/>
                </a:solidFill>
              </a:rPr>
              <a:t>Sara Alberici, Consigliere CROAS Lombardia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E59A196-8450-1927-8FD4-F9CAAF5D8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73389"/>
            <a:ext cx="1829593" cy="1829593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="" xmlns:a16="http://schemas.microsoft.com/office/drawing/2014/main" id="{3F184336-048E-D8B8-6880-BD9401241472}"/>
              </a:ext>
            </a:extLst>
          </p:cNvPr>
          <p:cNvSpPr txBox="1">
            <a:spLocks/>
          </p:cNvSpPr>
          <p:nvPr/>
        </p:nvSpPr>
        <p:spPr>
          <a:xfrm>
            <a:off x="-4767" y="4433888"/>
            <a:ext cx="12191999" cy="9199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it-IT" dirty="0" smtClean="0">
                <a:solidFill>
                  <a:srgbClr val="1D3080"/>
                </a:solidFill>
              </a:rPr>
              <a:t>Milano - 14.6.2023</a:t>
            </a:r>
            <a:r>
              <a:rPr lang="it-IT" dirty="0" smtClean="0">
                <a:solidFill>
                  <a:schemeClr val="bg1"/>
                </a:solidFill>
              </a:rPr>
              <a:t>AS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A90ED50E-7D1A-D384-52B2-6BFBBA4C9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4905964"/>
            <a:ext cx="2162175" cy="12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3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DC2DC71D-8E38-35BA-BCA5-18479117635E}"/>
              </a:ext>
            </a:extLst>
          </p:cNvPr>
          <p:cNvSpPr txBox="1"/>
          <p:nvPr/>
        </p:nvSpPr>
        <p:spPr>
          <a:xfrm>
            <a:off x="4237180" y="2105122"/>
            <a:ext cx="744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smtClean="0">
                <a:solidFill>
                  <a:srgbClr val="1E3180"/>
                </a:solidFill>
              </a:rPr>
              <a:t>SEMINARIO </a:t>
            </a:r>
            <a:r>
              <a:rPr lang="it-IT" dirty="0">
                <a:solidFill>
                  <a:srgbClr val="1E3180"/>
                </a:solidFill>
              </a:rPr>
              <a:t>20/9/2022 </a:t>
            </a:r>
            <a:r>
              <a:rPr lang="it-IT" i="1" dirty="0" smtClean="0">
                <a:solidFill>
                  <a:srgbClr val="1E3180"/>
                </a:solidFill>
              </a:rPr>
              <a:t>«Anziani</a:t>
            </a:r>
            <a:r>
              <a:rPr lang="it-IT" i="1" dirty="0">
                <a:solidFill>
                  <a:srgbClr val="1E3180"/>
                </a:solidFill>
              </a:rPr>
              <a:t>, gioco d’azzardo e alcol: il ruolo possibile di servizi e operatori domiciliari di </a:t>
            </a:r>
            <a:r>
              <a:rPr lang="it-IT" i="1" dirty="0" smtClean="0">
                <a:solidFill>
                  <a:srgbClr val="1E3180"/>
                </a:solidFill>
              </a:rPr>
              <a:t>prossimità» </a:t>
            </a:r>
            <a:r>
              <a:rPr lang="it-IT" dirty="0">
                <a:solidFill>
                  <a:srgbClr val="1E3180"/>
                </a:solidFill>
              </a:rPr>
              <a:t>(</a:t>
            </a:r>
            <a:r>
              <a:rPr lang="it-IT" dirty="0" smtClean="0">
                <a:solidFill>
                  <a:srgbClr val="1E3180"/>
                </a:solidFill>
              </a:rPr>
              <a:t>220 iscritti, di cui 177 </a:t>
            </a:r>
            <a:r>
              <a:rPr lang="it-IT" dirty="0">
                <a:solidFill>
                  <a:srgbClr val="1E3180"/>
                </a:solidFill>
              </a:rPr>
              <a:t>assistenti sociali e 43 fra psicologi, assistenti domiciliari, </a:t>
            </a:r>
            <a:r>
              <a:rPr lang="it-IT" dirty="0" smtClean="0">
                <a:solidFill>
                  <a:srgbClr val="1E3180"/>
                </a:solidFill>
              </a:rPr>
              <a:t>custodi </a:t>
            </a:r>
            <a:r>
              <a:rPr lang="it-IT" dirty="0">
                <a:solidFill>
                  <a:srgbClr val="1E3180"/>
                </a:solidFill>
              </a:rPr>
              <a:t>sociali, referenti e componenti di gruppi di auto mutuo aiuto</a:t>
            </a:r>
            <a:r>
              <a:rPr lang="it-IT" dirty="0" smtClean="0">
                <a:solidFill>
                  <a:srgbClr val="1E3180"/>
                </a:solidFill>
              </a:rPr>
              <a:t>)</a:t>
            </a:r>
            <a:endParaRPr lang="it-IT" dirty="0">
              <a:solidFill>
                <a:srgbClr val="1E3180"/>
              </a:solidFill>
            </a:endParaRP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12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8262" y="3503195"/>
            <a:ext cx="4707640" cy="11632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60127"/>
            <a:ext cx="3703637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DC2DC71D-8E38-35BA-BCA5-18479117635E}"/>
              </a:ext>
            </a:extLst>
          </p:cNvPr>
          <p:cNvSpPr txBox="1"/>
          <p:nvPr/>
        </p:nvSpPr>
        <p:spPr>
          <a:xfrm>
            <a:off x="4237179" y="4956474"/>
            <a:ext cx="744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 smtClean="0">
                <a:solidFill>
                  <a:srgbClr val="1E3180"/>
                </a:solidFill>
              </a:rPr>
              <a:t>SEMINARIO 10/11/2022 </a:t>
            </a:r>
            <a:r>
              <a:rPr lang="it-IT" i="1" dirty="0" smtClean="0">
                <a:solidFill>
                  <a:srgbClr val="1E3180"/>
                </a:solidFill>
              </a:rPr>
              <a:t>«Gioco d’azzardo e alcol in età anziana: oltre la punta dell’iceberg» </a:t>
            </a:r>
            <a:r>
              <a:rPr lang="it-IT" dirty="0" smtClean="0">
                <a:solidFill>
                  <a:srgbClr val="1E3180"/>
                </a:solidFill>
              </a:rPr>
              <a:t>(190 iscritti, di cui 150 </a:t>
            </a:r>
            <a:r>
              <a:rPr lang="it-IT" dirty="0">
                <a:solidFill>
                  <a:srgbClr val="1E3180"/>
                </a:solidFill>
              </a:rPr>
              <a:t>assistenti sociali e </a:t>
            </a:r>
            <a:r>
              <a:rPr lang="it-IT" dirty="0" smtClean="0">
                <a:solidFill>
                  <a:srgbClr val="1E3180"/>
                </a:solidFill>
              </a:rPr>
              <a:t>40 </a:t>
            </a:r>
            <a:r>
              <a:rPr lang="it-IT" dirty="0">
                <a:solidFill>
                  <a:srgbClr val="1E3180"/>
                </a:solidFill>
              </a:rPr>
              <a:t>fra </a:t>
            </a:r>
            <a:r>
              <a:rPr lang="it-IT" dirty="0" smtClean="0">
                <a:solidFill>
                  <a:srgbClr val="1E3180"/>
                </a:solidFill>
              </a:rPr>
              <a:t>medici, psicologi</a:t>
            </a:r>
            <a:r>
              <a:rPr lang="it-IT" dirty="0">
                <a:solidFill>
                  <a:srgbClr val="1E3180"/>
                </a:solidFill>
              </a:rPr>
              <a:t>, </a:t>
            </a:r>
            <a:r>
              <a:rPr lang="it-IT" dirty="0" smtClean="0">
                <a:solidFill>
                  <a:srgbClr val="1E3180"/>
                </a:solidFill>
              </a:rPr>
              <a:t>educatori professionali, studenti di corsi di laurea per professioni di aiuto, referenti </a:t>
            </a:r>
            <a:r>
              <a:rPr lang="it-IT" dirty="0">
                <a:solidFill>
                  <a:srgbClr val="1E3180"/>
                </a:solidFill>
              </a:rPr>
              <a:t>e componenti di gruppi di auto mutuo aiuto</a:t>
            </a:r>
            <a:r>
              <a:rPr lang="it-IT" dirty="0" smtClean="0">
                <a:solidFill>
                  <a:srgbClr val="1E3180"/>
                </a:solidFill>
              </a:rPr>
              <a:t>)</a:t>
            </a:r>
            <a:endParaRPr lang="it-IT" dirty="0">
              <a:solidFill>
                <a:srgbClr val="1E3180"/>
              </a:solidFill>
            </a:endParaRP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19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2" y="1229002"/>
            <a:ext cx="6336319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La comunicazione degli esiti </a:t>
            </a:r>
            <a:r>
              <a:rPr lang="it-IT" sz="3600" b="1" dirty="0" smtClean="0">
                <a:solidFill>
                  <a:schemeClr val="accent2"/>
                </a:solidFill>
              </a:rPr>
              <a:t>(2)</a:t>
            </a:r>
            <a:endParaRPr lang="it-IT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8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84F5C8F6-646D-860C-97B0-827847620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92" y="1874183"/>
            <a:ext cx="2428875" cy="143827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64252050-90EE-B153-2DB7-2277CE041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750" y="4902073"/>
            <a:ext cx="2765784" cy="114118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3364AF40-54D7-A124-232E-CF35D82FC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6517" y="3235008"/>
            <a:ext cx="2699750" cy="94082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25626E97-54E2-1C05-AE40-FEEB95790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74" y="5149515"/>
            <a:ext cx="3260453" cy="90313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="" xmlns:a16="http://schemas.microsoft.com/office/drawing/2014/main" id="{46A71B3E-41D9-2211-B18E-C113CF20BD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4472" y="3549796"/>
            <a:ext cx="1383194" cy="138319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="" xmlns:a16="http://schemas.microsoft.com/office/drawing/2014/main" id="{BE62A2DE-3D64-7AC6-3622-CC438E6B836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76417" y="2444221"/>
            <a:ext cx="3754694" cy="1969556"/>
          </a:xfrm>
          <a:prstGeom prst="rect">
            <a:avLst/>
          </a:prstGeom>
        </p:spPr>
      </p:pic>
      <p:pic>
        <p:nvPicPr>
          <p:cNvPr id="9" name="object 3">
            <a:extLst>
              <a:ext uri="{FF2B5EF4-FFF2-40B4-BE49-F238E27FC236}">
                <a16:creationId xmlns="" xmlns:a16="http://schemas.microsoft.com/office/drawing/2014/main" id="{675E4F4D-E47A-C997-16F7-250DE1BBD01F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10241" y="4725498"/>
            <a:ext cx="3161162" cy="162156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 txBox="1">
            <a:spLocks/>
          </p:cNvSpPr>
          <p:nvPr/>
        </p:nvSpPr>
        <p:spPr>
          <a:xfrm>
            <a:off x="3615191" y="1344491"/>
            <a:ext cx="6336319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La comunicazione degli esiti </a:t>
            </a:r>
            <a:r>
              <a:rPr lang="it-IT" sz="3600" b="1" dirty="0" smtClean="0">
                <a:solidFill>
                  <a:schemeClr val="accent2"/>
                </a:solidFill>
              </a:rPr>
              <a:t>(3)</a:t>
            </a:r>
            <a:endParaRPr lang="it-IT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3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9506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338" y="3360999"/>
            <a:ext cx="81280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Cosa emerge dalla </a:t>
            </a:r>
            <a:r>
              <a:rPr lang="it-IT" b="1" dirty="0" smtClean="0">
                <a:solidFill>
                  <a:schemeClr val="accent2"/>
                </a:solidFill>
              </a:rPr>
              <a:t>ricerca?</a:t>
            </a:r>
            <a:br>
              <a:rPr lang="it-IT" b="1" dirty="0" smtClean="0">
                <a:solidFill>
                  <a:schemeClr val="accent2"/>
                </a:solidFill>
              </a:rPr>
            </a:br>
            <a:r>
              <a:rPr lang="it-IT" b="1" dirty="0" smtClean="0">
                <a:solidFill>
                  <a:schemeClr val="accent2"/>
                </a:solidFill>
              </a:rPr>
              <a:t>Alcuni </a:t>
            </a:r>
            <a:r>
              <a:rPr lang="it-IT" b="1" dirty="0">
                <a:solidFill>
                  <a:schemeClr val="accent2"/>
                </a:solidFill>
              </a:rPr>
              <a:t>dati </a:t>
            </a:r>
            <a:r>
              <a:rPr lang="it-IT" b="1" dirty="0" smtClean="0">
                <a:solidFill>
                  <a:schemeClr val="accent2"/>
                </a:solidFill>
              </a:rPr>
              <a:t>dal </a:t>
            </a:r>
            <a:r>
              <a:rPr lang="it-IT" b="1" i="1" dirty="0">
                <a:solidFill>
                  <a:schemeClr val="accent2"/>
                </a:solidFill>
              </a:rPr>
              <a:t>R</a:t>
            </a:r>
            <a:r>
              <a:rPr lang="it-IT" b="1" i="1" dirty="0" smtClean="0">
                <a:solidFill>
                  <a:schemeClr val="accent2"/>
                </a:solidFill>
              </a:rPr>
              <a:t>eport </a:t>
            </a:r>
            <a:r>
              <a:rPr lang="it-IT" b="1" i="1" dirty="0">
                <a:solidFill>
                  <a:schemeClr val="accent2"/>
                </a:solidFill>
              </a:rPr>
              <a:t>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2565" y="1439333"/>
            <a:ext cx="3269811" cy="465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46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8576" y="-4939507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7" y="1435678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1) Non sono fenomeni sommersi</a:t>
            </a:r>
            <a:endParaRPr lang="it-IT" b="1" i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8DC82433-EAB3-03AE-486B-A74417294276}"/>
              </a:ext>
            </a:extLst>
          </p:cNvPr>
          <p:cNvSpPr txBox="1"/>
          <p:nvPr/>
        </p:nvSpPr>
        <p:spPr>
          <a:xfrm>
            <a:off x="583096" y="1767069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r>
              <a:rPr lang="it-IT" dirty="0"/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F4C289E8-A58C-1E4E-A848-46F0D9320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45" y="2574931"/>
            <a:ext cx="7565792" cy="3151905"/>
          </a:xfrm>
          <a:prstGeom prst="rect">
            <a:avLst/>
          </a:prstGeom>
        </p:spPr>
      </p:pic>
      <p:grpSp>
        <p:nvGrpSpPr>
          <p:cNvPr id="11" name="object 4">
            <a:extLst>
              <a:ext uri="{FF2B5EF4-FFF2-40B4-BE49-F238E27FC236}">
                <a16:creationId xmlns="" xmlns:a16="http://schemas.microsoft.com/office/drawing/2014/main" id="{99396A01-9CAF-B9EC-BB95-34AE64978C2F}"/>
              </a:ext>
            </a:extLst>
          </p:cNvPr>
          <p:cNvGrpSpPr/>
          <p:nvPr/>
        </p:nvGrpSpPr>
        <p:grpSpPr>
          <a:xfrm>
            <a:off x="8806932" y="3410678"/>
            <a:ext cx="2708128" cy="1883427"/>
            <a:chOff x="1177481" y="4924757"/>
            <a:chExt cx="2708128" cy="1883427"/>
          </a:xfrm>
        </p:grpSpPr>
        <p:pic>
          <p:nvPicPr>
            <p:cNvPr id="12" name="object 5">
              <a:extLst>
                <a:ext uri="{FF2B5EF4-FFF2-40B4-BE49-F238E27FC236}">
                  <a16:creationId xmlns="" xmlns:a16="http://schemas.microsoft.com/office/drawing/2014/main" id="{73C01562-108B-ACBF-20F3-A066321EA24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7481" y="4924757"/>
              <a:ext cx="2708128" cy="1883427"/>
            </a:xfrm>
            <a:prstGeom prst="rect">
              <a:avLst/>
            </a:prstGeom>
          </p:spPr>
        </p:pic>
        <p:sp>
          <p:nvSpPr>
            <p:cNvPr id="14" name="object 7">
              <a:extLst>
                <a:ext uri="{FF2B5EF4-FFF2-40B4-BE49-F238E27FC236}">
                  <a16:creationId xmlns="" xmlns:a16="http://schemas.microsoft.com/office/drawing/2014/main" id="{E71F5ACC-016E-EB85-BC03-1D5D879FE2FC}"/>
                </a:ext>
              </a:extLst>
            </p:cNvPr>
            <p:cNvSpPr/>
            <p:nvPr/>
          </p:nvSpPr>
          <p:spPr>
            <a:xfrm>
              <a:off x="1784721" y="4969458"/>
              <a:ext cx="1250950" cy="1576070"/>
            </a:xfrm>
            <a:custGeom>
              <a:avLst/>
              <a:gdLst/>
              <a:ahLst/>
              <a:cxnLst/>
              <a:rect l="l" t="t" r="r" b="b"/>
              <a:pathLst>
                <a:path w="1250950" h="1576070">
                  <a:moveTo>
                    <a:pt x="0" y="230713"/>
                  </a:moveTo>
                  <a:lnTo>
                    <a:pt x="340941" y="0"/>
                  </a:lnTo>
                  <a:lnTo>
                    <a:pt x="625178" y="420405"/>
                  </a:lnTo>
                  <a:lnTo>
                    <a:pt x="909413" y="0"/>
                  </a:lnTo>
                  <a:lnTo>
                    <a:pt x="1250355" y="230713"/>
                  </a:lnTo>
                  <a:lnTo>
                    <a:pt x="873642" y="787901"/>
                  </a:lnTo>
                  <a:lnTo>
                    <a:pt x="1250355" y="1345090"/>
                  </a:lnTo>
                  <a:lnTo>
                    <a:pt x="909413" y="1575802"/>
                  </a:lnTo>
                  <a:lnTo>
                    <a:pt x="625178" y="1155397"/>
                  </a:lnTo>
                  <a:lnTo>
                    <a:pt x="340941" y="1575802"/>
                  </a:lnTo>
                  <a:lnTo>
                    <a:pt x="0" y="1345090"/>
                  </a:lnTo>
                  <a:lnTo>
                    <a:pt x="376712" y="787901"/>
                  </a:lnTo>
                  <a:lnTo>
                    <a:pt x="0" y="230713"/>
                  </a:lnTo>
                  <a:close/>
                </a:path>
              </a:pathLst>
            </a:custGeom>
            <a:ln w="13425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889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9506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67" y="1364469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2) Stereotipi e conferme</a:t>
            </a: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8DC82433-EAB3-03AE-486B-A74417294276}"/>
              </a:ext>
            </a:extLst>
          </p:cNvPr>
          <p:cNvSpPr txBox="1"/>
          <p:nvPr/>
        </p:nvSpPr>
        <p:spPr>
          <a:xfrm>
            <a:off x="576470" y="1795518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pPr algn="ctr"/>
            <a:endParaRPr lang="it-IT" b="1" dirty="0"/>
          </a:p>
          <a:p>
            <a:endParaRPr lang="it-IT" b="1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r>
              <a:rPr lang="it-IT" dirty="0"/>
              <a:t> </a:t>
            </a:r>
          </a:p>
        </p:txBody>
      </p:sp>
      <p:graphicFrame>
        <p:nvGraphicFramePr>
          <p:cNvPr id="24" name="Tabella 24">
            <a:extLst>
              <a:ext uri="{FF2B5EF4-FFF2-40B4-BE49-F238E27FC236}">
                <a16:creationId xmlns="" xmlns:a16="http://schemas.microsoft.com/office/drawing/2014/main" id="{F40427F9-5C20-E2FF-31ED-377249141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6417864"/>
              </p:ext>
            </p:extLst>
          </p:nvPr>
        </p:nvGraphicFramePr>
        <p:xfrm>
          <a:off x="2490304" y="2473214"/>
          <a:ext cx="7542696" cy="313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966">
                  <a:extLst>
                    <a:ext uri="{9D8B030D-6E8A-4147-A177-3AD203B41FA5}">
                      <a16:colId xmlns="" xmlns:a16="http://schemas.microsoft.com/office/drawing/2014/main" val="1456806145"/>
                    </a:ext>
                  </a:extLst>
                </a:gridCol>
                <a:gridCol w="2801730">
                  <a:extLst>
                    <a:ext uri="{9D8B030D-6E8A-4147-A177-3AD203B41FA5}">
                      <a16:colId xmlns="" xmlns:a16="http://schemas.microsoft.com/office/drawing/2014/main" val="425831290"/>
                    </a:ext>
                  </a:extLst>
                </a:gridCol>
              </a:tblGrid>
              <a:tr h="915640">
                <a:tc>
                  <a:txBody>
                    <a:bodyPr/>
                    <a:lstStyle/>
                    <a:p>
                      <a:r>
                        <a:rPr lang="it-IT" dirty="0" smtClean="0"/>
                        <a:t>Nella popolazione anziana è più diffuso il gioco d’azzardo rispetto al bere tardivo.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FALSO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9881269"/>
                  </a:ext>
                </a:extLst>
              </a:tr>
              <a:tr h="1308058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L’abuso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alcolico 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è correlato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al genere maschile, 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il gioco </a:t>
                      </a: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d’azzardo al genere </a:t>
                      </a:r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femminile.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59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FALSO</a:t>
                      </a:r>
                    </a:p>
                  </a:txBody>
                  <a:tcPr>
                    <a:solidFill>
                      <a:srgbClr val="859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327712"/>
                  </a:ext>
                </a:extLst>
              </a:tr>
              <a:tr h="915640">
                <a:tc>
                  <a:txBody>
                    <a:bodyPr/>
                    <a:lstStyle/>
                    <a:p>
                      <a:r>
                        <a:rPr lang="it-IT" dirty="0" smtClean="0"/>
                        <a:t>La </a:t>
                      </a:r>
                      <a:r>
                        <a:rPr lang="it-IT" dirty="0"/>
                        <a:t>loro </a:t>
                      </a:r>
                      <a:r>
                        <a:rPr lang="it-IT" dirty="0" smtClean="0"/>
                        <a:t>coesistenza è frequente.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0323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33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9506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494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3) Le difficoltà dei servizi</a:t>
            </a: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8DC82433-EAB3-03AE-486B-A74417294276}"/>
              </a:ext>
            </a:extLst>
          </p:cNvPr>
          <p:cNvSpPr txBox="1"/>
          <p:nvPr/>
        </p:nvSpPr>
        <p:spPr>
          <a:xfrm>
            <a:off x="583096" y="1780323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rgbClr val="1E3180"/>
              </a:solidFill>
            </a:endParaRPr>
          </a:p>
          <a:p>
            <a:pPr algn="ctr"/>
            <a:endParaRPr lang="it-IT" b="1" dirty="0"/>
          </a:p>
          <a:p>
            <a:endParaRPr lang="it-IT" b="1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r>
              <a:rPr lang="it-IT" dirty="0"/>
              <a:t> </a:t>
            </a:r>
          </a:p>
        </p:txBody>
      </p:sp>
      <p:graphicFrame>
        <p:nvGraphicFramePr>
          <p:cNvPr id="24" name="Tabella 24">
            <a:extLst>
              <a:ext uri="{FF2B5EF4-FFF2-40B4-BE49-F238E27FC236}">
                <a16:creationId xmlns="" xmlns:a16="http://schemas.microsoft.com/office/drawing/2014/main" id="{F40427F9-5C20-E2FF-31ED-377249141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2521545"/>
              </p:ext>
            </p:extLst>
          </p:nvPr>
        </p:nvGraphicFramePr>
        <p:xfrm>
          <a:off x="1093304" y="2139760"/>
          <a:ext cx="9481932" cy="3412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966">
                  <a:extLst>
                    <a:ext uri="{9D8B030D-6E8A-4147-A177-3AD203B41FA5}">
                      <a16:colId xmlns="" xmlns:a16="http://schemas.microsoft.com/office/drawing/2014/main" val="1456806145"/>
                    </a:ext>
                  </a:extLst>
                </a:gridCol>
                <a:gridCol w="4740966">
                  <a:extLst>
                    <a:ext uri="{9D8B030D-6E8A-4147-A177-3AD203B41FA5}">
                      <a16:colId xmlns="" xmlns:a16="http://schemas.microsoft.com/office/drawing/2014/main" val="425831290"/>
                    </a:ext>
                  </a:extLst>
                </a:gridCol>
              </a:tblGrid>
              <a:tr h="9156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SERVIZI PER LE DIPENDENZE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SERVIZI PER ANZIANI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9881269"/>
                  </a:ext>
                </a:extLst>
              </a:tr>
              <a:tr h="1308058">
                <a:tc>
                  <a:txBody>
                    <a:bodyPr/>
                    <a:lstStyle/>
                    <a:p>
                      <a:r>
                        <a:rPr lang="it-IT" dirty="0"/>
                        <a:t>Poco avvezzi a lavorare con utenti </a:t>
                      </a:r>
                      <a:r>
                        <a:rPr lang="it-IT" dirty="0" smtClean="0"/>
                        <a:t>anziani.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Poco attrezzati </a:t>
                      </a:r>
                      <a:r>
                        <a:rPr lang="it-IT" dirty="0" smtClean="0"/>
                        <a:t>a </a:t>
                      </a:r>
                      <a:r>
                        <a:rPr lang="it-IT" dirty="0"/>
                        <a:t>intercettare precocemente le situazioni di dipendenza </a:t>
                      </a:r>
                      <a:r>
                        <a:rPr lang="it-IT" dirty="0" smtClean="0"/>
                        <a:t>patologica.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0327712"/>
                  </a:ext>
                </a:extLst>
              </a:tr>
              <a:tr h="9156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lang="it-IT" sz="1800" dirty="0" smtClean="0">
                          <a:latin typeface="+mn-lt"/>
                          <a:cs typeface="Calibri"/>
                        </a:rPr>
                        <a:t>on</a:t>
                      </a:r>
                      <a:r>
                        <a:rPr lang="it-IT" sz="1800" spc="33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ancora</a:t>
                      </a:r>
                      <a:r>
                        <a:rPr lang="it-IT" sz="1800" spc="3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sviluppato</a:t>
                      </a:r>
                      <a:r>
                        <a:rPr lang="it-IT" sz="1800" spc="3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un</a:t>
                      </a:r>
                      <a:r>
                        <a:rPr lang="it-IT" sz="1800" spc="3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pensiero</a:t>
                      </a:r>
                      <a:r>
                        <a:rPr lang="it-IT" sz="1800" spc="3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specifico</a:t>
                      </a:r>
                      <a:r>
                        <a:rPr lang="it-IT" sz="1800" spc="3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spc="-10" dirty="0">
                          <a:latin typeface="+mn-lt"/>
                          <a:cs typeface="Calibri"/>
                        </a:rPr>
                        <a:t>(anche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per</a:t>
                      </a:r>
                      <a:r>
                        <a:rPr lang="it-IT" sz="18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misura</a:t>
                      </a:r>
                      <a:r>
                        <a:rPr lang="it-IT" sz="1800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contenuta</a:t>
                      </a:r>
                      <a:r>
                        <a:rPr lang="it-IT" sz="18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degli</a:t>
                      </a:r>
                      <a:r>
                        <a:rPr lang="it-IT" sz="18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utenti</a:t>
                      </a:r>
                      <a:r>
                        <a:rPr lang="it-IT" sz="1800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anziani</a:t>
                      </a:r>
                      <a:r>
                        <a:rPr lang="it-IT" sz="1800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in</a:t>
                      </a:r>
                      <a:r>
                        <a:rPr lang="it-IT" sz="18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spc="-10" dirty="0">
                          <a:latin typeface="+mn-lt"/>
                          <a:cs typeface="Calibri"/>
                        </a:rPr>
                        <a:t>carico</a:t>
                      </a:r>
                      <a:r>
                        <a:rPr lang="it-IT" sz="1800" spc="-10" dirty="0" smtClean="0">
                          <a:latin typeface="+mn-lt"/>
                          <a:cs typeface="Calibri"/>
                        </a:rPr>
                        <a:t>).</a:t>
                      </a:r>
                      <a:endParaRPr lang="it-IT" sz="1800" dirty="0">
                        <a:latin typeface="+mn-lt"/>
                        <a:cs typeface="Calibri"/>
                      </a:endParaRPr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spc="-25" dirty="0">
                          <a:latin typeface="+mn-lt"/>
                          <a:cs typeface="Calibri"/>
                        </a:rPr>
                        <a:t>In </a:t>
                      </a:r>
                      <a:r>
                        <a:rPr lang="it-IT" sz="1800" spc="-10" dirty="0">
                          <a:latin typeface="+mn-lt"/>
                          <a:cs typeface="Calibri"/>
                        </a:rPr>
                        <a:t>difficoltà </a:t>
                      </a:r>
                      <a:r>
                        <a:rPr lang="it-IT" sz="1800" spc="-50" dirty="0">
                          <a:latin typeface="+mn-lt"/>
                          <a:cs typeface="Calibri"/>
                        </a:rPr>
                        <a:t>a </a:t>
                      </a:r>
                      <a:r>
                        <a:rPr lang="it-IT" sz="1800" spc="-10" dirty="0">
                          <a:latin typeface="+mn-lt"/>
                          <a:cs typeface="Calibri"/>
                        </a:rPr>
                        <a:t>riconoscere </a:t>
                      </a:r>
                      <a:r>
                        <a:rPr lang="it-IT" sz="1800" spc="-50" dirty="0">
                          <a:latin typeface="+mn-lt"/>
                          <a:cs typeface="Calibri"/>
                        </a:rPr>
                        <a:t>i </a:t>
                      </a:r>
                      <a:r>
                        <a:rPr lang="it-IT" sz="1800" spc="-10" dirty="0">
                          <a:latin typeface="+mn-lt"/>
                          <a:cs typeface="Calibri"/>
                        </a:rPr>
                        <a:t>problemi </a:t>
                      </a:r>
                      <a:r>
                        <a:rPr lang="it-IT" sz="1800" spc="-25" dirty="0">
                          <a:latin typeface="+mn-lt"/>
                          <a:cs typeface="Calibri"/>
                        </a:rPr>
                        <a:t>non </a:t>
                      </a:r>
                      <a:r>
                        <a:rPr lang="it-IT" sz="1800" spc="-10" dirty="0">
                          <a:latin typeface="+mn-lt"/>
                          <a:cs typeface="Calibri"/>
                        </a:rPr>
                        <a:t>ancora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evidenti e</a:t>
                      </a:r>
                      <a:r>
                        <a:rPr lang="it-IT" sz="18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ad</a:t>
                      </a:r>
                      <a:r>
                        <a:rPr lang="it-IT" sz="18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agganciare</a:t>
                      </a:r>
                      <a:r>
                        <a:rPr lang="it-IT" sz="18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spc="-10" dirty="0">
                          <a:latin typeface="+mn-lt"/>
                          <a:cs typeface="Calibri"/>
                        </a:rPr>
                        <a:t>l’anziano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che</a:t>
                      </a:r>
                      <a:r>
                        <a:rPr lang="it-IT" sz="1800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gioca</a:t>
                      </a:r>
                      <a:r>
                        <a:rPr lang="it-IT" sz="18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e/o</a:t>
                      </a:r>
                      <a:r>
                        <a:rPr lang="it-IT" sz="18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dirty="0">
                          <a:latin typeface="+mn-lt"/>
                          <a:cs typeface="Calibri"/>
                        </a:rPr>
                        <a:t>beve</a:t>
                      </a:r>
                      <a:r>
                        <a:rPr lang="it-IT" sz="18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1800" spc="-10" dirty="0" smtClean="0">
                          <a:latin typeface="+mn-lt"/>
                          <a:cs typeface="Calibri"/>
                        </a:rPr>
                        <a:t>troppo.</a:t>
                      </a:r>
                      <a:endParaRPr lang="it-IT" sz="1800" dirty="0">
                        <a:latin typeface="+mn-lt"/>
                        <a:cs typeface="Calibri"/>
                      </a:endParaRPr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032360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D3242F4A-B612-4EF3-5D97-8F2F9002FB93}"/>
              </a:ext>
            </a:extLst>
          </p:cNvPr>
          <p:cNvSpPr txBox="1"/>
          <p:nvPr/>
        </p:nvSpPr>
        <p:spPr>
          <a:xfrm>
            <a:off x="1512957" y="5701506"/>
            <a:ext cx="811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1E3180"/>
                </a:solidFill>
                <a:sym typeface="Wingdings" panose="05000000000000000000" pitchFamily="2" charset="2"/>
              </a:rPr>
              <a:t> </a:t>
            </a:r>
            <a:r>
              <a:rPr lang="it-IT" b="1" dirty="0">
                <a:solidFill>
                  <a:srgbClr val="1E3180"/>
                </a:solidFill>
                <a:sym typeface="Wingdings" panose="05000000000000000000" pitchFamily="2" charset="2"/>
              </a:rPr>
              <a:t>collaborazione ancora da costruire</a:t>
            </a:r>
            <a:endParaRPr lang="it-IT" b="1" dirty="0">
              <a:solidFill>
                <a:srgbClr val="1E31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2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8576" y="-5117384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494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4) Carenze nella formazione degli AS</a:t>
            </a: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" name="object 4">
            <a:extLst>
              <a:ext uri="{FF2B5EF4-FFF2-40B4-BE49-F238E27FC236}">
                <a16:creationId xmlns="" xmlns:a16="http://schemas.microsoft.com/office/drawing/2014/main" id="{31ACA2DE-E85D-91A4-A0C3-0EA23E7DDAC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47" y="2163665"/>
            <a:ext cx="4271931" cy="2539773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="" xmlns:a16="http://schemas.microsoft.com/office/drawing/2014/main" id="{952FD06A-8AC0-9038-1C0A-02A80F7C6E9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1115" y="2180603"/>
            <a:ext cx="4253473" cy="2539773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="" xmlns:a16="http://schemas.microsoft.com/office/drawing/2014/main" id="{B6AA82A5-9DFB-8AD8-6EAD-AF0C54884BD7}"/>
              </a:ext>
            </a:extLst>
          </p:cNvPr>
          <p:cNvSpPr txBox="1"/>
          <p:nvPr/>
        </p:nvSpPr>
        <p:spPr>
          <a:xfrm>
            <a:off x="1531876" y="4888126"/>
            <a:ext cx="1226820" cy="1309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100" dirty="0">
                <a:latin typeface="Calibri"/>
                <a:cs typeface="Calibri"/>
              </a:rPr>
              <a:t>servizi </a:t>
            </a:r>
            <a:r>
              <a:rPr sz="2100" spc="-25" dirty="0">
                <a:latin typeface="Calibri"/>
                <a:cs typeface="Calibri"/>
              </a:rPr>
              <a:t>DIP </a:t>
            </a:r>
            <a:r>
              <a:rPr sz="2100" dirty="0">
                <a:latin typeface="Calibri"/>
                <a:cs typeface="Calibri"/>
              </a:rPr>
              <a:t>servizi </a:t>
            </a:r>
            <a:r>
              <a:rPr sz="2100" spc="-25" dirty="0">
                <a:latin typeface="Calibri"/>
                <a:cs typeface="Calibri"/>
              </a:rPr>
              <a:t>ANZ </a:t>
            </a:r>
            <a:r>
              <a:rPr sz="2100" spc="-10" dirty="0">
                <a:latin typeface="Calibri"/>
                <a:cs typeface="Calibri"/>
              </a:rPr>
              <a:t>altro </a:t>
            </a:r>
            <a:r>
              <a:rPr sz="2100" b="1" spc="-10" dirty="0">
                <a:solidFill>
                  <a:srgbClr val="C00000"/>
                </a:solidFill>
                <a:latin typeface="Calibri"/>
                <a:cs typeface="Calibri"/>
              </a:rPr>
              <a:t>TOTALE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="" xmlns:a16="http://schemas.microsoft.com/office/drawing/2014/main" id="{DE390E1A-381A-715C-D548-E2285FF59110}"/>
              </a:ext>
            </a:extLst>
          </p:cNvPr>
          <p:cNvSpPr txBox="1"/>
          <p:nvPr/>
        </p:nvSpPr>
        <p:spPr>
          <a:xfrm>
            <a:off x="2879412" y="4888126"/>
            <a:ext cx="365760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100" spc="-25" dirty="0">
                <a:latin typeface="Calibri"/>
                <a:cs typeface="Calibri"/>
              </a:rPr>
              <a:t>5,9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100" spc="-25" dirty="0">
                <a:latin typeface="Calibri"/>
                <a:cs typeface="Calibri"/>
              </a:rPr>
              <a:t>4,6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70"/>
              </a:spcBef>
            </a:pPr>
            <a:r>
              <a:rPr sz="2100" spc="-25" dirty="0">
                <a:latin typeface="Calibri"/>
                <a:cs typeface="Calibri"/>
              </a:rPr>
              <a:t>3,7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100" b="1" spc="-25" dirty="0">
                <a:solidFill>
                  <a:srgbClr val="C00000"/>
                </a:solidFill>
                <a:latin typeface="Calibri"/>
                <a:cs typeface="Calibri"/>
              </a:rPr>
              <a:t>4,5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="" xmlns:a16="http://schemas.microsoft.com/office/drawing/2014/main" id="{D9C058F1-AC02-C763-5008-9442770E589F}"/>
              </a:ext>
            </a:extLst>
          </p:cNvPr>
          <p:cNvSpPr txBox="1"/>
          <p:nvPr/>
        </p:nvSpPr>
        <p:spPr>
          <a:xfrm>
            <a:off x="8542969" y="4888126"/>
            <a:ext cx="1226820" cy="13119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2100" dirty="0">
                <a:latin typeface="Calibri"/>
                <a:cs typeface="Calibri"/>
              </a:rPr>
              <a:t>servizi </a:t>
            </a:r>
            <a:r>
              <a:rPr sz="2100" spc="-25" dirty="0">
                <a:latin typeface="Calibri"/>
                <a:cs typeface="Calibri"/>
              </a:rPr>
              <a:t>DIP </a:t>
            </a:r>
            <a:r>
              <a:rPr sz="2100" dirty="0">
                <a:latin typeface="Calibri"/>
                <a:cs typeface="Calibri"/>
              </a:rPr>
              <a:t>servizi </a:t>
            </a:r>
            <a:r>
              <a:rPr sz="2100" spc="-25" dirty="0">
                <a:latin typeface="Calibri"/>
                <a:cs typeface="Calibri"/>
              </a:rPr>
              <a:t>ANZ </a:t>
            </a:r>
            <a:r>
              <a:rPr sz="2100" spc="-10" dirty="0">
                <a:latin typeface="Calibri"/>
                <a:cs typeface="Calibri"/>
              </a:rPr>
              <a:t>altro </a:t>
            </a:r>
            <a:r>
              <a:rPr sz="2100" b="1" spc="-10" dirty="0">
                <a:solidFill>
                  <a:srgbClr val="C00000"/>
                </a:solidFill>
                <a:latin typeface="Calibri"/>
                <a:cs typeface="Calibri"/>
              </a:rPr>
              <a:t>TOTALE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="" xmlns:a16="http://schemas.microsoft.com/office/drawing/2014/main" id="{E706A74A-0715-7693-BEDB-4FB424AB74FF}"/>
              </a:ext>
            </a:extLst>
          </p:cNvPr>
          <p:cNvSpPr txBox="1"/>
          <p:nvPr/>
        </p:nvSpPr>
        <p:spPr>
          <a:xfrm>
            <a:off x="9979403" y="4888126"/>
            <a:ext cx="365760" cy="131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100" spc="-25" dirty="0">
                <a:latin typeface="Calibri"/>
                <a:cs typeface="Calibri"/>
              </a:rPr>
              <a:t>5,6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100" spc="-25" dirty="0">
                <a:latin typeface="Calibri"/>
                <a:cs typeface="Calibri"/>
              </a:rPr>
              <a:t>4,5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100" spc="-25" dirty="0">
                <a:latin typeface="Calibri"/>
                <a:cs typeface="Calibri"/>
              </a:rPr>
              <a:t>3,6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100" b="1" spc="-25" dirty="0">
                <a:solidFill>
                  <a:srgbClr val="C00000"/>
                </a:solidFill>
                <a:latin typeface="Calibri"/>
                <a:cs typeface="Calibri"/>
              </a:rPr>
              <a:t>4,3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258A23E6-C08B-019D-1733-AD73F8D27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068" y="3433552"/>
            <a:ext cx="2181861" cy="14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0811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5214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Focus </a:t>
            </a:r>
            <a:r>
              <a:rPr lang="it-IT" b="1" dirty="0" smtClean="0">
                <a:solidFill>
                  <a:schemeClr val="accent2"/>
                </a:solidFill>
              </a:rPr>
              <a:t>gioco d’azzardo: segnali/sintomi indicativi</a:t>
            </a:r>
            <a:r>
              <a:rPr lang="it-IT" b="1" dirty="0">
                <a:solidFill>
                  <a:schemeClr val="accent2"/>
                </a:solidFill>
              </a:rPr>
              <a:t/>
            </a:r>
            <a:br>
              <a:rPr lang="it-IT" b="1" dirty="0">
                <a:solidFill>
                  <a:schemeClr val="accent2"/>
                </a:solidFill>
              </a:rPr>
            </a:b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xmlns="" val="4058759526"/>
              </p:ext>
            </p:extLst>
          </p:nvPr>
        </p:nvGraphicFramePr>
        <p:xfrm>
          <a:off x="3462865" y="2337996"/>
          <a:ext cx="5266268" cy="348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315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0811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35" y="1675214"/>
            <a:ext cx="1133613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Accesso di giocatori anziani ai servizi per le dipendenze</a:t>
            </a:r>
            <a:r>
              <a:rPr lang="it-IT" b="1" dirty="0">
                <a:solidFill>
                  <a:schemeClr val="accent2"/>
                </a:solidFill>
              </a:rPr>
              <a:t/>
            </a:r>
            <a:br>
              <a:rPr lang="it-IT" b="1" dirty="0">
                <a:solidFill>
                  <a:schemeClr val="accent2"/>
                </a:solidFill>
              </a:rPr>
            </a:b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E9331E59-D3C6-6CC1-9982-E1355DCEA9FA}"/>
              </a:ext>
            </a:extLst>
          </p:cNvPr>
          <p:cNvSpPr txBox="1"/>
          <p:nvPr/>
        </p:nvSpPr>
        <p:spPr>
          <a:xfrm>
            <a:off x="5049446" y="2359673"/>
            <a:ext cx="5559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1E3180"/>
                </a:solidFill>
              </a:rPr>
              <a:t>L</a:t>
            </a:r>
            <a:r>
              <a:rPr lang="it-IT" sz="2000" b="1" dirty="0" smtClean="0">
                <a:solidFill>
                  <a:srgbClr val="1E3180"/>
                </a:solidFill>
              </a:rPr>
              <a:t>e </a:t>
            </a:r>
            <a:r>
              <a:rPr lang="it-IT" sz="2000" b="1" dirty="0">
                <a:solidFill>
                  <a:srgbClr val="1E3180"/>
                </a:solidFill>
              </a:rPr>
              <a:t>risposte degli AS dei servizi </a:t>
            </a:r>
            <a:r>
              <a:rPr lang="it-IT" sz="2000" b="1" dirty="0" smtClean="0">
                <a:solidFill>
                  <a:srgbClr val="1E3180"/>
                </a:solidFill>
              </a:rPr>
              <a:t>dipendenze </a:t>
            </a:r>
            <a:r>
              <a:rPr lang="it-IT" sz="2000" b="1" dirty="0">
                <a:solidFill>
                  <a:srgbClr val="1E3180"/>
                </a:solidFill>
              </a:rPr>
              <a:t>(139 AS)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1D8F4499-7F4C-E1B1-86A1-5EFCDF9F9130}"/>
              </a:ext>
            </a:extLst>
          </p:cNvPr>
          <p:cNvSpPr txBox="1"/>
          <p:nvPr/>
        </p:nvSpPr>
        <p:spPr>
          <a:xfrm>
            <a:off x="4964778" y="2937989"/>
            <a:ext cx="67192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E3180"/>
                </a:solidFill>
              </a:rPr>
              <a:t>Modalità prevalente di accesso tramite familiari </a:t>
            </a:r>
            <a:r>
              <a:rPr lang="it-IT" dirty="0" smtClean="0">
                <a:solidFill>
                  <a:srgbClr val="1E3180"/>
                </a:solidFill>
              </a:rPr>
              <a:t>(78</a:t>
            </a:r>
            <a:r>
              <a:rPr lang="it-IT" dirty="0">
                <a:solidFill>
                  <a:srgbClr val="1E3180"/>
                </a:solidFill>
              </a:rPr>
              <a:t>%). Altre </a:t>
            </a:r>
            <a:r>
              <a:rPr lang="it-IT" dirty="0" smtClean="0">
                <a:solidFill>
                  <a:srgbClr val="1E3180"/>
                </a:solidFill>
              </a:rPr>
              <a:t>modalità: accesso spontaneo</a:t>
            </a:r>
            <a:r>
              <a:rPr lang="it-IT" dirty="0">
                <a:solidFill>
                  <a:srgbClr val="1E3180"/>
                </a:solidFill>
              </a:rPr>
              <a:t>, su invio del servizio territoriale, su provvedimento </a:t>
            </a:r>
            <a:r>
              <a:rPr lang="it-IT" dirty="0" smtClean="0">
                <a:solidFill>
                  <a:srgbClr val="1E3180"/>
                </a:solidFill>
              </a:rPr>
              <a:t>dell’Autorità Giudiziaria.</a:t>
            </a:r>
            <a:endParaRPr lang="it-IT" dirty="0">
              <a:solidFill>
                <a:srgbClr val="1E3180"/>
              </a:solidFill>
            </a:endParaRPr>
          </a:p>
          <a:p>
            <a:pPr algn="just"/>
            <a:endParaRPr lang="it-IT" dirty="0">
              <a:solidFill>
                <a:srgbClr val="1E318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E3180"/>
                </a:solidFill>
              </a:rPr>
              <a:t>Non tutti i servizi per le dipendenze si occupano anche di gioco </a:t>
            </a:r>
            <a:r>
              <a:rPr lang="it-IT" b="1" dirty="0" smtClean="0">
                <a:solidFill>
                  <a:srgbClr val="1E3180"/>
                </a:solidFill>
              </a:rPr>
              <a:t>d’azzardo</a:t>
            </a:r>
            <a:r>
              <a:rPr lang="it-IT" dirty="0" smtClean="0">
                <a:solidFill>
                  <a:srgbClr val="1E3180"/>
                </a:solidFill>
              </a:rPr>
              <a:t>; </a:t>
            </a:r>
            <a:r>
              <a:rPr lang="it-IT" dirty="0">
                <a:solidFill>
                  <a:srgbClr val="1E3180"/>
                </a:solidFill>
              </a:rPr>
              <a:t>questo comporta anche una riduzione della </a:t>
            </a:r>
            <a:r>
              <a:rPr lang="it-IT" dirty="0" smtClean="0">
                <a:solidFill>
                  <a:srgbClr val="1E3180"/>
                </a:solidFill>
              </a:rPr>
              <a:t>percezione/ rilevazione </a:t>
            </a:r>
            <a:r>
              <a:rPr lang="it-IT" dirty="0">
                <a:solidFill>
                  <a:srgbClr val="1E3180"/>
                </a:solidFill>
              </a:rPr>
              <a:t>tra i casi in </a:t>
            </a:r>
            <a:r>
              <a:rPr lang="it-IT" dirty="0" smtClean="0">
                <a:solidFill>
                  <a:srgbClr val="1E3180"/>
                </a:solidFill>
              </a:rPr>
              <a:t>carico.</a:t>
            </a:r>
            <a:endParaRPr lang="it-IT" dirty="0">
              <a:solidFill>
                <a:srgbClr val="1E318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1E318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E3180"/>
                </a:solidFill>
              </a:rPr>
              <a:t>Il servizio </a:t>
            </a:r>
            <a:r>
              <a:rPr lang="it-IT" b="1" dirty="0">
                <a:solidFill>
                  <a:srgbClr val="1E3180"/>
                </a:solidFill>
              </a:rPr>
              <a:t>non prevede nel 98% dei casi requisiti di accesso specifici</a:t>
            </a:r>
            <a:r>
              <a:rPr lang="it-IT" dirty="0">
                <a:solidFill>
                  <a:srgbClr val="1E3180"/>
                </a:solidFill>
              </a:rPr>
              <a:t> per il giocatore </a:t>
            </a:r>
            <a:r>
              <a:rPr lang="it-IT" dirty="0" smtClean="0">
                <a:solidFill>
                  <a:srgbClr val="1E3180"/>
                </a:solidFill>
              </a:rPr>
              <a:t>anziano.</a:t>
            </a:r>
            <a:endParaRPr lang="it-IT" dirty="0">
              <a:solidFill>
                <a:srgbClr val="1E3180"/>
              </a:solidFill>
            </a:endParaRPr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F95984BF-9417-94CF-6257-E6F73BF9F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6" y="3156649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6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0811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595450"/>
            <a:ext cx="11497733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Gli interventi proposti / attivati per i giocatori anziani</a:t>
            </a:r>
            <a:r>
              <a:rPr lang="it-IT" b="1" dirty="0">
                <a:solidFill>
                  <a:schemeClr val="accent2"/>
                </a:solidFill>
              </a:rPr>
              <a:t/>
            </a:r>
            <a:br>
              <a:rPr lang="it-IT" b="1" dirty="0">
                <a:solidFill>
                  <a:schemeClr val="accent2"/>
                </a:solidFill>
              </a:rPr>
            </a:b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xmlns="" val="1130898359"/>
              </p:ext>
            </p:extLst>
          </p:nvPr>
        </p:nvGraphicFramePr>
        <p:xfrm>
          <a:off x="795972" y="2534707"/>
          <a:ext cx="4868229" cy="295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/>
          <p:cNvGraphicFramePr/>
          <p:nvPr>
            <p:extLst>
              <p:ext uri="{D42A27DB-BD31-4B8C-83A1-F6EECF244321}">
                <p14:modId xmlns:p14="http://schemas.microsoft.com/office/powerpoint/2010/main" xmlns="" val="168765010"/>
              </p:ext>
            </p:extLst>
          </p:nvPr>
        </p:nvGraphicFramePr>
        <p:xfrm>
          <a:off x="6530976" y="2541587"/>
          <a:ext cx="4851400" cy="295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742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22572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494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Premessa: </a:t>
            </a:r>
            <a:r>
              <a:rPr lang="it-IT" b="1" dirty="0">
                <a:solidFill>
                  <a:schemeClr val="accent2"/>
                </a:solidFill>
              </a:rPr>
              <a:t>i gruppi tematici del CROAS Lombardia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1896539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b="1" i="1" u="sng" dirty="0">
              <a:solidFill>
                <a:srgbClr val="1D3080"/>
              </a:solidFill>
              <a:latin typeface="+mn-lt"/>
            </a:endParaRPr>
          </a:p>
          <a:p>
            <a:pPr algn="just"/>
            <a:r>
              <a:rPr lang="it-IT" sz="2000" i="1" dirty="0" smtClean="0">
                <a:solidFill>
                  <a:srgbClr val="1D3080"/>
                </a:solidFill>
                <a:latin typeface="+mn-lt"/>
              </a:rPr>
              <a:t>I </a:t>
            </a:r>
            <a:r>
              <a:rPr lang="it-IT" sz="2000" i="1" dirty="0">
                <a:solidFill>
                  <a:srgbClr val="1D3080"/>
                </a:solidFill>
                <a:latin typeface="+mn-lt"/>
              </a:rPr>
              <a:t>gruppi tematici, attivi a livello regionale, mettono a confronto le esperienze </a:t>
            </a:r>
            <a:r>
              <a:rPr lang="it-IT" sz="2000" i="1" dirty="0" smtClean="0">
                <a:solidFill>
                  <a:srgbClr val="1D3080"/>
                </a:solidFill>
                <a:latin typeface="+mn-lt"/>
              </a:rPr>
              <a:t>locali al </a:t>
            </a:r>
            <a:r>
              <a:rPr lang="it-IT" sz="2000" i="1" dirty="0">
                <a:solidFill>
                  <a:srgbClr val="1D3080"/>
                </a:solidFill>
                <a:latin typeface="+mn-lt"/>
              </a:rPr>
              <a:t>fine di costruire una visione complessiva delle esperienze in atto per orientare le scelte e le decisioni utili a sostenere la costante crescita dei professionisti, con riflessioni teoriche e indicazioni operative.</a:t>
            </a:r>
          </a:p>
          <a:p>
            <a:endParaRPr lang="it-IT" sz="2000" i="1" dirty="0">
              <a:solidFill>
                <a:srgbClr val="1D3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1D3080"/>
                </a:solidFill>
                <a:effectLst/>
                <a:latin typeface="+mn-lt"/>
              </a:rPr>
              <a:t>Sono aperti </a:t>
            </a:r>
            <a:r>
              <a:rPr lang="it-IT" sz="2000" b="1" dirty="0">
                <a:solidFill>
                  <a:srgbClr val="1D3080"/>
                </a:solidFill>
                <a:effectLst/>
                <a:latin typeface="+mn-lt"/>
              </a:rPr>
              <a:t>a </a:t>
            </a:r>
            <a:r>
              <a:rPr lang="it-IT" sz="2000" b="1" dirty="0" smtClean="0">
                <a:solidFill>
                  <a:srgbClr val="1D3080"/>
                </a:solidFill>
                <a:effectLst/>
                <a:latin typeface="+mn-lt"/>
              </a:rPr>
              <a:t>tutti gli assistenti sociali iscritti all’Ordine.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 smtClean="0">
              <a:solidFill>
                <a:srgbClr val="1D3080"/>
              </a:solidFill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1D3080"/>
                </a:solidFill>
                <a:effectLst/>
                <a:latin typeface="+mn-lt"/>
              </a:rPr>
              <a:t>Si incontrano a cadenza mensile </a:t>
            </a:r>
            <a:r>
              <a:rPr lang="it-IT" sz="2000" b="1" dirty="0">
                <a:solidFill>
                  <a:srgbClr val="1D3080"/>
                </a:solidFill>
                <a:effectLst/>
                <a:latin typeface="+mn-lt"/>
              </a:rPr>
              <a:t>presso la sede </a:t>
            </a:r>
            <a:r>
              <a:rPr lang="it-IT" sz="2000" b="1" dirty="0" smtClean="0">
                <a:solidFill>
                  <a:srgbClr val="1D3080"/>
                </a:solidFill>
                <a:effectLst/>
                <a:latin typeface="+mn-lt"/>
              </a:rPr>
              <a:t>dell’Ordine.</a:t>
            </a:r>
            <a:endParaRPr lang="it-IT" sz="2000" b="1" dirty="0">
              <a:solidFill>
                <a:srgbClr val="1D3080"/>
              </a:solidFill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1D308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1D3080"/>
                </a:solidFill>
                <a:latin typeface="+mn-lt"/>
              </a:rPr>
              <a:t>Sono </a:t>
            </a:r>
            <a:r>
              <a:rPr lang="it-IT" sz="2000" b="1" dirty="0">
                <a:solidFill>
                  <a:srgbClr val="1D3080"/>
                </a:solidFill>
                <a:latin typeface="+mn-lt"/>
              </a:rPr>
              <a:t>la proiezione dell’Ordine nei </a:t>
            </a:r>
            <a:r>
              <a:rPr lang="it-IT" sz="2000" b="1" dirty="0" smtClean="0">
                <a:solidFill>
                  <a:srgbClr val="1D3080"/>
                </a:solidFill>
                <a:latin typeface="+mn-lt"/>
              </a:rPr>
              <a:t>territori.</a:t>
            </a:r>
            <a:endParaRPr lang="it-IT" sz="2000" b="1" dirty="0">
              <a:solidFill>
                <a:srgbClr val="1D308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1D3080"/>
              </a:solidFill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1D3080"/>
                </a:solidFill>
                <a:effectLst/>
                <a:latin typeface="+mn-lt"/>
              </a:rPr>
              <a:t>Creano spazi per la riflessione </a:t>
            </a:r>
            <a:r>
              <a:rPr lang="it-IT" sz="2000" b="1" dirty="0" smtClean="0">
                <a:solidFill>
                  <a:srgbClr val="1D3080"/>
                </a:solidFill>
                <a:effectLst/>
                <a:latin typeface="+mn-lt"/>
              </a:rPr>
              <a:t>e </a:t>
            </a:r>
            <a:r>
              <a:rPr lang="it-IT" sz="2000" b="1" dirty="0">
                <a:solidFill>
                  <a:srgbClr val="1D3080"/>
                </a:solidFill>
                <a:effectLst/>
                <a:latin typeface="+mn-lt"/>
              </a:rPr>
              <a:t>il confronto tra diversi professionisti che lavorano in realtà </a:t>
            </a:r>
            <a:r>
              <a:rPr lang="it-IT" sz="2000" b="1" dirty="0" smtClean="0">
                <a:solidFill>
                  <a:srgbClr val="1D3080"/>
                </a:solidFill>
                <a:effectLst/>
                <a:latin typeface="+mn-lt"/>
              </a:rPr>
              <a:t>differenti.</a:t>
            </a:r>
            <a:endParaRPr lang="it-IT" sz="2000" b="1" dirty="0">
              <a:solidFill>
                <a:srgbClr val="1D3080"/>
              </a:solidFill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1D3080"/>
              </a:solidFill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1D3080"/>
                </a:solidFill>
                <a:effectLst/>
                <a:latin typeface="+mn-lt"/>
              </a:rPr>
              <a:t>Creano reti e collaborazioni altre rispetto a quelle istituzionali già </a:t>
            </a:r>
            <a:r>
              <a:rPr lang="it-IT" sz="2000" b="1" dirty="0" smtClean="0">
                <a:solidFill>
                  <a:srgbClr val="1D3080"/>
                </a:solidFill>
                <a:effectLst/>
                <a:latin typeface="+mn-lt"/>
              </a:rPr>
              <a:t>presenti.</a:t>
            </a:r>
            <a:endParaRPr lang="it-IT" sz="2000" b="1" dirty="0">
              <a:solidFill>
                <a:srgbClr val="1D3080"/>
              </a:solidFill>
              <a:effectLst/>
              <a:latin typeface="+mn-lt"/>
            </a:endParaRPr>
          </a:p>
          <a:p>
            <a:endParaRPr lang="it-IT" sz="2000" b="1" i="1" u="sng" dirty="0">
              <a:solidFill>
                <a:srgbClr val="1D3080"/>
              </a:solidFill>
              <a:latin typeface="+mn-lt"/>
            </a:endParaRPr>
          </a:p>
          <a:p>
            <a:endParaRPr lang="it-IT" sz="1800" i="1" dirty="0">
              <a:solidFill>
                <a:srgbClr val="1D3080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endParaRPr lang="it-IT" sz="2000" dirty="0">
              <a:solidFill>
                <a:srgbClr val="1D3080"/>
              </a:solidFill>
            </a:endParaRPr>
          </a:p>
          <a:p>
            <a:pPr marL="342900" indent="-342900">
              <a:buFontTx/>
              <a:buChar char="-"/>
            </a:pPr>
            <a:endParaRPr lang="it-IT" sz="2000" dirty="0">
              <a:solidFill>
                <a:srgbClr val="1D3080"/>
              </a:solidFill>
            </a:endParaRPr>
          </a:p>
          <a:p>
            <a:pPr marL="342900" indent="-342900">
              <a:buFontTx/>
              <a:buChar char="-"/>
            </a:pPr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4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5129208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675214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Le possibili difficoltà nel percorso di aiuto</a:t>
            </a:r>
            <a:r>
              <a:rPr lang="it-IT" b="1" dirty="0">
                <a:solidFill>
                  <a:schemeClr val="accent2"/>
                </a:solidFill>
              </a:rPr>
              <a:t/>
            </a:r>
            <a:br>
              <a:rPr lang="it-IT" b="1" dirty="0">
                <a:solidFill>
                  <a:schemeClr val="accent2"/>
                </a:solidFill>
              </a:rPr>
            </a:b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14" name="Grafico 13"/>
          <p:cNvGraphicFramePr/>
          <p:nvPr>
            <p:extLst>
              <p:ext uri="{D42A27DB-BD31-4B8C-83A1-F6EECF244321}">
                <p14:modId xmlns:p14="http://schemas.microsoft.com/office/powerpoint/2010/main" xmlns="" val="2134622418"/>
              </p:ext>
            </p:extLst>
          </p:nvPr>
        </p:nvGraphicFramePr>
        <p:xfrm>
          <a:off x="965200" y="2565398"/>
          <a:ext cx="4826000" cy="300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/>
          <p:cNvGraphicFramePr/>
          <p:nvPr>
            <p:extLst>
              <p:ext uri="{D42A27DB-BD31-4B8C-83A1-F6EECF244321}">
                <p14:modId xmlns:p14="http://schemas.microsoft.com/office/powerpoint/2010/main" xmlns="" val="3093156265"/>
              </p:ext>
            </p:extLst>
          </p:nvPr>
        </p:nvGraphicFramePr>
        <p:xfrm>
          <a:off x="6629400" y="2565399"/>
          <a:ext cx="4834467" cy="300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797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9506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338" y="3360999"/>
            <a:ext cx="81280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Cosa emerge dalla </a:t>
            </a:r>
            <a:r>
              <a:rPr lang="it-IT" b="1" dirty="0" smtClean="0">
                <a:solidFill>
                  <a:schemeClr val="accent2"/>
                </a:solidFill>
              </a:rPr>
              <a:t>ricerca?</a:t>
            </a:r>
            <a:br>
              <a:rPr lang="it-IT" b="1" dirty="0" smtClean="0">
                <a:solidFill>
                  <a:schemeClr val="accent2"/>
                </a:solidFill>
              </a:rPr>
            </a:br>
            <a:r>
              <a:rPr lang="it-IT" b="1" dirty="0" smtClean="0">
                <a:solidFill>
                  <a:schemeClr val="accent2"/>
                </a:solidFill>
              </a:rPr>
              <a:t>Dati e riflessioni dal </a:t>
            </a:r>
            <a:r>
              <a:rPr lang="it-IT" b="1" i="1" dirty="0">
                <a:solidFill>
                  <a:schemeClr val="accent2"/>
                </a:solidFill>
              </a:rPr>
              <a:t>R</a:t>
            </a:r>
            <a:r>
              <a:rPr lang="it-IT" b="1" i="1" dirty="0" smtClean="0">
                <a:solidFill>
                  <a:schemeClr val="accent2"/>
                </a:solidFill>
              </a:rPr>
              <a:t>eport 2</a:t>
            </a:r>
            <a:endParaRPr lang="it-IT" b="1" i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3523" y="1439334"/>
            <a:ext cx="3269574" cy="465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08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93A9D34D-6291-E053-AFE3-55E574E972E2}"/>
              </a:ext>
            </a:extLst>
          </p:cNvPr>
          <p:cNvSpPr txBox="1"/>
          <p:nvPr/>
        </p:nvSpPr>
        <p:spPr>
          <a:xfrm>
            <a:off x="809624" y="2017280"/>
            <a:ext cx="1013777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gioco d’azzardo è un fenomeno sociale trasversale a tutta la </a:t>
            </a:r>
            <a:r>
              <a:rPr lang="it-IT" dirty="0" smtClean="0"/>
              <a:t>popolazione; </a:t>
            </a:r>
            <a:r>
              <a:rPr lang="it-IT" dirty="0"/>
              <a:t>gli anziani sono più </a:t>
            </a:r>
            <a:r>
              <a:rPr lang="it-IT" dirty="0" smtClean="0"/>
              <a:t>vulnerabili rispetto ad altre fasce d’età.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b="1" dirty="0" smtClean="0">
                <a:solidFill>
                  <a:srgbClr val="1D3080"/>
                </a:solidFill>
              </a:rPr>
              <a:t>Gli anziani rappresentano </a:t>
            </a:r>
            <a:r>
              <a:rPr lang="it-IT" b="1" dirty="0">
                <a:solidFill>
                  <a:srgbClr val="1D3080"/>
                </a:solidFill>
              </a:rPr>
              <a:t>un bacino interessante per l’industria dell’azzardo</a:t>
            </a:r>
            <a:r>
              <a:rPr lang="it-IT" dirty="0">
                <a:solidFill>
                  <a:srgbClr val="1D3080"/>
                </a:solidFill>
              </a:rPr>
              <a:t>: </a:t>
            </a:r>
            <a:r>
              <a:rPr lang="it-IT" dirty="0"/>
              <a:t> </a:t>
            </a:r>
          </a:p>
          <a:p>
            <a:endParaRPr lang="it-IT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sono una quota consistente della popolazione;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dispongono di tempo libero;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hanno denaro utilizzabile mensilmente;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non hanno gravose responsabilità economiche </a:t>
            </a:r>
            <a:r>
              <a:rPr lang="it-IT" dirty="0" smtClean="0"/>
              <a:t>familiari;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p</a:t>
            </a:r>
            <a:r>
              <a:rPr lang="it-IT" dirty="0" smtClean="0"/>
              <a:t>ossono essere soli (minore </a:t>
            </a:r>
            <a:r>
              <a:rPr lang="it-IT" dirty="0"/>
              <a:t>sostegno e controllo</a:t>
            </a:r>
            <a:r>
              <a:rPr lang="it-IT" dirty="0" smtClean="0"/>
              <a:t>).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19C4A246-A36F-8791-408C-E9617E7E3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89" y="3608585"/>
            <a:ext cx="4669614" cy="2320657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494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Premessa: la vulnerabilità degli anziani</a:t>
            </a:r>
            <a:endParaRPr lang="it-IT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1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a 8">
            <a:extLst>
              <a:ext uri="{FF2B5EF4-FFF2-40B4-BE49-F238E27FC236}">
                <a16:creationId xmlns="" xmlns:a16="http://schemas.microsoft.com/office/drawing/2014/main" id="{95036F0B-E761-9639-0E5A-193EED27A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2548294"/>
              </p:ext>
            </p:extLst>
          </p:nvPr>
        </p:nvGraphicFramePr>
        <p:xfrm>
          <a:off x="1447800" y="1529714"/>
          <a:ext cx="10126133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275">
                  <a:extLst>
                    <a:ext uri="{9D8B030D-6E8A-4147-A177-3AD203B41FA5}">
                      <a16:colId xmlns="" xmlns:a16="http://schemas.microsoft.com/office/drawing/2014/main" val="419728759"/>
                    </a:ext>
                  </a:extLst>
                </a:gridCol>
                <a:gridCol w="3820858">
                  <a:extLst>
                    <a:ext uri="{9D8B030D-6E8A-4147-A177-3AD203B41FA5}">
                      <a16:colId xmlns="" xmlns:a16="http://schemas.microsoft.com/office/drawing/2014/main" val="95387149"/>
                    </a:ext>
                  </a:extLst>
                </a:gridCol>
              </a:tblGrid>
              <a:tr h="1617803">
                <a:tc>
                  <a:txBody>
                    <a:bodyPr/>
                    <a:lstStyle/>
                    <a:p>
                      <a:r>
                        <a:rPr lang="it-IT" dirty="0"/>
                        <a:t>Suddivisione popolazione anziana: </a:t>
                      </a:r>
                    </a:p>
                    <a:p>
                      <a:r>
                        <a:rPr lang="it-IT" dirty="0"/>
                        <a:t>71% non giocatori </a:t>
                      </a:r>
                    </a:p>
                    <a:p>
                      <a:r>
                        <a:rPr lang="it-IT" dirty="0"/>
                        <a:t>22% giocatori sociali </a:t>
                      </a:r>
                    </a:p>
                    <a:p>
                      <a:r>
                        <a:rPr lang="it-IT" dirty="0" smtClean="0"/>
                        <a:t>  3</a:t>
                      </a:r>
                      <a:r>
                        <a:rPr lang="it-IT" dirty="0"/>
                        <a:t>% giocatori a basso rischio </a:t>
                      </a:r>
                    </a:p>
                    <a:p>
                      <a:r>
                        <a:rPr lang="it-IT" dirty="0" smtClean="0"/>
                        <a:t>  2</a:t>
                      </a:r>
                      <a:r>
                        <a:rPr lang="it-IT" dirty="0"/>
                        <a:t>% giocatori a rischio moderato </a:t>
                      </a:r>
                    </a:p>
                    <a:p>
                      <a:r>
                        <a:rPr lang="it-IT" dirty="0" smtClean="0"/>
                        <a:t>  2</a:t>
                      </a:r>
                      <a:r>
                        <a:rPr lang="it-IT" dirty="0"/>
                        <a:t>% giocatori problematici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400" i="1" dirty="0" smtClean="0"/>
                        <a:t>ISS </a:t>
                      </a:r>
                      <a:r>
                        <a:rPr lang="it-IT" sz="1400" i="1" dirty="0"/>
                        <a:t>- Centro Nazionale Dipendenze e Doping, Il gioco d’azzardo in Italia: ricerca, formazione e informazione. Scheda 2: focus over 65, Roma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7175086"/>
                  </a:ext>
                </a:extLst>
              </a:tr>
              <a:tr h="1106918">
                <a:tc>
                  <a:txBody>
                    <a:bodyPr/>
                    <a:lstStyle/>
                    <a:p>
                      <a:r>
                        <a:rPr lang="it-IT" dirty="0"/>
                        <a:t>1.200.000 giocatori problematici 65-74 anni      </a:t>
                      </a:r>
                    </a:p>
                    <a:p>
                      <a:r>
                        <a:rPr lang="it-IT" dirty="0" smtClean="0"/>
                        <a:t>                   (</a:t>
                      </a:r>
                      <a:r>
                        <a:rPr lang="it-IT" dirty="0"/>
                        <a:t>in media 100 € al mese) </a:t>
                      </a:r>
                    </a:p>
                    <a:p>
                      <a:r>
                        <a:rPr lang="it-IT" dirty="0" smtClean="0"/>
                        <a:t>    500.000 </a:t>
                      </a:r>
                      <a:r>
                        <a:rPr lang="it-IT" dirty="0"/>
                        <a:t>giocatori patologici 65-74 anni </a:t>
                      </a:r>
                    </a:p>
                    <a:p>
                      <a:r>
                        <a:rPr lang="it-IT" dirty="0" smtClean="0"/>
                        <a:t>                   (</a:t>
                      </a:r>
                      <a:r>
                        <a:rPr lang="it-IT" dirty="0"/>
                        <a:t>in media 400 € al mese)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400" i="1" dirty="0"/>
                        <a:t>FIPAC Confesercenti, Il gioco non ha età. Ludopatia all’epoca della crisi, dossier, Roma 2013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0321708"/>
                  </a:ext>
                </a:extLst>
              </a:tr>
              <a:tr h="879858">
                <a:tc>
                  <a:txBody>
                    <a:bodyPr/>
                    <a:lstStyle/>
                    <a:p>
                      <a:pPr algn="just"/>
                      <a:r>
                        <a:rPr lang="it-IT" dirty="0"/>
                        <a:t>Giochi più praticati (sia in termini di tipologia di gioco preferita, sia in termini di frequenza di gioco): Gratta e Vinci, lotterie istantanee, lotto e SuperEnalotto.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400" i="1" dirty="0"/>
                        <a:t>Gruppo Abele, AUSER, Libera, L’azzardo non è un gioco. Gioco d’azzardo legale e rischio dipendenza tra le persone over 65 incontrate da AUSER, report di ricerca, 2013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5677830"/>
                  </a:ext>
                </a:extLst>
              </a:tr>
              <a:tr h="879858">
                <a:tc>
                  <a:txBody>
                    <a:bodyPr/>
                    <a:lstStyle/>
                    <a:p>
                      <a:r>
                        <a:rPr lang="it-IT" dirty="0"/>
                        <a:t>Luoghi di gioco più frequenti: tabaccherie, bar. 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Vicinanza </a:t>
                      </a:r>
                      <a:r>
                        <a:rPr lang="it-IT" dirty="0"/>
                        <a:t>a casa (64%), gioco in solitaria (66%). 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Motivazione</a:t>
                      </a:r>
                      <a:r>
                        <a:rPr lang="it-IT" dirty="0"/>
                        <a:t>: gusto di giocare (41%). Inizio: per curiosità (60%).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400" i="1" dirty="0"/>
                        <a:t>ISS - Centro Nazionale Dipendenze e Doping, Il gioco d’azzardo in Italia: ricerca, formazione e informazione. Scheda 2: focus over 65, Roma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6265071"/>
                  </a:ext>
                </a:extLst>
              </a:tr>
            </a:tbl>
          </a:graphicData>
        </a:graphic>
      </p:graphicFrame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866932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Premessa: alcuni dati da altre ricerche</a:t>
            </a:r>
            <a:endParaRPr lang="it-IT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1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9506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494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1) La solitudine dell’anziano</a:t>
            </a:r>
            <a:endParaRPr lang="it-IT" sz="1600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1120776" y="2006604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000" dirty="0" smtClean="0">
                <a:solidFill>
                  <a:srgbClr val="1E3180"/>
                </a:solidFill>
                <a:latin typeface="Calibri"/>
                <a:cs typeface="Calibri"/>
              </a:rPr>
              <a:t>Fra</a:t>
            </a:r>
            <a:r>
              <a:rPr lang="it-IT" sz="2000" spc="-5" dirty="0" smtClean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i</a:t>
            </a:r>
            <a:r>
              <a:rPr lang="it-IT" sz="2000" spc="-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 smtClean="0">
                <a:solidFill>
                  <a:srgbClr val="1E3180"/>
                </a:solidFill>
                <a:latin typeface="Calibri"/>
                <a:cs typeface="Calibri"/>
              </a:rPr>
              <a:t>dieci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fattori</a:t>
            </a:r>
            <a:r>
              <a:rPr lang="it-IT" sz="2000" spc="-9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di</a:t>
            </a:r>
            <a:r>
              <a:rPr lang="it-IT" sz="2000" spc="-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rischio proposti</a:t>
            </a:r>
            <a:r>
              <a:rPr lang="it-IT" sz="2000" spc="-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spc="-23" dirty="0">
                <a:solidFill>
                  <a:srgbClr val="1E3180"/>
                </a:solidFill>
                <a:latin typeface="Calibri"/>
                <a:cs typeface="Calibri"/>
              </a:rPr>
              <a:t>nel </a:t>
            </a:r>
            <a:r>
              <a:rPr lang="it-IT" sz="2000" dirty="0" smtClean="0">
                <a:solidFill>
                  <a:srgbClr val="1E3180"/>
                </a:solidFill>
                <a:latin typeface="Calibri"/>
                <a:cs typeface="Calibri"/>
              </a:rPr>
              <a:t>questionario della nostra ricerca,</a:t>
            </a:r>
            <a:r>
              <a:rPr lang="it-IT" sz="2000" spc="376" dirty="0" smtClean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l’«isolamento</a:t>
            </a:r>
            <a:r>
              <a:rPr lang="it-IT" sz="2000" spc="381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spc="-9" dirty="0">
                <a:solidFill>
                  <a:srgbClr val="1E3180"/>
                </a:solidFill>
                <a:latin typeface="Calibri"/>
                <a:cs typeface="Calibri"/>
              </a:rPr>
              <a:t>sociale/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solitudine»</a:t>
            </a:r>
            <a:r>
              <a:rPr lang="it-IT" sz="2000" spc="41" dirty="0">
                <a:solidFill>
                  <a:srgbClr val="1E3180"/>
                </a:solidFill>
                <a:latin typeface="Calibri"/>
                <a:cs typeface="Calibri"/>
              </a:rPr>
              <a:t> 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è</a:t>
            </a:r>
            <a:r>
              <a:rPr lang="it-IT" sz="2000" spc="54" dirty="0">
                <a:solidFill>
                  <a:srgbClr val="1E3180"/>
                </a:solidFill>
                <a:latin typeface="Calibri"/>
                <a:cs typeface="Calibri"/>
              </a:rPr>
              <a:t> 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stato</a:t>
            </a:r>
            <a:r>
              <a:rPr lang="it-IT" sz="2000" spc="50" dirty="0">
                <a:solidFill>
                  <a:srgbClr val="1E3180"/>
                </a:solidFill>
                <a:latin typeface="Calibri"/>
                <a:cs typeface="Calibri"/>
              </a:rPr>
              <a:t> 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individuato</a:t>
            </a:r>
            <a:r>
              <a:rPr lang="it-IT" sz="2000" spc="54" dirty="0">
                <a:solidFill>
                  <a:srgbClr val="1E3180"/>
                </a:solidFill>
                <a:latin typeface="Calibri"/>
                <a:cs typeface="Calibri"/>
              </a:rPr>
              <a:t>  </a:t>
            </a:r>
            <a:r>
              <a:rPr lang="it-IT" sz="2000" spc="-23" dirty="0">
                <a:solidFill>
                  <a:srgbClr val="1E3180"/>
                </a:solidFill>
                <a:latin typeface="Calibri"/>
                <a:cs typeface="Calibri"/>
              </a:rPr>
              <a:t>dai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rispondenti</a:t>
            </a:r>
            <a:r>
              <a:rPr lang="it-IT" sz="2000" spc="371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come</a:t>
            </a:r>
            <a:r>
              <a:rPr lang="it-IT" sz="2000" spc="381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il</a:t>
            </a:r>
            <a:r>
              <a:rPr lang="it-IT" sz="2000" spc="376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1" i="1" dirty="0">
                <a:solidFill>
                  <a:srgbClr val="1E3180"/>
                </a:solidFill>
                <a:latin typeface="Calibri"/>
                <a:cs typeface="Calibri"/>
              </a:rPr>
              <a:t>prevalente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,</a:t>
            </a:r>
            <a:r>
              <a:rPr lang="it-IT" sz="2000" spc="381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spc="-23" dirty="0">
                <a:solidFill>
                  <a:srgbClr val="1E3180"/>
                </a:solidFill>
                <a:latin typeface="Calibri"/>
                <a:cs typeface="Calibri"/>
              </a:rPr>
              <a:t>sia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per</a:t>
            </a:r>
            <a:r>
              <a:rPr lang="it-IT" sz="2000" spc="113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l’alcol</a:t>
            </a:r>
            <a:r>
              <a:rPr lang="it-IT" sz="2000" spc="113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che</a:t>
            </a:r>
            <a:r>
              <a:rPr lang="it-IT" sz="2000" spc="113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per</a:t>
            </a:r>
            <a:r>
              <a:rPr lang="it-IT" sz="2000" spc="118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il</a:t>
            </a:r>
            <a:r>
              <a:rPr lang="it-IT" sz="2000" spc="113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gioco</a:t>
            </a:r>
            <a:r>
              <a:rPr lang="it-IT" sz="2000" spc="113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spc="-9" dirty="0" smtClean="0">
                <a:solidFill>
                  <a:srgbClr val="1E3180"/>
                </a:solidFill>
                <a:latin typeface="Calibri"/>
                <a:cs typeface="Calibri"/>
              </a:rPr>
              <a:t>d’azzardo.</a:t>
            </a:r>
            <a:endParaRPr lang="it-IT" sz="200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dirty="0">
              <a:solidFill>
                <a:srgbClr val="1D3080"/>
              </a:solidFill>
            </a:endParaRPr>
          </a:p>
          <a:p>
            <a:r>
              <a:rPr lang="it-IT" sz="2000" dirty="0">
                <a:solidFill>
                  <a:srgbClr val="1D3080"/>
                </a:solidFill>
              </a:rPr>
              <a:t>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="" xmlns:a16="http://schemas.microsoft.com/office/drawing/2014/main" id="{F02EC709-F731-50FE-7965-9EF864B68FA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4323" y="2915498"/>
            <a:ext cx="5351400" cy="316833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3E3072F3-F5F6-0440-DCA6-D9E9B5F23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439" y="3402394"/>
            <a:ext cx="2731245" cy="1664352"/>
          </a:xfrm>
          <a:prstGeom prst="rect">
            <a:avLst/>
          </a:prstGeom>
        </p:spPr>
      </p:pic>
      <p:sp>
        <p:nvSpPr>
          <p:cNvPr id="10" name="Freccia a sinistra 9"/>
          <p:cNvSpPr/>
          <p:nvPr/>
        </p:nvSpPr>
        <p:spPr>
          <a:xfrm>
            <a:off x="8671950" y="3941229"/>
            <a:ext cx="397932" cy="2196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07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23011" y="-4922573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494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2) I familiari come risorsa</a:t>
            </a: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38199" y="1859490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rgbClr val="1E3180"/>
                </a:solidFill>
                <a:latin typeface="Calibri"/>
                <a:cs typeface="Calibri"/>
              </a:rPr>
              <a:t>Hanno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un </a:t>
            </a:r>
            <a:r>
              <a:rPr lang="it-IT" sz="2000" b="0" i="0" dirty="0">
                <a:solidFill>
                  <a:srgbClr val="1E3180"/>
                </a:solidFill>
                <a:latin typeface="Calibri"/>
                <a:cs typeface="Calibri"/>
              </a:rPr>
              <a:t>ruolo</a:t>
            </a:r>
            <a:r>
              <a:rPr lang="it-IT" sz="2000" b="0" i="0" spc="41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0" i="0" dirty="0">
                <a:solidFill>
                  <a:srgbClr val="1E3180"/>
                </a:solidFill>
                <a:latin typeface="Calibri"/>
                <a:cs typeface="Calibri"/>
              </a:rPr>
              <a:t>fondamentale</a:t>
            </a:r>
            <a:r>
              <a:rPr lang="it-IT" sz="2000" spc="434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0" i="0" dirty="0" smtClean="0">
                <a:solidFill>
                  <a:srgbClr val="1E3180"/>
                </a:solidFill>
                <a:latin typeface="Calibri"/>
                <a:cs typeface="Calibri"/>
              </a:rPr>
              <a:t>nell’individuazione</a:t>
            </a:r>
            <a:r>
              <a:rPr lang="it-IT" sz="2000" b="0" i="0" spc="430" dirty="0" smtClean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0" i="0" dirty="0">
                <a:solidFill>
                  <a:srgbClr val="1E3180"/>
                </a:solidFill>
                <a:latin typeface="Calibri"/>
                <a:cs typeface="Calibri"/>
              </a:rPr>
              <a:t>e</a:t>
            </a:r>
            <a:r>
              <a:rPr lang="it-IT" sz="2000" b="0" i="0" spc="430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0" i="0" dirty="0">
                <a:solidFill>
                  <a:srgbClr val="1E3180"/>
                </a:solidFill>
                <a:latin typeface="Calibri"/>
                <a:cs typeface="Calibri"/>
              </a:rPr>
              <a:t>segnalazione</a:t>
            </a:r>
            <a:r>
              <a:rPr lang="it-IT" sz="2000" b="0" i="0" spc="434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0" i="0" dirty="0">
                <a:solidFill>
                  <a:srgbClr val="1E3180"/>
                </a:solidFill>
                <a:latin typeface="Calibri"/>
                <a:cs typeface="Calibri"/>
              </a:rPr>
              <a:t>dei</a:t>
            </a:r>
            <a:r>
              <a:rPr lang="it-IT" sz="2000" b="0" i="0" spc="41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0" i="0" spc="-10" dirty="0">
                <a:solidFill>
                  <a:srgbClr val="1E3180"/>
                </a:solidFill>
                <a:latin typeface="Calibri"/>
                <a:cs typeface="Calibri"/>
              </a:rPr>
              <a:t>problemi, </a:t>
            </a:r>
            <a:r>
              <a:rPr lang="it-IT" sz="2000" b="0" i="0" spc="-10" dirty="0" smtClean="0">
                <a:solidFill>
                  <a:srgbClr val="1E3180"/>
                </a:solidFill>
                <a:latin typeface="Calibri"/>
                <a:cs typeface="Calibri"/>
              </a:rPr>
              <a:t>nell’</a:t>
            </a:r>
            <a:r>
              <a:rPr lang="it-IT" sz="2000" b="0" i="0" dirty="0" smtClean="0">
                <a:solidFill>
                  <a:srgbClr val="1E3180"/>
                </a:solidFill>
                <a:latin typeface="Calibri"/>
                <a:cs typeface="Calibri"/>
              </a:rPr>
              <a:t>accesso</a:t>
            </a:r>
            <a:r>
              <a:rPr lang="it-IT" sz="2000" b="0" i="0" spc="20" dirty="0" smtClean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0" i="0" dirty="0">
                <a:solidFill>
                  <a:srgbClr val="1E3180"/>
                </a:solidFill>
                <a:latin typeface="Calibri"/>
                <a:cs typeface="Calibri"/>
              </a:rPr>
              <a:t>ai</a:t>
            </a:r>
            <a:r>
              <a:rPr lang="it-IT" sz="2000" b="0" i="0" spc="1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0" i="0" dirty="0">
                <a:solidFill>
                  <a:srgbClr val="1E3180"/>
                </a:solidFill>
                <a:latin typeface="Calibri"/>
                <a:cs typeface="Calibri"/>
              </a:rPr>
              <a:t>servizi</a:t>
            </a:r>
            <a:r>
              <a:rPr lang="it-IT" sz="2000" b="0" i="0" spc="2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0" i="0" dirty="0">
                <a:solidFill>
                  <a:srgbClr val="1E3180"/>
                </a:solidFill>
                <a:latin typeface="Calibri"/>
                <a:cs typeface="Calibri"/>
              </a:rPr>
              <a:t>e</a:t>
            </a:r>
            <a:r>
              <a:rPr lang="it-IT" sz="2000" b="0" i="0" spc="40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0" i="0" spc="40" dirty="0" smtClean="0">
                <a:solidFill>
                  <a:srgbClr val="1E3180"/>
                </a:solidFill>
                <a:latin typeface="Calibri"/>
                <a:cs typeface="Calibri"/>
              </a:rPr>
              <a:t>nel </a:t>
            </a:r>
            <a:r>
              <a:rPr lang="it-IT" sz="2000" b="0" i="0" dirty="0" smtClean="0">
                <a:solidFill>
                  <a:srgbClr val="1E3180"/>
                </a:solidFill>
                <a:latin typeface="Calibri"/>
                <a:cs typeface="Calibri"/>
              </a:rPr>
              <a:t>percorso</a:t>
            </a:r>
            <a:r>
              <a:rPr lang="it-IT" sz="2000" b="0" i="0" spc="30" dirty="0" smtClean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0" i="0" dirty="0">
                <a:solidFill>
                  <a:srgbClr val="1E3180"/>
                </a:solidFill>
                <a:latin typeface="Calibri"/>
                <a:cs typeface="Calibri"/>
              </a:rPr>
              <a:t>di</a:t>
            </a:r>
            <a:r>
              <a:rPr lang="it-IT" sz="2000" b="0" i="0" spc="20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b="0" i="0" spc="-10" dirty="0">
                <a:solidFill>
                  <a:srgbClr val="1E3180"/>
                </a:solidFill>
                <a:latin typeface="Calibri"/>
                <a:cs typeface="Calibri"/>
              </a:rPr>
              <a:t>cura</a:t>
            </a:r>
            <a:r>
              <a:rPr lang="it-IT" sz="2000" b="0" i="0" spc="-10" dirty="0">
                <a:latin typeface="Calibri"/>
                <a:cs typeface="Calibri"/>
              </a:rPr>
              <a:t>.</a:t>
            </a:r>
            <a:endParaRPr lang="it-IT" sz="200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dirty="0">
              <a:solidFill>
                <a:srgbClr val="1D3080"/>
              </a:solidFill>
            </a:endParaRPr>
          </a:p>
          <a:p>
            <a:r>
              <a:rPr lang="it-IT" sz="2000" dirty="0">
                <a:solidFill>
                  <a:srgbClr val="1D3080"/>
                </a:solidFill>
              </a:rPr>
              <a:t>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2" name="object 4">
            <a:extLst>
              <a:ext uri="{FF2B5EF4-FFF2-40B4-BE49-F238E27FC236}">
                <a16:creationId xmlns="" xmlns:a16="http://schemas.microsoft.com/office/drawing/2014/main" id="{389E2668-8509-632F-F43E-3B3B3B3B0EB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0199" y="2485296"/>
            <a:ext cx="3632320" cy="2197876"/>
          </a:xfrm>
          <a:prstGeom prst="rect">
            <a:avLst/>
          </a:prstGeom>
        </p:spPr>
      </p:pic>
      <p:pic>
        <p:nvPicPr>
          <p:cNvPr id="13" name="object 3">
            <a:extLst>
              <a:ext uri="{FF2B5EF4-FFF2-40B4-BE49-F238E27FC236}">
                <a16:creationId xmlns="" xmlns:a16="http://schemas.microsoft.com/office/drawing/2014/main" id="{65C24AB3-4DAE-8D3E-4BA1-58AEB52647A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09373" y="2923214"/>
            <a:ext cx="4122002" cy="275791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="" xmlns:a16="http://schemas.microsoft.com/office/drawing/2014/main" id="{5167CAA4-7D1C-A946-C5F1-516B9CCBD49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101" y="3307255"/>
            <a:ext cx="3865098" cy="2373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950" y="5677916"/>
            <a:ext cx="28194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599" y="5697496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ccia a sinistra 6"/>
          <p:cNvSpPr/>
          <p:nvPr/>
        </p:nvSpPr>
        <p:spPr>
          <a:xfrm>
            <a:off x="3617350" y="4013723"/>
            <a:ext cx="397932" cy="2196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3838" y="3300412"/>
            <a:ext cx="4143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655" y="3433874"/>
            <a:ext cx="4206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17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hidden="1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2455" y="-4939506"/>
            <a:ext cx="12191999" cy="1219199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494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3) La motivazione al cambiamento in età anziana</a:t>
            </a: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38199" y="1859490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Scarsa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motivazione dell’anziano al cambiamento e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rilevanza della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fiducia altrui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(familiari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e operatori)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sul fatto che l’anziano possa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cambiare atteggiamento.</a:t>
            </a:r>
          </a:p>
          <a:p>
            <a:r>
              <a:rPr lang="it-IT" sz="2000" dirty="0">
                <a:solidFill>
                  <a:srgbClr val="1D3080"/>
                </a:solidFill>
              </a:rPr>
              <a:t>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="" xmlns:a16="http://schemas.microsoft.com/office/drawing/2014/main" id="{6EF88D58-04D4-FFAC-2838-328B49FF5D7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2400" y="2717800"/>
            <a:ext cx="7105373" cy="3278706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5555973" y="5317066"/>
            <a:ext cx="1208894" cy="203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5555973" y="4233333"/>
            <a:ext cx="1208894" cy="203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33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494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4) Cosa fare?</a:t>
            </a: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38199" y="1859490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1E318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lvl="0">
              <a:defRPr/>
            </a:pPr>
            <a:r>
              <a:rPr lang="it-IT" sz="2000" dirty="0" smtClean="0">
                <a:solidFill>
                  <a:srgbClr val="1E3180"/>
                </a:solidFill>
                <a:latin typeface="Calibri"/>
                <a:cs typeface="Calibri"/>
              </a:rPr>
              <a:t>	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AGIRE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SECONDO UNA LOGICA PREVENTIVA E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ATTIVA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: intercettare anche le situazioni</a:t>
            </a: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0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	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«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di</a:t>
            </a: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normalità»</a:t>
            </a:r>
            <a:r>
              <a:rPr kumimoji="0" lang="it-IT" sz="2000" b="0" i="0" u="none" strike="noStrike" kern="1200" cap="none" spc="-45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</a:t>
            </a:r>
            <a:r>
              <a:rPr kumimoji="0" lang="it-IT" sz="2000" b="0" i="0" u="none" strike="noStrike" kern="1200" cap="none" spc="-4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di</a:t>
            </a:r>
            <a:r>
              <a:rPr kumimoji="0" lang="it-IT" sz="2000" b="0" i="0" u="none" strike="noStrike" kern="1200" cap="none" spc="-5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rischio</a:t>
            </a:r>
            <a:r>
              <a:rPr kumimoji="0" lang="it-IT" sz="2000" b="0" i="0" u="none" strike="noStrike" kern="1200" cap="none" spc="-45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2000" b="0" i="0" u="none" strike="noStrike" kern="1200" cap="none" spc="-10" normalizeH="0" baseline="0" noProof="0" dirty="0">
                <a:ln>
                  <a:noFill/>
                </a:ln>
                <a:solidFill>
                  <a:srgbClr val="1E318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invisibile</a:t>
            </a:r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0" i="0" u="none" strike="noStrike" kern="1200" cap="none" spc="-10" normalizeH="0" baseline="0" noProof="0" dirty="0">
              <a:ln>
                <a:noFill/>
              </a:ln>
              <a:solidFill>
                <a:srgbClr val="1E318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lvl="0" algn="just">
              <a:defRPr/>
            </a:pPr>
            <a:r>
              <a:rPr lang="it-IT" sz="2100" i="1" dirty="0">
                <a:solidFill>
                  <a:srgbClr val="1E3180"/>
                </a:solidFill>
                <a:latin typeface="+mn-lt"/>
              </a:rPr>
              <a:t>art. 6 Codice </a:t>
            </a: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Deontologico: 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“L’assistente sociale afferma i principi della difesa del bene comune, della giustizia, della solidarietà e dell’equità sociale e, </a:t>
            </a:r>
            <a:r>
              <a:rPr lang="it-IT" sz="2100" b="1" i="1" dirty="0">
                <a:solidFill>
                  <a:srgbClr val="1E3180"/>
                </a:solidFill>
                <a:latin typeface="+mn-lt"/>
              </a:rPr>
              <a:t>nel promuovere la cultura della sussidiarietà, della prevenzione e della salute,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 opera affinché le persone creino relazioni di reciprocità all’interno delle comunità alle quali </a:t>
            </a: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appartengono</a:t>
            </a:r>
            <a:r>
              <a:rPr lang="it-IT" sz="2100" i="1" dirty="0" smtClean="0">
                <a:solidFill>
                  <a:srgbClr val="1E3180"/>
                </a:solidFill>
              </a:rPr>
              <a:t>.”</a:t>
            </a:r>
            <a:endParaRPr lang="it-IT" sz="1000" dirty="0">
              <a:latin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-10" normalizeH="0" baseline="0" noProof="0" dirty="0">
              <a:ln>
                <a:noFill/>
              </a:ln>
              <a:solidFill>
                <a:srgbClr val="1E3180"/>
              </a:solidFill>
              <a:effectLst/>
              <a:uLnTx/>
              <a:uFillTx/>
              <a:latin typeface="+mn-lt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100" i="1" spc="-10" dirty="0">
              <a:solidFill>
                <a:srgbClr val="1E3180"/>
              </a:solidFill>
              <a:latin typeface="+mn-lt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100" i="1" dirty="0">
                <a:solidFill>
                  <a:srgbClr val="1E3180"/>
                </a:solidFill>
                <a:latin typeface="+mn-lt"/>
              </a:rPr>
              <a:t>art. 39 Codice Deontologico: “L’assistente sociale contribuisce a promuovere, sviluppare e sostenere politiche sociali integrate, finalizzate al miglioramento del benessere sociale e della qualità di vita dei membri delle comunità, </a:t>
            </a:r>
            <a:r>
              <a:rPr lang="it-IT" sz="2100" b="1" i="1" dirty="0">
                <a:solidFill>
                  <a:srgbClr val="1E3180"/>
                </a:solidFill>
                <a:latin typeface="+mn-lt"/>
              </a:rPr>
              <a:t>con particolare riferimento a coloro che sono maggiormente esposti a situazioni di fragilità, vulnerabilità o a rischio di </a:t>
            </a:r>
            <a:r>
              <a:rPr lang="it-IT" sz="2100" b="1" i="1" dirty="0" smtClean="0">
                <a:solidFill>
                  <a:srgbClr val="1E3180"/>
                </a:solidFill>
                <a:latin typeface="+mn-lt"/>
              </a:rPr>
              <a:t>emarginazione</a:t>
            </a: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, tenuto 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conto del livello di responsabilità che egli ricopre e in funzione degli effetti che la propria attività può produrre.” </a:t>
            </a:r>
            <a:endParaRPr kumimoji="0" lang="it-IT" sz="2100" b="0" i="1" u="none" strike="noStrike" kern="1200" cap="none" spc="-10" normalizeH="0" baseline="0" noProof="0" dirty="0">
              <a:ln>
                <a:noFill/>
              </a:ln>
              <a:solidFill>
                <a:srgbClr val="1E3180"/>
              </a:solidFill>
              <a:effectLst/>
              <a:uLnTx/>
              <a:uFillTx/>
              <a:latin typeface="+mn-lt"/>
              <a:cs typeface="Calibri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948266" y="2099733"/>
            <a:ext cx="728133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E3180"/>
                </a:solidFill>
                <a:cs typeface="Calibri"/>
              </a:rPr>
              <a:t>4.1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670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38199" y="1859490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000" b="1" dirty="0" smtClean="0">
                <a:solidFill>
                  <a:srgbClr val="1E3180"/>
                </a:solidFill>
                <a:latin typeface="+mn-lt"/>
              </a:rPr>
              <a:t>VALORIZZARE</a:t>
            </a:r>
            <a:r>
              <a:rPr lang="it-IT" sz="2000" b="1" spc="45" dirty="0" smtClean="0">
                <a:solidFill>
                  <a:srgbClr val="1E3180"/>
                </a:solidFill>
                <a:latin typeface="+mn-lt"/>
              </a:rPr>
              <a:t> </a:t>
            </a:r>
            <a:r>
              <a:rPr lang="it-IT" sz="2000" b="1" dirty="0">
                <a:solidFill>
                  <a:srgbClr val="1E3180"/>
                </a:solidFill>
                <a:latin typeface="+mn-lt"/>
              </a:rPr>
              <a:t>TUTTE</a:t>
            </a:r>
            <a:r>
              <a:rPr lang="it-IT" sz="2000" b="1" spc="50" dirty="0">
                <a:solidFill>
                  <a:srgbClr val="1E3180"/>
                </a:solidFill>
                <a:latin typeface="+mn-lt"/>
              </a:rPr>
              <a:t> </a:t>
            </a:r>
            <a:r>
              <a:rPr lang="it-IT" sz="2000" b="1" dirty="0">
                <a:solidFill>
                  <a:srgbClr val="1E3180"/>
                </a:solidFill>
                <a:latin typeface="+mn-lt"/>
              </a:rPr>
              <a:t>LE</a:t>
            </a:r>
            <a:r>
              <a:rPr lang="it-IT" sz="2000" b="1" spc="50" dirty="0">
                <a:solidFill>
                  <a:srgbClr val="1E3180"/>
                </a:solidFill>
                <a:latin typeface="+mn-lt"/>
              </a:rPr>
              <a:t> </a:t>
            </a:r>
            <a:r>
              <a:rPr lang="it-IT" sz="2000" b="1" dirty="0">
                <a:solidFill>
                  <a:srgbClr val="1E3180"/>
                </a:solidFill>
                <a:latin typeface="+mn-lt"/>
              </a:rPr>
              <a:t>RISORSE,</a:t>
            </a:r>
            <a:r>
              <a:rPr lang="it-IT" sz="2000" b="1" spc="45" dirty="0">
                <a:solidFill>
                  <a:srgbClr val="1E3180"/>
                </a:solidFill>
                <a:latin typeface="+mn-lt"/>
              </a:rPr>
              <a:t> </a:t>
            </a:r>
            <a:r>
              <a:rPr lang="it-IT" sz="2000" b="1" dirty="0">
                <a:solidFill>
                  <a:srgbClr val="1E3180"/>
                </a:solidFill>
                <a:latin typeface="+mn-lt"/>
              </a:rPr>
              <a:t>INIZIATIVE,</a:t>
            </a:r>
            <a:r>
              <a:rPr lang="it-IT" sz="2000" b="1" spc="45" dirty="0">
                <a:solidFill>
                  <a:srgbClr val="1E3180"/>
                </a:solidFill>
                <a:latin typeface="+mn-lt"/>
              </a:rPr>
              <a:t> </a:t>
            </a:r>
            <a:r>
              <a:rPr lang="it-IT" sz="2000" b="1" dirty="0">
                <a:solidFill>
                  <a:srgbClr val="1E3180"/>
                </a:solidFill>
                <a:latin typeface="+mn-lt"/>
              </a:rPr>
              <a:t>OCCASIONI</a:t>
            </a:r>
            <a:r>
              <a:rPr lang="it-IT" sz="2000" b="1" spc="40" dirty="0">
                <a:solidFill>
                  <a:srgbClr val="1E3180"/>
                </a:solidFill>
                <a:latin typeface="+mn-lt"/>
              </a:rPr>
              <a:t> </a:t>
            </a:r>
            <a:r>
              <a:rPr lang="it-IT" sz="2000" b="1" spc="-25" dirty="0">
                <a:solidFill>
                  <a:srgbClr val="1E3180"/>
                </a:solidFill>
                <a:latin typeface="+mn-lt"/>
              </a:rPr>
              <a:t>DI</a:t>
            </a:r>
            <a:r>
              <a:rPr lang="it-IT" sz="2000" b="1" i="1" spc="-25" dirty="0">
                <a:solidFill>
                  <a:srgbClr val="1E3180"/>
                </a:solidFill>
                <a:latin typeface="+mn-lt"/>
              </a:rPr>
              <a:t> </a:t>
            </a:r>
            <a:r>
              <a:rPr lang="it-IT" sz="2000" b="1" dirty="0">
                <a:solidFill>
                  <a:srgbClr val="1E3180"/>
                </a:solidFill>
                <a:latin typeface="+mn-lt"/>
              </a:rPr>
              <a:t>AGGREGAZIONE,</a:t>
            </a:r>
            <a:r>
              <a:rPr lang="it-IT" sz="2000" b="1" spc="85" dirty="0">
                <a:solidFill>
                  <a:srgbClr val="1E3180"/>
                </a:solidFill>
                <a:latin typeface="+mn-lt"/>
              </a:rPr>
              <a:t> </a:t>
            </a:r>
            <a:r>
              <a:rPr lang="it-IT" sz="2000" b="1" spc="85" dirty="0" smtClean="0">
                <a:solidFill>
                  <a:srgbClr val="1E3180"/>
                </a:solidFill>
                <a:latin typeface="+mn-lt"/>
              </a:rPr>
              <a:t>	</a:t>
            </a:r>
            <a:r>
              <a:rPr lang="it-IT" sz="2000" b="1" dirty="0" smtClean="0">
                <a:solidFill>
                  <a:srgbClr val="1E3180"/>
                </a:solidFill>
                <a:latin typeface="+mn-lt"/>
              </a:rPr>
              <a:t>SOCIALIZZAZIONE</a:t>
            </a:r>
            <a:r>
              <a:rPr lang="it-IT" sz="2000" b="1" dirty="0">
                <a:solidFill>
                  <a:srgbClr val="1E3180"/>
                </a:solidFill>
                <a:latin typeface="+mn-lt"/>
              </a:rPr>
              <a:t>,</a:t>
            </a:r>
            <a:r>
              <a:rPr lang="it-IT" sz="2000" b="1" spc="100" dirty="0">
                <a:solidFill>
                  <a:srgbClr val="1E3180"/>
                </a:solidFill>
                <a:latin typeface="+mn-lt"/>
              </a:rPr>
              <a:t> </a:t>
            </a:r>
            <a:r>
              <a:rPr lang="it-IT" sz="2000" b="1" dirty="0">
                <a:solidFill>
                  <a:srgbClr val="1E3180"/>
                </a:solidFill>
                <a:latin typeface="+mn-lt"/>
              </a:rPr>
              <a:t>USO</a:t>
            </a:r>
            <a:r>
              <a:rPr lang="it-IT" sz="2000" b="1" spc="100" dirty="0">
                <a:solidFill>
                  <a:srgbClr val="1E3180"/>
                </a:solidFill>
                <a:latin typeface="+mn-lt"/>
              </a:rPr>
              <a:t> </a:t>
            </a:r>
            <a:r>
              <a:rPr lang="it-IT" sz="2000" b="1" dirty="0">
                <a:solidFill>
                  <a:srgbClr val="1E3180"/>
                </a:solidFill>
                <a:latin typeface="+mn-lt"/>
              </a:rPr>
              <a:t>POSITIVO</a:t>
            </a:r>
            <a:r>
              <a:rPr lang="it-IT" sz="2000" b="1" spc="105" dirty="0">
                <a:solidFill>
                  <a:srgbClr val="1E3180"/>
                </a:solidFill>
                <a:latin typeface="+mn-lt"/>
              </a:rPr>
              <a:t> </a:t>
            </a:r>
            <a:r>
              <a:rPr lang="it-IT" sz="2000" b="1" dirty="0">
                <a:solidFill>
                  <a:srgbClr val="1E3180"/>
                </a:solidFill>
                <a:latin typeface="+mn-lt"/>
              </a:rPr>
              <a:t>DEL</a:t>
            </a:r>
            <a:r>
              <a:rPr lang="it-IT" sz="2000" b="1" spc="100" dirty="0">
                <a:solidFill>
                  <a:srgbClr val="1E3180"/>
                </a:solidFill>
                <a:latin typeface="+mn-lt"/>
              </a:rPr>
              <a:t> </a:t>
            </a:r>
            <a:r>
              <a:rPr lang="it-IT" sz="2000" b="1" spc="-10" dirty="0">
                <a:solidFill>
                  <a:srgbClr val="1E3180"/>
                </a:solidFill>
                <a:latin typeface="+mn-lt"/>
              </a:rPr>
              <a:t>TEMPO</a:t>
            </a:r>
            <a:r>
              <a:rPr lang="it-IT" sz="2000" i="1" spc="-10" dirty="0">
                <a:solidFill>
                  <a:srgbClr val="1E3180"/>
                </a:solidFill>
              </a:rPr>
              <a:t>  </a:t>
            </a:r>
            <a:r>
              <a:rPr lang="it-IT" sz="2000" spc="-10" dirty="0">
                <a:solidFill>
                  <a:srgbClr val="1E3180"/>
                </a:solidFill>
              </a:rPr>
              <a:t>(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per</a:t>
            </a:r>
            <a:r>
              <a:rPr lang="it-IT" sz="2000" spc="40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contrastare</a:t>
            </a:r>
            <a:r>
              <a:rPr lang="it-IT" sz="2000" spc="50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solitudine,</a:t>
            </a:r>
            <a:r>
              <a:rPr lang="it-IT" sz="2000" spc="40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perdita</a:t>
            </a:r>
            <a:r>
              <a:rPr lang="it-IT" sz="2000" spc="4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di</a:t>
            </a:r>
            <a:r>
              <a:rPr lang="it-IT" sz="2000" spc="3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spc="35" dirty="0" smtClean="0">
                <a:solidFill>
                  <a:srgbClr val="1E3180"/>
                </a:solidFill>
                <a:latin typeface="Calibri"/>
                <a:cs typeface="Calibri"/>
              </a:rPr>
              <a:t>	</a:t>
            </a:r>
            <a:r>
              <a:rPr lang="it-IT" sz="2000" dirty="0" smtClean="0">
                <a:solidFill>
                  <a:srgbClr val="1E3180"/>
                </a:solidFill>
                <a:latin typeface="Calibri"/>
                <a:cs typeface="Calibri"/>
              </a:rPr>
              <a:t>identità</a:t>
            </a:r>
            <a:r>
              <a:rPr lang="it-IT" sz="2000" spc="50" dirty="0" smtClean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sociale</a:t>
            </a:r>
            <a:r>
              <a:rPr lang="it-IT" sz="2000" spc="50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e</a:t>
            </a:r>
            <a:r>
              <a:rPr lang="it-IT" sz="2000" spc="5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spc="-25" dirty="0">
                <a:solidFill>
                  <a:srgbClr val="1E3180"/>
                </a:solidFill>
                <a:latin typeface="Calibri"/>
                <a:cs typeface="Calibri"/>
              </a:rPr>
              <a:t>di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progettualità,</a:t>
            </a:r>
            <a:r>
              <a:rPr lang="it-IT" sz="2000" spc="3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umore</a:t>
            </a:r>
            <a:r>
              <a:rPr lang="it-IT" sz="2000" spc="6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depresso,</a:t>
            </a:r>
            <a:r>
              <a:rPr lang="it-IT" sz="2000" spc="4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senso</a:t>
            </a:r>
            <a:r>
              <a:rPr lang="it-IT" sz="2000" spc="55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di</a:t>
            </a:r>
            <a:r>
              <a:rPr lang="it-IT" sz="2000" spc="50" dirty="0">
                <a:solidFill>
                  <a:srgbClr val="1E3180"/>
                </a:solidFill>
                <a:latin typeface="Calibri"/>
                <a:cs typeface="Calibri"/>
              </a:rPr>
              <a:t> </a:t>
            </a:r>
            <a:r>
              <a:rPr lang="it-IT" sz="2000" spc="-10" dirty="0">
                <a:solidFill>
                  <a:srgbClr val="1E3180"/>
                </a:solidFill>
                <a:latin typeface="Calibri"/>
                <a:cs typeface="Calibri"/>
              </a:rPr>
              <a:t>vuoto)</a:t>
            </a: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pPr algn="just"/>
            <a:r>
              <a:rPr lang="it-IT" sz="2100" i="1" dirty="0">
                <a:solidFill>
                  <a:srgbClr val="1E3180"/>
                </a:solidFill>
                <a:latin typeface="+mn-lt"/>
              </a:rPr>
              <a:t>art. </a:t>
            </a: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11 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Codice </a:t>
            </a: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Deontologico: 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“L’assistente sociale </a:t>
            </a:r>
            <a:r>
              <a:rPr lang="it-IT" sz="2100" b="1" i="1" dirty="0">
                <a:solidFill>
                  <a:srgbClr val="1E3180"/>
                </a:solidFill>
                <a:latin typeface="+mn-lt"/>
              </a:rPr>
              <a:t>promuove opportunità per il miglioramento delle condizioni di vita della persona, delle famiglie, dei gruppi, delle comunità e delle loro diverse aggregazioni sociali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; ne valorizza autonomia, soggettività e capacità di assunzione di responsabilità, sostenendole nell’uso delle risorse proprie e della società, per prevenire e affrontare situazioni di bisogno o di disagio e favorire processi di inclusione.” </a:t>
            </a:r>
          </a:p>
          <a:p>
            <a:pPr marL="12700" marR="5080">
              <a:lnSpc>
                <a:spcPts val="2400"/>
              </a:lnSpc>
              <a:spcBef>
                <a:spcPts val="680"/>
              </a:spcBef>
              <a:tabLst>
                <a:tab pos="1808480" algn="l"/>
                <a:tab pos="2499995" algn="l"/>
                <a:tab pos="4634230" algn="l"/>
                <a:tab pos="5109210" algn="l"/>
                <a:tab pos="6832600" algn="l"/>
                <a:tab pos="7208520" algn="l"/>
              </a:tabLst>
            </a:pPr>
            <a:endParaRPr lang="it-IT" sz="2000" dirty="0">
              <a:solidFill>
                <a:srgbClr val="1E31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="" xmlns:a16="http://schemas.microsoft.com/office/drawing/2014/main" id="{36415AA9-E3C0-056C-E59D-ADBB702E541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3870" y="3260666"/>
            <a:ext cx="2313925" cy="568734"/>
          </a:xfrm>
          <a:prstGeom prst="rect">
            <a:avLst/>
          </a:prstGeom>
        </p:spPr>
      </p:pic>
      <p:pic>
        <p:nvPicPr>
          <p:cNvPr id="9" name="object 7">
            <a:extLst>
              <a:ext uri="{FF2B5EF4-FFF2-40B4-BE49-F238E27FC236}">
                <a16:creationId xmlns="" xmlns:a16="http://schemas.microsoft.com/office/drawing/2014/main" id="{4C7CD6EC-078C-245C-B2B3-BE1EC3FE7C9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198" y="3256696"/>
            <a:ext cx="2564953" cy="56873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EB7D1023-3037-F47C-C828-4EDEB7B3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182" y="2816768"/>
            <a:ext cx="2070243" cy="1456530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948266" y="1930400"/>
            <a:ext cx="728133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E3180"/>
                </a:solidFill>
                <a:cs typeface="Calibri"/>
              </a:rPr>
              <a:t>4.2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419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38199" y="1326090"/>
            <a:ext cx="10515600" cy="47529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	</a:t>
            </a:r>
            <a:r>
              <a:rPr lang="it-IT" sz="2000" b="1" dirty="0" smtClean="0">
                <a:solidFill>
                  <a:srgbClr val="1E3180"/>
                </a:solidFill>
                <a:latin typeface="+mn-lt"/>
              </a:rPr>
              <a:t>INDIVIDUARE, CREARE ALLEANZE E FORMARE SENTINELLE SUL TERRITORIO PER 	INTERCETTARE LE SITUAZIONI A RISCHIO</a:t>
            </a:r>
            <a:r>
              <a:rPr lang="it-IT" sz="2000" i="1" spc="-10" dirty="0" smtClean="0">
                <a:solidFill>
                  <a:srgbClr val="1E3180"/>
                </a:solidFill>
              </a:rPr>
              <a:t>  </a:t>
            </a:r>
            <a:r>
              <a:rPr lang="it-IT" sz="2000" spc="-10" dirty="0" smtClean="0">
                <a:solidFill>
                  <a:srgbClr val="1E3180"/>
                </a:solidFill>
              </a:rPr>
              <a:t>(</a:t>
            </a:r>
            <a:r>
              <a:rPr lang="it-IT" sz="2000" dirty="0" smtClean="0">
                <a:solidFill>
                  <a:srgbClr val="1E3180"/>
                </a:solidFill>
                <a:latin typeface="Calibri"/>
                <a:cs typeface="Calibri"/>
              </a:rPr>
              <a:t>sentinelle naturali, sentinelle professionali; 	MMG, servizi sociali territoriali</a:t>
            </a:r>
            <a:r>
              <a:rPr lang="it-IT" sz="2000" spc="-10" dirty="0" smtClean="0">
                <a:solidFill>
                  <a:srgbClr val="1E3180"/>
                </a:solidFill>
                <a:latin typeface="Calibri"/>
                <a:cs typeface="Calibri"/>
              </a:rPr>
              <a:t>)</a:t>
            </a:r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pPr algn="just"/>
            <a:endParaRPr lang="it-IT" sz="2100" i="1" dirty="0" smtClean="0">
              <a:solidFill>
                <a:srgbClr val="1E3180"/>
              </a:solidFill>
            </a:endParaRPr>
          </a:p>
          <a:p>
            <a:pPr algn="just"/>
            <a:endParaRPr lang="it-IT" sz="2100" i="1" dirty="0">
              <a:solidFill>
                <a:srgbClr val="1E3180"/>
              </a:solidFill>
            </a:endParaRPr>
          </a:p>
          <a:p>
            <a:pPr marL="12700" algn="just">
              <a:lnSpc>
                <a:spcPts val="2325"/>
              </a:lnSpc>
            </a:pP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art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. </a:t>
            </a: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40 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Codice </a:t>
            </a: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Deontologico: 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“L’assistente sociale non può prescindere da una approfondita conoscenza della realtà territoriale in cui opera e da una adeguata considerazione del contesto storico e culturale e dei relativi valori. </a:t>
            </a:r>
            <a:r>
              <a:rPr lang="it-IT" sz="2100" b="1" i="1" dirty="0">
                <a:solidFill>
                  <a:srgbClr val="1E3180"/>
                </a:solidFill>
                <a:latin typeface="+mn-lt"/>
              </a:rPr>
              <a:t>Ricerca la collaborazione dei soggetti attivi in campo sociale, socio-sanitario e sanitario per obiettivi e azioni comuni che rispondano in maniera integrata ai bisogni della comunità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, orientando il lavoro a pratiche riflessive e </a:t>
            </a: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sussidiarie.”</a:t>
            </a:r>
            <a:endParaRPr lang="it-IT" sz="2100" i="1" dirty="0">
              <a:solidFill>
                <a:srgbClr val="1E3180"/>
              </a:solidFill>
              <a:latin typeface="+mn-lt"/>
            </a:endParaRPr>
          </a:p>
          <a:p>
            <a:pPr marL="12700" marR="5080">
              <a:lnSpc>
                <a:spcPts val="2400"/>
              </a:lnSpc>
              <a:spcBef>
                <a:spcPts val="680"/>
              </a:spcBef>
              <a:tabLst>
                <a:tab pos="1808480" algn="l"/>
                <a:tab pos="2499995" algn="l"/>
                <a:tab pos="4634230" algn="l"/>
                <a:tab pos="5109210" algn="l"/>
                <a:tab pos="6832600" algn="l"/>
                <a:tab pos="7208520" algn="l"/>
              </a:tabLst>
            </a:pPr>
            <a:endParaRPr lang="it-IT" sz="2000" dirty="0">
              <a:solidFill>
                <a:srgbClr val="1E31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667" y="2310342"/>
            <a:ext cx="16224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6863" y="2916767"/>
            <a:ext cx="36210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881842"/>
            <a:ext cx="9509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6478" y="2341005"/>
            <a:ext cx="1847321" cy="83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e 12"/>
          <p:cNvSpPr/>
          <p:nvPr/>
        </p:nvSpPr>
        <p:spPr>
          <a:xfrm>
            <a:off x="943239" y="1397000"/>
            <a:ext cx="728133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E3180"/>
                </a:solidFill>
                <a:cs typeface="Calibri"/>
              </a:rPr>
              <a:t>4.3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119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9506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263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Premessa: </a:t>
            </a:r>
            <a:r>
              <a:rPr lang="it-IT" b="1" dirty="0">
                <a:solidFill>
                  <a:schemeClr val="accent2"/>
                </a:solidFill>
              </a:rPr>
              <a:t>i gruppi tematici del CROAS Lombardia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graphicFrame>
        <p:nvGraphicFramePr>
          <p:cNvPr id="7" name="Diagramma 6">
            <a:extLst>
              <a:ext uri="{FF2B5EF4-FFF2-40B4-BE49-F238E27FC236}">
                <a16:creationId xmlns="" xmlns:a16="http://schemas.microsoft.com/office/drawing/2014/main" id="{850737DA-2BF8-0836-EEE5-0DDC3F4BE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37117734"/>
              </p:ext>
            </p:extLst>
          </p:nvPr>
        </p:nvGraphicFramePr>
        <p:xfrm>
          <a:off x="866776" y="1910352"/>
          <a:ext cx="10515600" cy="430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0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38199" y="1326090"/>
            <a:ext cx="10515600" cy="47529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	</a:t>
            </a:r>
            <a:r>
              <a:rPr lang="it-IT" sz="2000" b="1" dirty="0" smtClean="0">
                <a:solidFill>
                  <a:srgbClr val="1E3180"/>
                </a:solidFill>
                <a:latin typeface="+mn-lt"/>
              </a:rPr>
              <a:t>ATTUARE INTERVENTI INTEGRATI, PERSONALIZZATI, RIVOLTI CONGIUNTAMENTE AL 	GIOCATORE ANZIANO E ALLA FAMIGLIA</a:t>
            </a:r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pPr algn="just"/>
            <a:endParaRPr lang="it-IT" sz="2100" i="1" dirty="0" smtClean="0">
              <a:solidFill>
                <a:srgbClr val="1E3180"/>
              </a:solidFill>
            </a:endParaRPr>
          </a:p>
          <a:p>
            <a:pPr algn="just"/>
            <a:endParaRPr lang="it-IT" sz="2100" i="1" dirty="0">
              <a:solidFill>
                <a:srgbClr val="1E3180"/>
              </a:solidFill>
            </a:endParaRPr>
          </a:p>
          <a:p>
            <a:pPr marL="12700" algn="just">
              <a:lnSpc>
                <a:spcPts val="2325"/>
              </a:lnSpc>
            </a:pPr>
            <a:endParaRPr lang="it-IT" sz="2100" i="1" dirty="0">
              <a:solidFill>
                <a:srgbClr val="1E3180"/>
              </a:solidFill>
            </a:endParaRPr>
          </a:p>
          <a:p>
            <a:pPr marL="12700" algn="just">
              <a:lnSpc>
                <a:spcPts val="2325"/>
              </a:lnSpc>
            </a:pPr>
            <a:endParaRPr lang="it-IT" sz="2100" i="1" dirty="0" smtClean="0">
              <a:solidFill>
                <a:srgbClr val="1E3180"/>
              </a:solidFill>
            </a:endParaRPr>
          </a:p>
          <a:p>
            <a:pPr marL="12700" algn="just">
              <a:lnSpc>
                <a:spcPts val="2325"/>
              </a:lnSpc>
            </a:pPr>
            <a:endParaRPr lang="it-IT" sz="2100" i="1" dirty="0">
              <a:solidFill>
                <a:srgbClr val="1E3180"/>
              </a:solidFill>
            </a:endParaRPr>
          </a:p>
          <a:p>
            <a:pPr marL="12700" algn="just">
              <a:lnSpc>
                <a:spcPts val="2325"/>
              </a:lnSpc>
            </a:pP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art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. </a:t>
            </a: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10 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Codice </a:t>
            </a: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Deontologico: 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“L’assistente sociale </a:t>
            </a:r>
            <a:r>
              <a:rPr lang="it-IT" sz="2100" b="1" i="1" dirty="0">
                <a:solidFill>
                  <a:srgbClr val="1E3180"/>
                </a:solidFill>
                <a:latin typeface="+mn-lt"/>
              </a:rPr>
              <a:t>riconosce le famiglie, nelle loro diverse e molteplici forme ed espressioni, nonché i rapporti elettivi di ciascuna persona</a:t>
            </a:r>
            <a:r>
              <a:rPr lang="it-IT" sz="2100" i="1" dirty="0">
                <a:solidFill>
                  <a:srgbClr val="1E3180"/>
                </a:solidFill>
                <a:latin typeface="+mn-lt"/>
              </a:rPr>
              <a:t>, come luogo privilegiato di relazioni </a:t>
            </a:r>
            <a:r>
              <a:rPr lang="it-IT" sz="2100" i="1" dirty="0" smtClean="0">
                <a:solidFill>
                  <a:srgbClr val="1E3180"/>
                </a:solidFill>
                <a:latin typeface="+mn-lt"/>
              </a:rPr>
              <a:t>significative.”</a:t>
            </a:r>
            <a:endParaRPr lang="it-IT" sz="2100" i="1" dirty="0">
              <a:solidFill>
                <a:srgbClr val="1E3180"/>
              </a:solidFill>
              <a:latin typeface="+mn-lt"/>
            </a:endParaRPr>
          </a:p>
          <a:p>
            <a:pPr marL="12700" marR="5080">
              <a:lnSpc>
                <a:spcPts val="2400"/>
              </a:lnSpc>
              <a:spcBef>
                <a:spcPts val="680"/>
              </a:spcBef>
              <a:tabLst>
                <a:tab pos="1808480" algn="l"/>
                <a:tab pos="2499995" algn="l"/>
                <a:tab pos="4634230" algn="l"/>
                <a:tab pos="5109210" algn="l"/>
                <a:tab pos="6832600" algn="l"/>
                <a:tab pos="7208520" algn="l"/>
              </a:tabLst>
            </a:pPr>
            <a:endParaRPr lang="it-IT" sz="2000" dirty="0">
              <a:solidFill>
                <a:srgbClr val="1E31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2C59560A-A1FA-0272-3D2F-3C6D995ED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288" y="2341005"/>
            <a:ext cx="3441423" cy="2298871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943239" y="1397000"/>
            <a:ext cx="728133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E3180"/>
                </a:solidFill>
                <a:cs typeface="Calibri"/>
              </a:rPr>
              <a:t>4.4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329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38199" y="1881188"/>
            <a:ext cx="10515600" cy="3893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000" dirty="0">
                <a:solidFill>
                  <a:srgbClr val="1E3180"/>
                </a:solidFill>
                <a:latin typeface="Calibri"/>
                <a:cs typeface="Calibri"/>
              </a:rPr>
              <a:t>	</a:t>
            </a:r>
            <a:r>
              <a:rPr lang="it-IT" sz="2000" b="1" dirty="0" smtClean="0">
                <a:solidFill>
                  <a:srgbClr val="1E3180"/>
                </a:solidFill>
                <a:latin typeface="+mn-lt"/>
              </a:rPr>
              <a:t>MANTENERE ALTA LA PREOCCUPAZIONE RIGUARDO A MINORI E GIOVANI, AFFIANCANDO 	QUELLA RIGUARDO GLI ANZIANI</a:t>
            </a: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endParaRPr lang="it-IT" sz="2000" spc="-10" dirty="0">
              <a:solidFill>
                <a:srgbClr val="1E3180"/>
              </a:solidFill>
              <a:latin typeface="Calibri"/>
              <a:cs typeface="Calibri"/>
            </a:endParaRPr>
          </a:p>
          <a:p>
            <a:pPr algn="just"/>
            <a:endParaRPr lang="it-IT" sz="2100" i="1" dirty="0" smtClean="0">
              <a:solidFill>
                <a:srgbClr val="1E3180"/>
              </a:solidFill>
            </a:endParaRPr>
          </a:p>
          <a:p>
            <a:pPr algn="just"/>
            <a:endParaRPr lang="it-IT" sz="2100" i="1" dirty="0">
              <a:solidFill>
                <a:srgbClr val="1E3180"/>
              </a:solidFill>
            </a:endParaRPr>
          </a:p>
          <a:p>
            <a:pPr marL="12700" algn="just">
              <a:lnSpc>
                <a:spcPts val="2325"/>
              </a:lnSpc>
            </a:pPr>
            <a:endParaRPr lang="it-IT" sz="2100" i="1" dirty="0">
              <a:solidFill>
                <a:srgbClr val="1E3180"/>
              </a:solidFill>
            </a:endParaRPr>
          </a:p>
          <a:p>
            <a:pPr marL="12700" algn="just">
              <a:lnSpc>
                <a:spcPts val="2325"/>
              </a:lnSpc>
            </a:pPr>
            <a:endParaRPr lang="it-IT" sz="2100" i="1" dirty="0" smtClean="0">
              <a:solidFill>
                <a:srgbClr val="1E3180"/>
              </a:solidFill>
            </a:endParaRPr>
          </a:p>
          <a:p>
            <a:pPr marL="12700" marR="5080">
              <a:lnSpc>
                <a:spcPts val="2400"/>
              </a:lnSpc>
              <a:spcBef>
                <a:spcPts val="680"/>
              </a:spcBef>
              <a:tabLst>
                <a:tab pos="1808480" algn="l"/>
                <a:tab pos="2499995" algn="l"/>
                <a:tab pos="4634230" algn="l"/>
                <a:tab pos="5109210" algn="l"/>
                <a:tab pos="6832600" algn="l"/>
                <a:tab pos="7208520" algn="l"/>
              </a:tabLst>
            </a:pPr>
            <a:endParaRPr lang="it-IT" sz="2000" dirty="0">
              <a:solidFill>
                <a:srgbClr val="1E31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="" xmlns:a16="http://schemas.microsoft.com/office/drawing/2014/main" id="{2E153DCA-CE35-6E51-4B07-D325AD51AB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7395" y="3187977"/>
            <a:ext cx="3233531" cy="2016621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="" xmlns:a16="http://schemas.microsoft.com/office/drawing/2014/main" id="{F9DB8D22-7EA6-909A-64A7-17824CD2CFD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9669" y="3193800"/>
            <a:ext cx="3740322" cy="2016621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838199" y="1881188"/>
            <a:ext cx="728133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E3180"/>
                </a:solidFill>
                <a:cs typeface="Calibri"/>
              </a:rPr>
              <a:t>4.5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189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3821897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81" y="1193799"/>
            <a:ext cx="2622947" cy="37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2400" y="1215195"/>
            <a:ext cx="2607733" cy="371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518581" y="5084002"/>
            <a:ext cx="5255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https://www.ordineaslombardia.it/wp-content/uploads/2020/12/CROAS-Lombardia-1%C2%B0-report-anziani-gioco-dazzardo-e-alcol.pdf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="" xmlns:a16="http://schemas.microsoft.com/office/drawing/2014/main" id="{CA5C840D-2538-7E22-B47A-D2A0562EFF40}"/>
              </a:ext>
            </a:extLst>
          </p:cNvPr>
          <p:cNvSpPr txBox="1">
            <a:spLocks/>
          </p:cNvSpPr>
          <p:nvPr/>
        </p:nvSpPr>
        <p:spPr>
          <a:xfrm>
            <a:off x="2535590" y="3057209"/>
            <a:ext cx="7120819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2"/>
                </a:solidFill>
                <a:hlinkClick r:id="rId6"/>
              </a:rPr>
              <a:t>www.ordineaslombardia.it</a:t>
            </a:r>
            <a:r>
              <a:rPr lang="it-IT" sz="32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900509" y="5087540"/>
            <a:ext cx="535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https://www.ordineaslombardia.it/wp-content/uploads/2021/11/CROAS-Lombardia-2%C2%B0-report-anziani-gioco-dazzardo-e-alcol.pdf</a:t>
            </a:r>
          </a:p>
        </p:txBody>
      </p:sp>
    </p:spTree>
    <p:extLst>
      <p:ext uri="{BB962C8B-B14F-4D97-AF65-F5344CB8AC3E}">
        <p14:creationId xmlns:p14="http://schemas.microsoft.com/office/powerpoint/2010/main" xmlns="" val="39293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" y="-4761697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44" y="1479205"/>
            <a:ext cx="7650223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Grazie dell’attenzione!</a:t>
            </a: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object 8">
            <a:extLst>
              <a:ext uri="{FF2B5EF4-FFF2-40B4-BE49-F238E27FC236}">
                <a16:creationId xmlns="" xmlns:a16="http://schemas.microsoft.com/office/drawing/2014/main" id="{83FC632D-4485-82A7-BA56-F650F71C730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5073" y="4988110"/>
            <a:ext cx="1969852" cy="93835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D59059BC-5AC4-8D1B-6DE1-048D3967E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48" y="3184177"/>
            <a:ext cx="3946663" cy="222131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C2B26BD7-A5B2-D65E-A95A-078EEAC4A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644" y="1271698"/>
            <a:ext cx="2888975" cy="28889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9BECB840-E067-881B-2028-A829C1929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2545" y="2546843"/>
            <a:ext cx="3809999" cy="2119312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="" xmlns:a16="http://schemas.microsoft.com/office/drawing/2014/main" id="{6D87AD41-5DB0-CE5A-5EF6-3E5C3C8218B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06500" y="4294835"/>
            <a:ext cx="2827261" cy="13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1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488932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89392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Il gruppo </a:t>
            </a:r>
            <a:r>
              <a:rPr lang="it-IT" b="1" dirty="0" smtClean="0">
                <a:solidFill>
                  <a:schemeClr val="accent2"/>
                </a:solidFill>
              </a:rPr>
              <a:t>e i suoi </a:t>
            </a:r>
            <a:r>
              <a:rPr lang="it-IT" b="1" dirty="0">
                <a:solidFill>
                  <a:schemeClr val="accent2"/>
                </a:solidFill>
              </a:rPr>
              <a:t>punti di forza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5BD03EA-F2BE-281F-1B5A-AD5CE9F6F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2" y="1752174"/>
            <a:ext cx="6727961" cy="463178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F6CA89E-8040-5276-1420-7AE68F4E2B24}"/>
              </a:ext>
            </a:extLst>
          </p:cNvPr>
          <p:cNvSpPr txBox="1"/>
          <p:nvPr/>
        </p:nvSpPr>
        <p:spPr>
          <a:xfrm>
            <a:off x="7818783" y="2411896"/>
            <a:ext cx="263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3E79D710-27D6-9022-2CB9-97160AD3D435}"/>
              </a:ext>
            </a:extLst>
          </p:cNvPr>
          <p:cNvSpPr txBox="1"/>
          <p:nvPr/>
        </p:nvSpPr>
        <p:spPr>
          <a:xfrm>
            <a:off x="7205134" y="2913904"/>
            <a:ext cx="454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E3180"/>
                </a:solidFill>
                <a:sym typeface="Wingdings" panose="05000000000000000000" pitchFamily="2" charset="2"/>
              </a:rPr>
              <a:t> </a:t>
            </a:r>
            <a:r>
              <a:rPr lang="it-IT" dirty="0" smtClean="0">
                <a:solidFill>
                  <a:srgbClr val="1E3180"/>
                </a:solidFill>
              </a:rPr>
              <a:t>scelta </a:t>
            </a:r>
            <a:r>
              <a:rPr lang="it-IT" dirty="0">
                <a:solidFill>
                  <a:srgbClr val="1E3180"/>
                </a:solidFill>
              </a:rPr>
              <a:t>del tema</a:t>
            </a:r>
          </a:p>
          <a:p>
            <a:endParaRPr lang="it-IT" dirty="0">
              <a:solidFill>
                <a:srgbClr val="1E3180"/>
              </a:solidFill>
            </a:endParaRPr>
          </a:p>
          <a:p>
            <a:r>
              <a:rPr lang="it-IT" dirty="0" smtClean="0">
                <a:solidFill>
                  <a:srgbClr val="1E3180"/>
                </a:solidFill>
                <a:sym typeface="Wingdings" panose="05000000000000000000" pitchFamily="2" charset="2"/>
              </a:rPr>
              <a:t> </a:t>
            </a:r>
            <a:r>
              <a:rPr lang="it-IT" dirty="0" smtClean="0">
                <a:solidFill>
                  <a:srgbClr val="1E3180"/>
                </a:solidFill>
              </a:rPr>
              <a:t>composizione </a:t>
            </a:r>
            <a:r>
              <a:rPr lang="it-IT" dirty="0">
                <a:solidFill>
                  <a:srgbClr val="1E3180"/>
                </a:solidFill>
              </a:rPr>
              <a:t>del gruppo tematico </a:t>
            </a:r>
          </a:p>
          <a:p>
            <a:endParaRPr lang="it-IT" dirty="0">
              <a:solidFill>
                <a:srgbClr val="1E3180"/>
              </a:solidFill>
            </a:endParaRPr>
          </a:p>
          <a:p>
            <a:r>
              <a:rPr lang="it-IT" dirty="0">
                <a:solidFill>
                  <a:srgbClr val="1E3180"/>
                </a:solidFill>
                <a:sym typeface="Wingdings" panose="05000000000000000000" pitchFamily="2" charset="2"/>
              </a:rPr>
              <a:t></a:t>
            </a:r>
            <a:r>
              <a:rPr lang="it-IT" dirty="0">
                <a:solidFill>
                  <a:srgbClr val="1E3180"/>
                </a:solidFill>
              </a:rPr>
              <a:t> metodo di ricerca utilizzato</a:t>
            </a:r>
          </a:p>
          <a:p>
            <a:endParaRPr lang="it-IT" dirty="0">
              <a:solidFill>
                <a:srgbClr val="1E3180"/>
              </a:solidFill>
            </a:endParaRPr>
          </a:p>
          <a:p>
            <a:r>
              <a:rPr lang="it-IT" dirty="0">
                <a:solidFill>
                  <a:srgbClr val="1E3180"/>
                </a:solidFill>
                <a:sym typeface="Wingdings" panose="05000000000000000000" pitchFamily="2" charset="2"/>
              </a:rPr>
              <a:t></a:t>
            </a:r>
            <a:r>
              <a:rPr lang="it-IT" dirty="0">
                <a:solidFill>
                  <a:srgbClr val="1E3180"/>
                </a:solidFill>
              </a:rPr>
              <a:t> valorizzazione </a:t>
            </a:r>
            <a:r>
              <a:rPr lang="it-IT" dirty="0" smtClean="0">
                <a:solidFill>
                  <a:srgbClr val="1E3180"/>
                </a:solidFill>
              </a:rPr>
              <a:t>dell’intervento professionale</a:t>
            </a:r>
            <a:endParaRPr lang="it-IT" dirty="0">
              <a:solidFill>
                <a:srgbClr val="1E31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2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9506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85" y="1468546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La </a:t>
            </a:r>
            <a:r>
              <a:rPr lang="it-IT" b="1" dirty="0" smtClean="0">
                <a:solidFill>
                  <a:schemeClr val="accent2"/>
                </a:solidFill>
              </a:rPr>
              <a:t>ricerca: i </a:t>
            </a:r>
            <a:r>
              <a:rPr lang="it-IT" b="1" dirty="0">
                <a:solidFill>
                  <a:schemeClr val="accent2"/>
                </a:solidFill>
              </a:rPr>
              <a:t>temi indagati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363193" y="1518282"/>
            <a:ext cx="10515600" cy="9548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  <a:p>
            <a:endParaRPr lang="it-IT" sz="2000" dirty="0">
              <a:solidFill>
                <a:srgbClr val="1D3080"/>
              </a:solidFill>
            </a:endParaRPr>
          </a:p>
          <a:p>
            <a:endParaRPr lang="it-IT" sz="2000" dirty="0">
              <a:solidFill>
                <a:srgbClr val="1D3080"/>
              </a:solidFill>
            </a:endParaRPr>
          </a:p>
          <a:p>
            <a:endParaRPr lang="it-IT" sz="2000" dirty="0">
              <a:solidFill>
                <a:srgbClr val="1D3080"/>
              </a:solidFill>
            </a:endParaRPr>
          </a:p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5CC208F2-4E3F-827E-E1C2-7BE766F3C619}"/>
              </a:ext>
            </a:extLst>
          </p:cNvPr>
          <p:cNvSpPr txBox="1"/>
          <p:nvPr/>
        </p:nvSpPr>
        <p:spPr>
          <a:xfrm>
            <a:off x="3001618" y="577982"/>
            <a:ext cx="618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49DFC8F8-A7E3-3092-46B7-84ED965761E6}"/>
              </a:ext>
            </a:extLst>
          </p:cNvPr>
          <p:cNvSpPr txBox="1"/>
          <p:nvPr/>
        </p:nvSpPr>
        <p:spPr>
          <a:xfrm>
            <a:off x="547924" y="2461583"/>
            <a:ext cx="5045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i="1" dirty="0" smtClean="0">
                <a:solidFill>
                  <a:srgbClr val="1D3080"/>
                </a:solidFill>
              </a:rPr>
              <a:t>BEVITORI </a:t>
            </a:r>
            <a:r>
              <a:rPr lang="it-IT" sz="1800" i="1" dirty="0">
                <a:solidFill>
                  <a:srgbClr val="1D3080"/>
                </a:solidFill>
              </a:rPr>
              <a:t>TARDIVI </a:t>
            </a:r>
            <a:r>
              <a:rPr lang="it-IT" sz="1800" dirty="0">
                <a:solidFill>
                  <a:srgbClr val="1D3080"/>
                </a:solidFill>
              </a:rPr>
              <a:t>= persone che iniziano ad abusare nell’uso di alcol in età anziana (dai 65 anni in su), in seguito a eventi dolorosi, a cambiamenti importanti (vedovanza, pensionamento…) o alle difficoltà del vivere che caratterizzano l’invecchiare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19ED715B-B873-5D6D-92C6-E11B2CF4C9C6}"/>
              </a:ext>
            </a:extLst>
          </p:cNvPr>
          <p:cNvSpPr txBox="1"/>
          <p:nvPr/>
        </p:nvSpPr>
        <p:spPr>
          <a:xfrm>
            <a:off x="6794032" y="2473159"/>
            <a:ext cx="479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i="1" dirty="0" smtClean="0">
                <a:solidFill>
                  <a:srgbClr val="1D3080"/>
                </a:solidFill>
              </a:rPr>
              <a:t>GIOCATORI ANZIANI</a:t>
            </a:r>
            <a:r>
              <a:rPr lang="it-IT" sz="1800" dirty="0" smtClean="0">
                <a:solidFill>
                  <a:srgbClr val="1D3080"/>
                </a:solidFill>
              </a:rPr>
              <a:t> </a:t>
            </a:r>
            <a:r>
              <a:rPr lang="it-IT" sz="1800" dirty="0">
                <a:solidFill>
                  <a:srgbClr val="1D3080"/>
                </a:solidFill>
              </a:rPr>
              <a:t>= anziani (dai 65 anni in su) che eccedono nel gioco d’azzardo, risultando a rischio o già in situazione problematica</a:t>
            </a:r>
          </a:p>
        </p:txBody>
      </p:sp>
      <p:pic>
        <p:nvPicPr>
          <p:cNvPr id="12" name="object 5">
            <a:extLst>
              <a:ext uri="{FF2B5EF4-FFF2-40B4-BE49-F238E27FC236}">
                <a16:creationId xmlns="" xmlns:a16="http://schemas.microsoft.com/office/drawing/2014/main" id="{9D24638C-0AA9-F604-A4E9-3D17862BF36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5429" y="4073792"/>
            <a:ext cx="3000082" cy="1680312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="" xmlns:a16="http://schemas.microsoft.com/office/drawing/2014/main" id="{CFB117C5-6F96-FB55-D9CF-8D85D70755F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28826" y="3615267"/>
            <a:ext cx="3762507" cy="21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0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9506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823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La ricerca: la tempistica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it-IT" sz="2000" dirty="0">
              <a:solidFill>
                <a:srgbClr val="1D3080"/>
              </a:solidFill>
            </a:endParaRPr>
          </a:p>
          <a:p>
            <a:pPr algn="just"/>
            <a:r>
              <a:rPr lang="it-IT" sz="2000" dirty="0">
                <a:solidFill>
                  <a:srgbClr val="1D3080"/>
                </a:solidFill>
                <a:latin typeface="+mn-lt"/>
              </a:rPr>
              <a:t>2017: costituzione del gruppo di lavoro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e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ideazione della ricerca</a:t>
            </a:r>
          </a:p>
          <a:p>
            <a:pPr algn="just"/>
            <a:endParaRPr lang="it-IT" sz="1000" dirty="0">
              <a:solidFill>
                <a:srgbClr val="1D3080"/>
              </a:solidFill>
              <a:latin typeface="+mn-lt"/>
            </a:endParaRPr>
          </a:p>
          <a:p>
            <a:pPr algn="just"/>
            <a:r>
              <a:rPr lang="it-IT" sz="2000" dirty="0">
                <a:solidFill>
                  <a:srgbClr val="1D3080"/>
                </a:solidFill>
                <a:latin typeface="+mn-lt"/>
              </a:rPr>
              <a:t>2018-2019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: impostazione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e organizzazione della ricerca e somministrazione del questionario online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con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il supporto delle metodologhe di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ricerca - Dipartimento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di Sociologia e Ricerca Sociale UNIMIB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(professoresse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Maria Cacioppo e Maria Pia May)</a:t>
            </a:r>
          </a:p>
          <a:p>
            <a:pPr algn="just"/>
            <a:endParaRPr lang="it-IT" sz="1000" dirty="0">
              <a:solidFill>
                <a:srgbClr val="1D3080"/>
              </a:solidFill>
              <a:latin typeface="+mn-lt"/>
            </a:endParaRPr>
          </a:p>
          <a:p>
            <a:pPr algn="just"/>
            <a:r>
              <a:rPr lang="it-IT" sz="2000" dirty="0">
                <a:solidFill>
                  <a:srgbClr val="1D3080"/>
                </a:solidFill>
                <a:latin typeface="+mn-lt"/>
              </a:rPr>
              <a:t>2020: elaborazione dei dati, pubblicazione del </a:t>
            </a:r>
            <a:r>
              <a:rPr lang="it-IT" sz="2000" b="1" i="1" dirty="0">
                <a:solidFill>
                  <a:srgbClr val="1D3080"/>
                </a:solidFill>
                <a:latin typeface="+mn-lt"/>
              </a:rPr>
              <a:t>primo </a:t>
            </a:r>
            <a:r>
              <a:rPr lang="it-IT" sz="2000" b="1" i="1" dirty="0" smtClean="0">
                <a:solidFill>
                  <a:srgbClr val="1D3080"/>
                </a:solidFill>
                <a:latin typeface="+mn-lt"/>
              </a:rPr>
              <a:t>report «Dal </a:t>
            </a:r>
            <a:r>
              <a:rPr lang="it-IT" sz="2000" b="1" i="1" dirty="0">
                <a:solidFill>
                  <a:srgbClr val="1D3080"/>
                </a:solidFill>
                <a:latin typeface="+mn-lt"/>
              </a:rPr>
              <a:t>questionario ai </a:t>
            </a:r>
            <a:r>
              <a:rPr lang="it-IT" sz="2000" b="1" i="1" dirty="0" smtClean="0">
                <a:solidFill>
                  <a:srgbClr val="1D3080"/>
                </a:solidFill>
                <a:latin typeface="+mn-lt"/>
              </a:rPr>
              <a:t>dati»</a:t>
            </a:r>
            <a:endParaRPr lang="it-IT" sz="2000" b="1" dirty="0">
              <a:solidFill>
                <a:srgbClr val="1D3080"/>
              </a:solidFill>
              <a:latin typeface="+mn-lt"/>
            </a:endParaRPr>
          </a:p>
          <a:p>
            <a:pPr algn="just"/>
            <a:endParaRPr lang="it-IT" sz="1000" dirty="0">
              <a:solidFill>
                <a:srgbClr val="1D3080"/>
              </a:solidFill>
              <a:latin typeface="+mn-lt"/>
            </a:endParaRPr>
          </a:p>
          <a:p>
            <a:pPr algn="just"/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2021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: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ulteriore elaborazione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dei dati,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pubblicazione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del </a:t>
            </a:r>
            <a:r>
              <a:rPr lang="it-IT" sz="2000" b="1" i="1" dirty="0">
                <a:solidFill>
                  <a:srgbClr val="1D3080"/>
                </a:solidFill>
                <a:latin typeface="+mn-lt"/>
              </a:rPr>
              <a:t>secondo report </a:t>
            </a:r>
            <a:r>
              <a:rPr lang="it-IT" sz="2000" b="1" i="1" dirty="0" smtClean="0">
                <a:solidFill>
                  <a:srgbClr val="1D3080"/>
                </a:solidFill>
                <a:latin typeface="+mn-lt"/>
              </a:rPr>
              <a:t>«Dai </a:t>
            </a:r>
            <a:r>
              <a:rPr lang="it-IT" sz="2000" b="1" i="1" dirty="0">
                <a:solidFill>
                  <a:srgbClr val="1D3080"/>
                </a:solidFill>
                <a:latin typeface="+mn-lt"/>
              </a:rPr>
              <a:t>dati alle </a:t>
            </a:r>
            <a:r>
              <a:rPr lang="it-IT" sz="2000" b="1" i="1" dirty="0" smtClean="0">
                <a:solidFill>
                  <a:srgbClr val="1D3080"/>
                </a:solidFill>
                <a:latin typeface="+mn-lt"/>
              </a:rPr>
              <a:t>riflessioni»</a:t>
            </a:r>
            <a:endParaRPr lang="it-IT" sz="2000" b="1" i="1" dirty="0">
              <a:solidFill>
                <a:srgbClr val="1D3080"/>
              </a:solidFill>
              <a:latin typeface="+mn-lt"/>
            </a:endParaRPr>
          </a:p>
          <a:p>
            <a:pPr algn="just"/>
            <a:endParaRPr lang="it-IT" sz="1000" dirty="0">
              <a:solidFill>
                <a:srgbClr val="1D3080"/>
              </a:solidFill>
              <a:latin typeface="+mn-lt"/>
            </a:endParaRPr>
          </a:p>
          <a:p>
            <a:pPr algn="just"/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2021-2022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: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comunicazione degli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esiti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agli assistenti sociali lombardi e ad altri soggetti interessati al tema (altre figure professionali, gruppi di auto mutuo aiuto, volontari con anziani, giornalisti, studenti di corsi di laurea per professioni di aiuto, cittadini sensibili al tema)</a:t>
            </a:r>
            <a:endParaRPr lang="it-IT" sz="2000" dirty="0">
              <a:solidFill>
                <a:srgbClr val="1D3080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5CC208F2-4E3F-827E-E1C2-7BE766F3C619}"/>
              </a:ext>
            </a:extLst>
          </p:cNvPr>
          <p:cNvSpPr txBox="1"/>
          <p:nvPr/>
        </p:nvSpPr>
        <p:spPr>
          <a:xfrm>
            <a:off x="3001618" y="577982"/>
            <a:ext cx="618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705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9506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-44175" y="182162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r>
              <a:rPr lang="it-IT" sz="3200" dirty="0">
                <a:solidFill>
                  <a:schemeClr val="bg1"/>
                </a:solidFill>
              </a:rPr>
              <a:t>                                </a:t>
            </a:r>
            <a:endParaRPr lang="it-IT" sz="3200" dirty="0">
              <a:solidFill>
                <a:schemeClr val="accent2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2854" y="3633470"/>
            <a:ext cx="4635940" cy="14807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Le sezioni del questionario</a:t>
            </a: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="" xmlns:a16="http://schemas.microsoft.com/office/drawing/2014/main" id="{7C5A6670-17FB-CC8D-9E98-7EDD59A7F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95865273"/>
              </p:ext>
            </p:extLst>
          </p:nvPr>
        </p:nvGraphicFramePr>
        <p:xfrm>
          <a:off x="1695116" y="788460"/>
          <a:ext cx="9510643" cy="559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D22E15C2-E28F-6634-C132-C0C1A9FF5A1F}"/>
              </a:ext>
            </a:extLst>
          </p:cNvPr>
          <p:cNvSpPr txBox="1"/>
          <p:nvPr/>
        </p:nvSpPr>
        <p:spPr>
          <a:xfrm>
            <a:off x="2130909" y="1241264"/>
            <a:ext cx="48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1050C107-CC3C-A013-636B-FBEA00C79C55}"/>
              </a:ext>
            </a:extLst>
          </p:cNvPr>
          <p:cNvSpPr txBox="1"/>
          <p:nvPr/>
        </p:nvSpPr>
        <p:spPr>
          <a:xfrm>
            <a:off x="2139072" y="2344000"/>
            <a:ext cx="75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E8943789-A98D-F550-2233-54D25287CB98}"/>
              </a:ext>
            </a:extLst>
          </p:cNvPr>
          <p:cNvSpPr txBox="1"/>
          <p:nvPr/>
        </p:nvSpPr>
        <p:spPr>
          <a:xfrm>
            <a:off x="3868428" y="3448804"/>
            <a:ext cx="37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D9D966B1-0969-95C0-CD20-117327054A0B}"/>
              </a:ext>
            </a:extLst>
          </p:cNvPr>
          <p:cNvSpPr txBox="1"/>
          <p:nvPr/>
        </p:nvSpPr>
        <p:spPr>
          <a:xfrm>
            <a:off x="2955126" y="4566694"/>
            <a:ext cx="27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4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8871AE61-24DD-AE76-5C5D-3F5469AA9DDB}"/>
              </a:ext>
            </a:extLst>
          </p:cNvPr>
          <p:cNvSpPr txBox="1"/>
          <p:nvPr/>
        </p:nvSpPr>
        <p:spPr>
          <a:xfrm>
            <a:off x="2434539" y="5697536"/>
            <a:ext cx="36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1446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9506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494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Il </a:t>
            </a:r>
            <a:r>
              <a:rPr lang="it-IT" b="1" dirty="0" smtClean="0">
                <a:solidFill>
                  <a:schemeClr val="accent2"/>
                </a:solidFill>
              </a:rPr>
              <a:t>questionario</a:t>
            </a:r>
            <a:r>
              <a:rPr lang="it-IT" b="1" dirty="0">
                <a:solidFill>
                  <a:schemeClr val="accent2"/>
                </a:solidFill>
              </a:rPr>
              <a:t>: chi sono i rispondenti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1034967" y="1926395"/>
            <a:ext cx="10122066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dirty="0">
                <a:solidFill>
                  <a:srgbClr val="1D3080"/>
                </a:solidFill>
                <a:latin typeface="+mn-lt"/>
              </a:rPr>
              <a:t>Hanno risposto al questionario</a:t>
            </a:r>
          </a:p>
          <a:p>
            <a:endParaRPr lang="it-IT" sz="2200" dirty="0">
              <a:solidFill>
                <a:srgbClr val="1D3080"/>
              </a:solidFill>
              <a:latin typeface="+mn-lt"/>
            </a:endParaRPr>
          </a:p>
          <a:p>
            <a:r>
              <a:rPr lang="it-IT" sz="3100" b="1" u="sng" dirty="0" smtClean="0">
                <a:solidFill>
                  <a:srgbClr val="1D3080"/>
                </a:solidFill>
                <a:latin typeface="+mn-lt"/>
              </a:rPr>
              <a:t>2.080 </a:t>
            </a:r>
            <a:r>
              <a:rPr lang="it-IT" sz="3100" b="1" u="sng" dirty="0">
                <a:solidFill>
                  <a:srgbClr val="1D3080"/>
                </a:solidFill>
                <a:latin typeface="+mn-lt"/>
              </a:rPr>
              <a:t>ASSISTENTI SOCIALI LOMBARDI  </a:t>
            </a:r>
            <a:r>
              <a:rPr lang="it-IT" sz="2500" b="1" u="sng" dirty="0" smtClean="0">
                <a:solidFill>
                  <a:srgbClr val="1D3080"/>
                </a:solidFill>
                <a:latin typeface="+mn-lt"/>
              </a:rPr>
              <a:t>(39</a:t>
            </a:r>
            <a:r>
              <a:rPr lang="it-IT" sz="2500" b="1" u="sng" dirty="0">
                <a:solidFill>
                  <a:srgbClr val="1D3080"/>
                </a:solidFill>
                <a:latin typeface="+mn-lt"/>
              </a:rPr>
              <a:t>% degli </a:t>
            </a:r>
            <a:r>
              <a:rPr lang="it-IT" sz="2500" b="1" u="sng" dirty="0" smtClean="0">
                <a:solidFill>
                  <a:srgbClr val="1D3080"/>
                </a:solidFill>
                <a:latin typeface="+mn-lt"/>
              </a:rPr>
              <a:t>iscritti all’Ordine)</a:t>
            </a:r>
            <a:endParaRPr lang="it-IT" sz="2500" b="1" u="sng" dirty="0">
              <a:solidFill>
                <a:srgbClr val="1D3080"/>
              </a:solidFill>
              <a:latin typeface="+mn-lt"/>
            </a:endParaRPr>
          </a:p>
          <a:p>
            <a:endParaRPr lang="it-IT" sz="2000" dirty="0">
              <a:solidFill>
                <a:srgbClr val="1D308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1D3080"/>
                </a:solidFill>
                <a:latin typeface="+mn-lt"/>
              </a:rPr>
              <a:t>Rappresentate tutte le fasce di età e di anzianità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professionale.</a:t>
            </a:r>
            <a:endParaRPr lang="it-IT" sz="2000" dirty="0">
              <a:solidFill>
                <a:srgbClr val="1D308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1D308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1D3080"/>
                </a:solidFill>
                <a:latin typeface="+mn-lt"/>
              </a:rPr>
              <a:t>E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sperienza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professionale attuale o pregressa in area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anziani molto diffusa; meno diffusa in area dipendenze.</a:t>
            </a:r>
            <a:endParaRPr lang="it-IT" sz="2000" dirty="0">
              <a:solidFill>
                <a:srgbClr val="1D308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1D308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Servizi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di appartenenza soprattutto pubblici (81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%).</a:t>
            </a:r>
            <a:endParaRPr lang="it-IT" sz="2000" dirty="0">
              <a:solidFill>
                <a:srgbClr val="1D308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1D308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1D3080"/>
                </a:solidFill>
                <a:latin typeface="+mn-lt"/>
              </a:rPr>
              <a:t>Ambito di occupazione: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1.095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in servizi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per/con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anziani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(di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cui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706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servizio sociale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di base),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139 in servizi per le dipendenze, 562 in altri servizi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(di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cui 277 minori-famiglia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),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28 altra situazione (es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. formazione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, supervisione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); </a:t>
            </a:r>
            <a:r>
              <a:rPr lang="it-IT" sz="2000" dirty="0">
                <a:solidFill>
                  <a:srgbClr val="1D3080"/>
                </a:solidFill>
                <a:latin typeface="+mn-lt"/>
              </a:rPr>
              <a:t>256 non lavorano come </a:t>
            </a:r>
            <a:r>
              <a:rPr lang="it-IT" sz="2000" dirty="0" smtClean="0">
                <a:solidFill>
                  <a:srgbClr val="1D3080"/>
                </a:solidFill>
                <a:latin typeface="+mn-lt"/>
              </a:rPr>
              <a:t>AS.</a:t>
            </a:r>
            <a:endParaRPr lang="it-IT" sz="2000" dirty="0">
              <a:solidFill>
                <a:srgbClr val="1D308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0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51284B3-C4F2-6207-F8AD-14E992E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-4939506"/>
            <a:ext cx="12191999" cy="12191999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="" xmlns:a16="http://schemas.microsoft.com/office/drawing/2014/main" id="{61569001-CAEB-D2AE-69B0-18253BA9C270}"/>
              </a:ext>
            </a:extLst>
          </p:cNvPr>
          <p:cNvSpPr txBox="1">
            <a:spLocks/>
          </p:cNvSpPr>
          <p:nvPr/>
        </p:nvSpPr>
        <p:spPr>
          <a:xfrm>
            <a:off x="1" y="477438"/>
            <a:ext cx="12191999" cy="489354"/>
          </a:xfrm>
          <a:prstGeom prst="rect">
            <a:avLst/>
          </a:prstGeom>
          <a:solidFill>
            <a:srgbClr val="8F8AB5"/>
          </a:solidFill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00"/>
              </a:spcBef>
              <a:buNone/>
            </a:pP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53E442C-D308-B13B-E14F-931E1202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057" y="1211401"/>
            <a:ext cx="6336319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La comunicazione degli esiti </a:t>
            </a:r>
            <a:r>
              <a:rPr lang="it-IT" sz="3600" b="1" dirty="0" smtClean="0">
                <a:solidFill>
                  <a:schemeClr val="accent2"/>
                </a:solidFill>
              </a:rPr>
              <a:t>(1)</a:t>
            </a:r>
            <a:endParaRPr lang="it-IT" sz="3600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C135BE77-5A57-C8D5-6B7C-59BB19A10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14613" cy="95487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592F191E-77B8-6495-0EBA-871DB2017BD8}"/>
              </a:ext>
            </a:extLst>
          </p:cNvPr>
          <p:cNvSpPr txBox="1">
            <a:spLocks/>
          </p:cNvSpPr>
          <p:nvPr/>
        </p:nvSpPr>
        <p:spPr>
          <a:xfrm>
            <a:off x="866776" y="2006605"/>
            <a:ext cx="10515600" cy="43084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dirty="0">
              <a:solidFill>
                <a:srgbClr val="1D308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4000B2-5A63-EAA9-7F94-7379604DABC8}"/>
              </a:ext>
            </a:extLst>
          </p:cNvPr>
          <p:cNvSpPr txBox="1">
            <a:spLocks/>
          </p:cNvSpPr>
          <p:nvPr/>
        </p:nvSpPr>
        <p:spPr>
          <a:xfrm>
            <a:off x="-1" y="6500813"/>
            <a:ext cx="12192000" cy="266702"/>
          </a:xfrm>
          <a:prstGeom prst="rect">
            <a:avLst/>
          </a:prstGeom>
          <a:solidFill>
            <a:srgbClr val="1D308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DC2DC71D-8E38-35BA-BCA5-18479117635E}"/>
              </a:ext>
            </a:extLst>
          </p:cNvPr>
          <p:cNvSpPr txBox="1"/>
          <p:nvPr/>
        </p:nvSpPr>
        <p:spPr>
          <a:xfrm>
            <a:off x="4411132" y="2006605"/>
            <a:ext cx="72982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rgbClr val="1E3180"/>
                </a:solidFill>
              </a:rPr>
              <a:t>WEBINAR </a:t>
            </a:r>
            <a:r>
              <a:rPr lang="it-IT" dirty="0" smtClean="0">
                <a:solidFill>
                  <a:srgbClr val="1E3180"/>
                </a:solidFill>
              </a:rPr>
              <a:t>24/5/2021 - presentazione primi esiti di ricerca alla comunità professionale degli assistenti sociali lombardi </a:t>
            </a:r>
            <a:r>
              <a:rPr lang="it-IT" dirty="0">
                <a:solidFill>
                  <a:srgbClr val="1E3180"/>
                </a:solidFill>
              </a:rPr>
              <a:t>(480 </a:t>
            </a:r>
            <a:r>
              <a:rPr lang="it-IT" dirty="0" smtClean="0">
                <a:solidFill>
                  <a:srgbClr val="1E3180"/>
                </a:solidFill>
              </a:rPr>
              <a:t>iscritti)</a:t>
            </a:r>
            <a:endParaRPr lang="it-IT" dirty="0">
              <a:solidFill>
                <a:srgbClr val="1E3180"/>
              </a:solidFill>
            </a:endParaRPr>
          </a:p>
          <a:p>
            <a:endParaRPr lang="it-IT" sz="1600" dirty="0">
              <a:solidFill>
                <a:srgbClr val="1E318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rgbClr val="1E3180"/>
                </a:solidFill>
              </a:rPr>
              <a:t>WEBINAR 25/11/2021 e WEBINAR 15/12/2021 - </a:t>
            </a:r>
            <a:r>
              <a:rPr lang="it-IT" dirty="0" smtClean="0">
                <a:solidFill>
                  <a:srgbClr val="1E3180"/>
                </a:solidFill>
              </a:rPr>
              <a:t>presentazione esiti di ricerca ai gruppi territoriali e ai gruppi tematici dell’Ordine Assistenti </a:t>
            </a:r>
            <a:r>
              <a:rPr lang="it-IT" dirty="0">
                <a:solidFill>
                  <a:srgbClr val="1E3180"/>
                </a:solidFill>
              </a:rPr>
              <a:t>S</a:t>
            </a:r>
            <a:r>
              <a:rPr lang="it-IT" dirty="0" smtClean="0">
                <a:solidFill>
                  <a:srgbClr val="1E3180"/>
                </a:solidFill>
              </a:rPr>
              <a:t>ociali </a:t>
            </a:r>
            <a:r>
              <a:rPr lang="it-IT" dirty="0">
                <a:solidFill>
                  <a:srgbClr val="1E3180"/>
                </a:solidFill>
              </a:rPr>
              <a:t>L</a:t>
            </a:r>
            <a:r>
              <a:rPr lang="it-IT" dirty="0" smtClean="0">
                <a:solidFill>
                  <a:srgbClr val="1E3180"/>
                </a:solidFill>
              </a:rPr>
              <a:t>ombardia </a:t>
            </a:r>
            <a:r>
              <a:rPr lang="it-IT" dirty="0">
                <a:solidFill>
                  <a:srgbClr val="1E3180"/>
                </a:solidFill>
              </a:rPr>
              <a:t>(complessivamente 50 iscritti)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rgbClr val="1E318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rgbClr val="1E3180"/>
                </a:solidFill>
              </a:rPr>
              <a:t>WEBINAR </a:t>
            </a:r>
            <a:r>
              <a:rPr lang="it-IT" dirty="0" smtClean="0">
                <a:solidFill>
                  <a:srgbClr val="1E3180"/>
                </a:solidFill>
              </a:rPr>
              <a:t>4/4/2022, rivolto alla popolazione </a:t>
            </a:r>
            <a:r>
              <a:rPr lang="it-IT" i="1" dirty="0" smtClean="0">
                <a:solidFill>
                  <a:srgbClr val="1E3180"/>
                </a:solidFill>
              </a:rPr>
              <a:t>«Gioco d’azzardo, </a:t>
            </a:r>
            <a:r>
              <a:rPr lang="it-IT" i="1" dirty="0">
                <a:solidFill>
                  <a:srgbClr val="1E3180"/>
                </a:solidFill>
              </a:rPr>
              <a:t>alcol e anziani: non sottovalutiamo i </a:t>
            </a:r>
            <a:r>
              <a:rPr lang="it-IT" i="1" dirty="0" smtClean="0">
                <a:solidFill>
                  <a:srgbClr val="1E3180"/>
                </a:solidFill>
              </a:rPr>
              <a:t>rischi» </a:t>
            </a:r>
            <a:r>
              <a:rPr lang="it-IT" dirty="0" smtClean="0">
                <a:solidFill>
                  <a:srgbClr val="1E3180"/>
                </a:solidFill>
              </a:rPr>
              <a:t>(circa </a:t>
            </a:r>
            <a:r>
              <a:rPr lang="it-IT" dirty="0">
                <a:solidFill>
                  <a:srgbClr val="1E3180"/>
                </a:solidFill>
              </a:rPr>
              <a:t>700 visualizzazioni </a:t>
            </a:r>
            <a:r>
              <a:rPr lang="it-IT" dirty="0" smtClean="0">
                <a:solidFill>
                  <a:srgbClr val="1E3180"/>
                </a:solidFill>
              </a:rPr>
              <a:t>tramite canali Facebook e </a:t>
            </a:r>
            <a:r>
              <a:rPr lang="it-IT" dirty="0">
                <a:solidFill>
                  <a:srgbClr val="1E3180"/>
                </a:solidFill>
              </a:rPr>
              <a:t>Youtube</a:t>
            </a:r>
            <a:r>
              <a:rPr lang="it-IT" dirty="0" smtClean="0">
                <a:solidFill>
                  <a:srgbClr val="1E3180"/>
                </a:solidFill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it-IT" sz="1600" dirty="0">
              <a:solidFill>
                <a:srgbClr val="1E318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dirty="0" smtClean="0">
                <a:solidFill>
                  <a:srgbClr val="1E3180"/>
                </a:solidFill>
              </a:rPr>
              <a:t>Roma 4/6/2022 - presentazione della ricerca alla 3° Conferenza Italiana sulla Ricerca di Servizio Sociale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1E3180"/>
              </a:solidFill>
            </a:endParaRP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1E3180"/>
              </a:solidFill>
            </a:endParaRP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1E3180"/>
              </a:solidFill>
            </a:endParaRP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49" y="1156493"/>
            <a:ext cx="3719513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5546" y="5674777"/>
            <a:ext cx="49307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2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1650</Words>
  <Application>Microsoft Office PowerPoint</Application>
  <PresentationFormat>Personalizzato</PresentationFormat>
  <Paragraphs>284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Presentazione della ricerca  «Gioco d’azzardo e alcol in età anziana: pensieri ed esperienze degli assistenti sociali lombardi»</vt:lpstr>
      <vt:lpstr>Premessa: i gruppi tematici del CROAS Lombardia</vt:lpstr>
      <vt:lpstr>Premessa: i gruppi tematici del CROAS Lombardia</vt:lpstr>
      <vt:lpstr>Il gruppo e i suoi punti di forza</vt:lpstr>
      <vt:lpstr>La ricerca: i temi indagati</vt:lpstr>
      <vt:lpstr>La ricerca: la tempistica </vt:lpstr>
      <vt:lpstr>Le sezioni del questionario</vt:lpstr>
      <vt:lpstr>Il questionario: chi sono i rispondenti</vt:lpstr>
      <vt:lpstr>La comunicazione degli esiti (1)</vt:lpstr>
      <vt:lpstr>La comunicazione degli esiti (2)</vt:lpstr>
      <vt:lpstr>Diapositiva 11</vt:lpstr>
      <vt:lpstr>Cosa emerge dalla ricerca? Alcuni dati dal Report 1</vt:lpstr>
      <vt:lpstr>1) Non sono fenomeni sommersi</vt:lpstr>
      <vt:lpstr>2) Stereotipi e conferme</vt:lpstr>
      <vt:lpstr>3) Le difficoltà dei servizi</vt:lpstr>
      <vt:lpstr>4) Carenze nella formazione degli AS</vt:lpstr>
      <vt:lpstr>Focus gioco d’azzardo: segnali/sintomi indicativi </vt:lpstr>
      <vt:lpstr>Accesso di giocatori anziani ai servizi per le dipendenze </vt:lpstr>
      <vt:lpstr>Gli interventi proposti / attivati per i giocatori anziani </vt:lpstr>
      <vt:lpstr>Le possibili difficoltà nel percorso di aiuto </vt:lpstr>
      <vt:lpstr>Cosa emerge dalla ricerca? Dati e riflessioni dal Report 2</vt:lpstr>
      <vt:lpstr>Premessa: la vulnerabilità degli anziani</vt:lpstr>
      <vt:lpstr>Premessa: alcuni dati da altre ricerche</vt:lpstr>
      <vt:lpstr>1) La solitudine dell’anziano</vt:lpstr>
      <vt:lpstr>2) I familiari come risorsa</vt:lpstr>
      <vt:lpstr>3) La motivazione al cambiamento in età anziana</vt:lpstr>
      <vt:lpstr>4) Cosa fare?</vt:lpstr>
      <vt:lpstr>Diapositiva 28</vt:lpstr>
      <vt:lpstr>Diapositiva 29</vt:lpstr>
      <vt:lpstr>Diapositiva 30</vt:lpstr>
      <vt:lpstr>Diapositiva 31</vt:lpstr>
      <vt:lpstr>Diapositiva 32</vt:lpstr>
      <vt:lpstr>Grazie dell’attenzione!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Ghezzi</dc:creator>
  <cp:lastModifiedBy>sara_alberici</cp:lastModifiedBy>
  <cp:revision>70</cp:revision>
  <dcterms:created xsi:type="dcterms:W3CDTF">2022-05-16T19:55:34Z</dcterms:created>
  <dcterms:modified xsi:type="dcterms:W3CDTF">2023-06-08T07:31:47Z</dcterms:modified>
</cp:coreProperties>
</file>