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</p:sldMasterIdLst>
  <p:notesMasterIdLst>
    <p:notesMasterId r:id="rId17"/>
  </p:notesMasterIdLst>
  <p:sldIdLst>
    <p:sldId id="836" r:id="rId2"/>
    <p:sldId id="838" r:id="rId3"/>
    <p:sldId id="861" r:id="rId4"/>
    <p:sldId id="841" r:id="rId5"/>
    <p:sldId id="844" r:id="rId6"/>
    <p:sldId id="864" r:id="rId7"/>
    <p:sldId id="865" r:id="rId8"/>
    <p:sldId id="846" r:id="rId9"/>
    <p:sldId id="849" r:id="rId10"/>
    <p:sldId id="867" r:id="rId11"/>
    <p:sldId id="851" r:id="rId12"/>
    <p:sldId id="852" r:id="rId13"/>
    <p:sldId id="853" r:id="rId14"/>
    <p:sldId id="876" r:id="rId15"/>
    <p:sldId id="860" r:id="rId16"/>
  </p:sldIdLst>
  <p:sldSz cx="9144000" cy="6858000" type="screen4x3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EB"/>
    <a:srgbClr val="429191"/>
    <a:srgbClr val="65A49A"/>
    <a:srgbClr val="B7CE36"/>
    <a:srgbClr val="F6F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7"/>
    <p:restoredTop sz="93474"/>
  </p:normalViewPr>
  <p:slideViewPr>
    <p:cSldViewPr>
      <p:cViewPr varScale="1">
        <p:scale>
          <a:sx n="64" d="100"/>
          <a:sy n="64" d="100"/>
        </p:scale>
        <p:origin x="19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84" charset="-128"/>
                <a:cs typeface="Arial" pitchFamily="34" charset="0"/>
              </a:defRPr>
            </a:lvl1pPr>
          </a:lstStyle>
          <a:p>
            <a:pPr>
              <a:defRPr/>
            </a:pPr>
            <a:fld id="{53AC747B-B88A-7F43-97DC-00FFB0681EF3}" type="datetimeFigureOut">
              <a:rPr lang="it-IT"/>
              <a:pPr>
                <a:defRPr/>
              </a:pPr>
              <a:t>11/07/2023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AA1998A-CB17-C94B-BB15-FF945D416C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735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C8BB-2095-6F46-AEC5-137E3ADEE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47D71-E2A1-1840-B2CE-49FC7D491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67AD-1DEB-024F-821E-0F8B7634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67691-806C-7D41-A177-A03DC6BC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FF8D-5298-0E42-A981-5DE8C784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2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BDE4-BA68-0648-8737-FED48F45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4D951-0CAE-724F-8E73-B26665021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24A6-1175-574A-B9ED-B4E69683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2E67-125A-9D44-9C66-1F5A005A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B50E-6DE0-A748-A419-7D6D3CF3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4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9D605-FCD9-FE44-9FA7-449E7714B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D2205-88C4-134C-9EE4-AC381BB69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697B1-EC3C-9346-A438-E3D59288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2E8FA-3190-9547-BB0B-254D0746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878E-F06A-1146-A742-C78C48DA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2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07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191F-5D13-344A-8A8E-B3B79958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94D9-D530-B147-8D9D-9FDA4012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B9FA2-1CBB-954A-93D4-EAAA6017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26067-738F-B94D-B209-3DEE30AE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A3F6-2759-AE46-B5BE-E9432B35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0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02C8-A6B9-AD4C-B95D-02A1AC5F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9AAA3-D062-1C42-831C-231B1925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1AE5-6BEE-C24A-AB42-DA5628AD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16D9C-E3B5-9A49-98F6-653716FE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8F6CC-469E-6048-9160-2CAB0B3A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B638-A7CD-0E4F-8D97-469D97D6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59CCE-7273-6342-ABC9-91B6D4E23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D59ED-EF7C-F044-A9A1-26DFF98CE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91D6C-91FE-3845-AE6B-1F5CA5C4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CB389-2F4E-7D40-8A99-69B5CD87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FFD41-26EA-C54A-B01E-7530F1B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1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739B-EB46-C14C-B2E5-3D5C4B4C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AC4DD-7E00-6342-BCF5-2DA2F1B1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F597F-EC11-5344-AE28-0ECEB9B4B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92972-CC5C-F340-BB73-860EDBDC8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CF12D-A24D-7E49-AF30-BC71615CD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D07DE-540F-374D-AC57-967F8D65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4440C-6A04-544A-A678-03019291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91A9E-9E4B-FC43-859E-ECAE6021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1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76E0-5DB0-F848-B62C-BCD6A189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E5E0E-4F77-E543-8C5F-C6BABA01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B7CFB-4907-C949-A1E4-2FE06E49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22AFC-83E6-2E4E-BB4B-74D2EA29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6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8C852-FCF2-9545-88AF-2C4E2AC2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43B7A-3FA6-FF48-ADD4-3F4F0B0C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070E4-14E5-B344-9500-ED4F63F4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2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2F17-84E5-4244-A661-305D4E23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280D-F1B4-2D4D-85D5-0D910CAC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54437-2C22-4E48-B369-36E8FFF69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D2989-BBE0-2940-9CCC-894D3898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BC4BE-9802-A640-BB19-F5910730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E6783-B60E-0B48-9F7F-BAA2CE88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5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35A2-F3DA-CC4A-8D21-F92553F4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66E6A-F588-CD40-A7A5-E685B16EF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25F40-652C-A440-9B56-C90BCFC03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41339-E09A-2A40-9D88-4E256F00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8AE9E-99BB-C944-94B7-B0602427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0F073-494E-7441-B456-5C4D8EF7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CDE9C-34E9-5846-9CD7-657CBE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2EB34-9F5A-AF4C-90B5-D517D3800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289AC-A3FC-DF46-9621-70F7DF837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41016-D51C-4340-B70D-29E88E109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B708-80C2-9F4C-BA18-5C4DF16F3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7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20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hyperlink" Target="http://www.vinciamoilgioco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hyperlink" Target="mailto:info@vinciamoilgioc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73BF77-4D5A-4835-8AD2-E38A20F6DDEB}"/>
              </a:ext>
            </a:extLst>
          </p:cNvPr>
          <p:cNvSpPr txBox="1"/>
          <p:nvPr/>
        </p:nvSpPr>
        <p:spPr>
          <a:xfrm>
            <a:off x="1115616" y="2564904"/>
            <a:ext cx="676875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5400" b="1" dirty="0">
                <a:latin typeface="Bell MT" panose="02020503060305020303" pitchFamily="18" charset="0"/>
              </a:rPr>
              <a:t>«Vinciamo il gioco» </a:t>
            </a:r>
          </a:p>
          <a:p>
            <a:pPr algn="just"/>
            <a:endParaRPr lang="it-IT" sz="800" b="1" dirty="0">
              <a:latin typeface="Bell MT" panose="02020503060305020303" pitchFamily="18" charset="0"/>
            </a:endParaRPr>
          </a:p>
          <a:p>
            <a:pPr algn="just"/>
            <a:r>
              <a:rPr lang="it-IT" sz="2800" dirty="0">
                <a:latin typeface="Bell MT" panose="02020503060305020303" pitchFamily="18" charset="0"/>
              </a:rPr>
              <a:t>è un’associazione di promozione sociale, </a:t>
            </a:r>
          </a:p>
          <a:p>
            <a:pPr algn="just"/>
            <a:r>
              <a:rPr lang="it-IT" sz="2800" dirty="0">
                <a:latin typeface="Bell MT" panose="02020503060305020303" pitchFamily="18" charset="0"/>
              </a:rPr>
              <a:t>che dalla fine dell’ anno 2008 si occupa esclusivamente delle cause e degli effetti relativi al gioco d’azzardo eccessivo.</a:t>
            </a:r>
          </a:p>
          <a:p>
            <a:pPr algn="just"/>
            <a:endParaRPr lang="it-IT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35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327">
        <p159:morph option="byObject"/>
      </p:transition>
    </mc:Choice>
    <mc:Fallback xmlns="">
      <p:transition spd="slow" advTm="8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87624" y="2049407"/>
            <a:ext cx="72127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un numero verde e chat per la richiesta d’aiuto test di autovalutazione sul coinvolgimento nel gioco </a:t>
            </a:r>
          </a:p>
          <a:p>
            <a:pPr marL="342900" indent="-342900" algn="just">
              <a:buFontTx/>
              <a:buChar char="-"/>
            </a:pPr>
            <a:endParaRPr lang="it-IT" sz="2000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41536" y="1072144"/>
            <a:ext cx="7102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ell MT" panose="02020503060305020303" pitchFamily="18" charset="0"/>
              </a:rPr>
              <a:t>Cosa abbiamo fatto e facciamo per</a:t>
            </a:r>
          </a:p>
          <a:p>
            <a:r>
              <a:rPr lang="it-IT" sz="2400" dirty="0">
                <a:latin typeface="Bell MT" panose="02020503060305020303" pitchFamily="18" charset="0"/>
              </a:rPr>
              <a:t> </a:t>
            </a:r>
            <a:r>
              <a:rPr lang="it-IT" sz="3600" b="1" dirty="0">
                <a:latin typeface="Bell MT" panose="02020503060305020303" pitchFamily="18" charset="0"/>
              </a:rPr>
              <a:t>i giocatori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45AEE7-C963-B58B-4CE1-0F35655CBB9B}"/>
              </a:ext>
            </a:extLst>
          </p:cNvPr>
          <p:cNvSpPr txBox="1"/>
          <p:nvPr/>
        </p:nvSpPr>
        <p:spPr>
          <a:xfrm>
            <a:off x="1259633" y="2815244"/>
            <a:ext cx="72588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percorsi, nel sito, di motivazione al cambiamento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l’iscrizione del giocatore a sedute, online, di psicoterapia di gruppo condotte da due psicoterapeuti soci dell’associazione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3B550A-F655-8B66-EA73-A454955205C7}"/>
              </a:ext>
            </a:extLst>
          </p:cNvPr>
          <p:cNvSpPr txBox="1"/>
          <p:nvPr/>
        </p:nvSpPr>
        <p:spPr>
          <a:xfrm>
            <a:off x="1259633" y="4262362"/>
            <a:ext cx="71407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database per la ricerca di un terapeuta e relativa richiesta d’aiuto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primi colloqui di valutazione, gratuiti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sessioni per la preparazione alla terapia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percorsi terapeutici in studio o a distanza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invio a strutture pubbliche residenziali per una fase intermedia, della terapia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7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5"/>
    </mc:Choice>
    <mc:Fallback xmlns="">
      <p:transition spd="slow" advTm="18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12820" y="2027225"/>
            <a:ext cx="7387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Il familiare del giocatore d’azzardo patologico è una preziosa risorsa per la motivazione e nel supporto al lavoro terapeutico; sovente, però, queste persone sono sprovviste delle necessarie informazioni sui comportamenti più opportuni da adottare verso il congiunto. A costoro mettiamo a disposizione </a:t>
            </a:r>
            <a:r>
              <a:rPr lang="it-IT" sz="2800" dirty="0">
                <a:latin typeface="Bell MT" panose="02020503060305020303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endParaRPr lang="it-IT" sz="2000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12820" y="1109238"/>
            <a:ext cx="7362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ell MT" panose="02020503060305020303" pitchFamily="18" charset="0"/>
              </a:rPr>
              <a:t>Cosa abbiamo fatto e facciamo per</a:t>
            </a:r>
          </a:p>
          <a:p>
            <a:r>
              <a:rPr lang="it-IT" sz="3600" b="1" dirty="0">
                <a:latin typeface="Bell MT" panose="02020503060305020303" pitchFamily="18" charset="0"/>
              </a:rPr>
              <a:t>i familiari dei giocatori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579FD3-671A-BEE9-8CF0-50A1B42BE98C}"/>
              </a:ext>
            </a:extLst>
          </p:cNvPr>
          <p:cNvSpPr txBox="1"/>
          <p:nvPr/>
        </p:nvSpPr>
        <p:spPr>
          <a:xfrm>
            <a:off x="1187625" y="4271434"/>
            <a:ext cx="728753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-    numero verde e chat per la richiesta d’aiuto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 proposte sulle modalità di primo approccio 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 alla problematica e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 istruzioni per un dialogo motivazionale col giocatore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 (nel sito)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 partecipazione a gruppi di psico-educazione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 per familiari (online)</a:t>
            </a:r>
          </a:p>
          <a:p>
            <a:pPr algn="just"/>
            <a:endParaRPr lang="it-IT" sz="1800" dirty="0">
              <a:latin typeface="Bell MT" panose="020205030603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0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7"/>
    </mc:Choice>
    <mc:Fallback xmlns="">
      <p:transition spd="slow" advTm="15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56376" y="2459504"/>
            <a:ext cx="721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Alcune iniziative dell’ associazione possono essere di supporto o loro stesse essere supportate da enti che, a vario titolo, devono o desiderano approcciare la problematica. In questo senso, le attività riguardano 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56376" y="1076494"/>
            <a:ext cx="7934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ell MT" panose="02020503060305020303" pitchFamily="18" charset="0"/>
              </a:rPr>
              <a:t>Cosa abbiamo fatto e facciamo per  </a:t>
            </a:r>
          </a:p>
          <a:p>
            <a:r>
              <a:rPr lang="it-IT" sz="3600" b="1" dirty="0">
                <a:latin typeface="Bell MT" panose="02020503060305020303" pitchFamily="18" charset="0"/>
              </a:rPr>
              <a:t>pubbliche amministrazioni, istituti scolastici, enti del terzo settore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43EEF9-C4B7-9477-65D5-0010936106DF}"/>
              </a:ext>
            </a:extLst>
          </p:cNvPr>
          <p:cNvSpPr txBox="1"/>
          <p:nvPr/>
        </p:nvSpPr>
        <p:spPr>
          <a:xfrm>
            <a:off x="1156376" y="3861048"/>
            <a:ext cx="73760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l’ ascolto (sportelli fisici o online) di giocatori e/o familiari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Il supporto/consulenza agli assistenti sociali/psicologi d’istituto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la formazione professionale dei dipendenti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la ricerca statistica circoscritta a territori specifici o all’ interno degli istituti scolastici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7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0"/>
    </mc:Choice>
    <mc:Fallback xmlns="">
      <p:transition spd="slow" advTm="1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037328" y="1566952"/>
            <a:ext cx="72127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Il  sito  dell’  associazione 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  <a:hlinkClick r:id="rId4"/>
              </a:rPr>
              <a:t>www.vinciamoilgioco.org</a:t>
            </a:r>
            <a:endParaRPr lang="it-IT" sz="2400" dirty="0">
              <a:latin typeface="Bell MT" panose="02020503060305020303" pitchFamily="18" charset="0"/>
            </a:endParaRP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non è solo un’ area di presentazione e informazione, ma anche uno strumento di utilità operativa, per le varie tipologie di visitatori, vedi 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test di autovalutazione per i giocatori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percorso d’ accompagnamento alla motivazione al cambiamento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ricerca di aiuto e sostegno</a:t>
            </a:r>
          </a:p>
          <a:p>
            <a:pPr marL="342900" indent="-342900" algn="just">
              <a:buFontTx/>
              <a:buChar char="-"/>
            </a:pPr>
            <a:endParaRPr lang="it-IT" sz="2000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038199" y="1124118"/>
            <a:ext cx="7067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Il sito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1B0CF0-2C24-1A47-A367-40219197F158}"/>
              </a:ext>
            </a:extLst>
          </p:cNvPr>
          <p:cNvSpPr txBox="1"/>
          <p:nvPr/>
        </p:nvSpPr>
        <p:spPr>
          <a:xfrm>
            <a:off x="1037328" y="4549676"/>
            <a:ext cx="72127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400" dirty="0">
              <a:latin typeface="Bell MT" panose="02020503060305020303" pitchFamily="18" charset="0"/>
            </a:endParaRP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-   un contenitore (area riservata) di materiale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operativo e di studio per i soci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area per il voto certificato in occasione delle  assemblee dei soci o manifestazioni di consenso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-   una «vetrina» per i profili professionali dei soci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7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1"/>
    </mc:Choice>
    <mc:Fallback xmlns="">
      <p:transition spd="slow" advTm="18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06942" y="1859353"/>
            <a:ext cx="7212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I servizi e le consulenze esposte sono erogate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in forma gratuita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con compenso diretto ai terapeuti soci da parte di giocatori o familiari 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con compenso, occasionale o in abbonamento, ai professionisti o agli enti eroganti da parte delle pubbliche amministrazione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A4B680-F0A2-405B-8702-53BC758155E1}"/>
              </a:ext>
            </a:extLst>
          </p:cNvPr>
          <p:cNvSpPr txBox="1"/>
          <p:nvPr/>
        </p:nvSpPr>
        <p:spPr>
          <a:xfrm>
            <a:off x="1038199" y="1213022"/>
            <a:ext cx="7067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I compensi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9005DA-41A7-6379-F550-4CD6296E8842}"/>
              </a:ext>
            </a:extLst>
          </p:cNvPr>
          <p:cNvSpPr txBox="1"/>
          <p:nvPr/>
        </p:nvSpPr>
        <p:spPr>
          <a:xfrm>
            <a:off x="1071374" y="4538715"/>
            <a:ext cx="7212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Tutti i compensi previsti, in virtù dello spirito volontaristico degli eroganti, sono calmierati o ricondotti ai minimi previsti dalle categorie professionali.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Nessun compenso va a </a:t>
            </a:r>
            <a:r>
              <a:rPr lang="it-IT" sz="2400" b="1" dirty="0">
                <a:latin typeface="Bell MT" panose="02020503060305020303" pitchFamily="18" charset="0"/>
              </a:rPr>
              <a:t>«Vinciamo il gioco»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4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2"/>
    </mc:Choice>
    <mc:Fallback xmlns="">
      <p:transition spd="slow" advTm="14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053512" y="1916337"/>
            <a:ext cx="72127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Informazioni su tutto quanto esposto in questa presentazione o nelle lezioni del corso, possono essere richieste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telefonando al numero verde </a:t>
            </a:r>
            <a:r>
              <a:rPr lang="it-IT" sz="2400" b="1" dirty="0">
                <a:latin typeface="Bell MT" panose="02020503060305020303" pitchFamily="18" charset="0"/>
              </a:rPr>
              <a:t>800 135 903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scrivendo alla </a:t>
            </a:r>
            <a:r>
              <a:rPr lang="it-IT" sz="2400" b="1" dirty="0">
                <a:latin typeface="Bell MT" panose="02020503060305020303" pitchFamily="18" charset="0"/>
              </a:rPr>
              <a:t>chat </a:t>
            </a:r>
            <a:r>
              <a:rPr lang="it-IT" sz="2400" dirty="0">
                <a:latin typeface="Bell MT" panose="02020503060305020303" pitchFamily="18" charset="0"/>
              </a:rPr>
              <a:t>presente nel sito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inviando una mail </a:t>
            </a:r>
            <a:r>
              <a:rPr lang="it-IT" sz="2400" b="1" dirty="0">
                <a:latin typeface="Bell MT" panose="02020503060305020303" pitchFamily="18" charset="0"/>
                <a:hlinkClick r:id="rId4"/>
              </a:rPr>
              <a:t>info@vinciamoilgioco.org</a:t>
            </a:r>
            <a:endParaRPr lang="it-IT" sz="2400" b="1" dirty="0">
              <a:latin typeface="Bell MT" panose="02020503060305020303" pitchFamily="18" charset="0"/>
            </a:endParaRPr>
          </a:p>
          <a:p>
            <a:pPr marL="342900" indent="-342900" algn="just">
              <a:buFontTx/>
              <a:buChar char="-"/>
            </a:pPr>
            <a:endParaRPr lang="it-IT" sz="2800" b="1" dirty="0"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043608" y="1261990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Contatti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6"/>
    </mc:Choice>
    <mc:Fallback xmlns="">
      <p:transition spd="slow" advTm="13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031416" y="1920989"/>
            <a:ext cx="7212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Bell MT" panose="02020503060305020303" pitchFamily="18" charset="0"/>
              </a:rPr>
              <a:t>Questa associazione vuole sottolinearne la pericolosità sociale e fare chiarezza sulla natura patologica del gioco eccessivo, affinché chi ne è vittima non venga indicato col dito della vergogna, ma aiutato a prendere coscienza del suo stato di dipendenza.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043608" y="1109238"/>
            <a:ext cx="4753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Dall’atto costitutivo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7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703">
        <p159:morph option="byObject"/>
      </p:transition>
    </mc:Choice>
    <mc:Fallback xmlns="">
      <p:transition spd="slow" advTm="13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FD8409-C99A-49F2-AE9F-E50AEE77F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484784"/>
            <a:ext cx="7462151" cy="24569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92474D-C47C-4EBA-A2A0-0874EB0C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717032"/>
            <a:ext cx="7340220" cy="2462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186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995">
        <p159:morph option="byObject"/>
      </p:transition>
    </mc:Choice>
    <mc:Fallback xmlns="">
      <p:transition spd="slow" advTm="1699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043608" y="1929005"/>
            <a:ext cx="7212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Bell MT" panose="02020503060305020303" pitchFamily="18" charset="0"/>
              </a:rPr>
              <a:t>L’approccio alla problematica, avvenuto nel 2005 da dentro un’associazione di servizio, e il progressivo arricchimento delle competenze hanno avuto la fortuna di essere sostenuti dal contribuito dei maggiori esperti italiani in materia. </a:t>
            </a:r>
            <a:endParaRPr lang="it-IT" sz="2800" b="1" dirty="0"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043608" y="1109238"/>
            <a:ext cx="6416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La crescita e le competenze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4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821">
        <p159:morph option="byObject"/>
      </p:transition>
    </mc:Choice>
    <mc:Fallback xmlns="">
      <p:transition spd="slow" advTm="10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02321" y="1032707"/>
            <a:ext cx="6239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Ci hanno aiutato a crescere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CAD6E27-7F8E-4579-8946-E16148ED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572" y="1537986"/>
            <a:ext cx="1365622" cy="158509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B14BB7-6EA5-4A26-BFBA-94C23D777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046" y="1504485"/>
            <a:ext cx="1390008" cy="15485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29D1BE3-AAB2-47FE-809E-D4C98C5C4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195" y="2061825"/>
            <a:ext cx="1408298" cy="15850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C55BD83-0592-4262-AECD-9B9F96FF6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476" y="2216471"/>
            <a:ext cx="1365622" cy="15058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B576661-36E6-43AF-AC3A-7AAB04931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446" y="3051988"/>
            <a:ext cx="1371719" cy="15790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F7A2B7E-71D2-4A84-8A5B-2D977CEA5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9309" y="2800883"/>
            <a:ext cx="1426588" cy="15607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2C4AFA0-4472-4EAA-A748-D506610A5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673" y="3479147"/>
            <a:ext cx="1257421" cy="15790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2E7E80C-D023-4E34-A7A6-68E96E840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662" y="3518867"/>
            <a:ext cx="1408298" cy="15790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6D5E5B-8932-4499-AA03-A631F2C6B7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84" y="3087221"/>
            <a:ext cx="1457070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876166B-6389-43CF-8EF1-C7FFCA73FC67}"/>
              </a:ext>
            </a:extLst>
          </p:cNvPr>
          <p:cNvSpPr txBox="1"/>
          <p:nvPr/>
        </p:nvSpPr>
        <p:spPr>
          <a:xfrm>
            <a:off x="6535931" y="4361594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Riccardo Zerbetto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A22EE2E-5F90-4729-9C4C-EBA12DD15445}"/>
              </a:ext>
            </a:extLst>
          </p:cNvPr>
          <p:cNvSpPr txBox="1"/>
          <p:nvPr/>
        </p:nvSpPr>
        <p:spPr>
          <a:xfrm>
            <a:off x="1459534" y="6233117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Stefano Oliva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2B8D47B-817D-4F3A-A102-8F9DBA31D8BD}"/>
              </a:ext>
            </a:extLst>
          </p:cNvPr>
          <p:cNvSpPr txBox="1"/>
          <p:nvPr/>
        </p:nvSpPr>
        <p:spPr>
          <a:xfrm>
            <a:off x="3346948" y="5543463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Sabrina Molinaro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CCE071-7F74-4845-982E-CD346FA85DC4}"/>
              </a:ext>
            </a:extLst>
          </p:cNvPr>
          <p:cNvSpPr txBox="1"/>
          <p:nvPr/>
        </p:nvSpPr>
        <p:spPr>
          <a:xfrm>
            <a:off x="4984723" y="6237312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Michele Sforza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D3726A7-D351-4A24-A99E-0474ADC6A455}"/>
              </a:ext>
            </a:extLst>
          </p:cNvPr>
          <p:cNvSpPr txBox="1"/>
          <p:nvPr/>
        </p:nvSpPr>
        <p:spPr>
          <a:xfrm>
            <a:off x="6297459" y="6063766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Marco Fraccaro</a:t>
            </a:r>
            <a:r>
              <a:rPr lang="it-IT" sz="1000" b="1" i="1" dirty="0">
                <a:solidFill>
                  <a:schemeClr val="bg1"/>
                </a:solidFill>
              </a:rPr>
              <a:t>li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400F0FF-379E-4255-BA15-230AD2E72D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5732" y="3117301"/>
            <a:ext cx="1554615" cy="155461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06303AB5-303B-4483-AF68-5E78EE24F1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9613" y="4277698"/>
            <a:ext cx="1572904" cy="165825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075F161-8071-4402-B536-A047850173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546" y="4595698"/>
            <a:ext cx="1450974" cy="168873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11DC0F4B-BDB3-431D-979B-35CE5E252B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7489" y="5001078"/>
            <a:ext cx="1511896" cy="169847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3D016EA-2A92-495C-9883-CE3AD3DF6F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9129" y="4824885"/>
            <a:ext cx="1487553" cy="1609483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EBDF7813-183D-4732-B22B-BCD96B8F78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5545" y="5210449"/>
            <a:ext cx="1554615" cy="1621677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6ED502F-A147-4536-B96E-303B8BB32A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84563" y="4216948"/>
            <a:ext cx="1591194" cy="159119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AE75F0B7-9000-42D2-B3B5-52ED89E5FE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42020" y="4964068"/>
            <a:ext cx="1457070" cy="1603387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937BA77-FFF4-4543-A2A2-CB279F43EA1F}"/>
              </a:ext>
            </a:extLst>
          </p:cNvPr>
          <p:cNvSpPr txBox="1"/>
          <p:nvPr/>
        </p:nvSpPr>
        <p:spPr>
          <a:xfrm>
            <a:off x="4933944" y="2731262"/>
            <a:ext cx="12907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Marcello Cesa Bianchi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A1595EE-6566-46B3-9FBB-2414DF457FAE}"/>
              </a:ext>
            </a:extLst>
          </p:cNvPr>
          <p:cNvSpPr txBox="1"/>
          <p:nvPr/>
        </p:nvSpPr>
        <p:spPr>
          <a:xfrm>
            <a:off x="7198111" y="2668735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Mauro Croce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D27518C-88EC-4772-80B1-602ADE06A2E7}"/>
              </a:ext>
            </a:extLst>
          </p:cNvPr>
          <p:cNvSpPr txBox="1"/>
          <p:nvPr/>
        </p:nvSpPr>
        <p:spPr>
          <a:xfrm>
            <a:off x="1826559" y="3203515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Cesare Guerreschi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C3B26CA-F057-495B-BDE6-22F52C24C432}"/>
              </a:ext>
            </a:extLst>
          </p:cNvPr>
          <p:cNvSpPr txBox="1"/>
          <p:nvPr/>
        </p:nvSpPr>
        <p:spPr>
          <a:xfrm>
            <a:off x="610138" y="4236435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Matteo Iori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AAD8BD4-27EA-40BD-8B13-B865767B3ECF}"/>
              </a:ext>
            </a:extLst>
          </p:cNvPr>
          <p:cNvSpPr txBox="1"/>
          <p:nvPr/>
        </p:nvSpPr>
        <p:spPr>
          <a:xfrm>
            <a:off x="1932407" y="4669384"/>
            <a:ext cx="1576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Sabrina Molinaro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66FB53C-E37C-4975-9771-A3E9A42514C3}"/>
              </a:ext>
            </a:extLst>
          </p:cNvPr>
          <p:cNvSpPr txBox="1"/>
          <p:nvPr/>
        </p:nvSpPr>
        <p:spPr>
          <a:xfrm>
            <a:off x="3398363" y="3371328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Riccardo Zerbetto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87F953B-6152-4301-AA87-B1B54B471F94}"/>
              </a:ext>
            </a:extLst>
          </p:cNvPr>
          <p:cNvSpPr txBox="1"/>
          <p:nvPr/>
        </p:nvSpPr>
        <p:spPr>
          <a:xfrm>
            <a:off x="4087237" y="4687375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Marco Fraccaroli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2B08EC6-C625-4D21-A06B-F487E71D62A5}"/>
              </a:ext>
            </a:extLst>
          </p:cNvPr>
          <p:cNvSpPr txBox="1"/>
          <p:nvPr/>
        </p:nvSpPr>
        <p:spPr>
          <a:xfrm>
            <a:off x="5085678" y="4209761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Michele Sforza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CFD8005-93AB-4742-B357-EDB950DCBE9E}"/>
              </a:ext>
            </a:extLst>
          </p:cNvPr>
          <p:cNvSpPr txBox="1"/>
          <p:nvPr/>
        </p:nvSpPr>
        <p:spPr>
          <a:xfrm>
            <a:off x="6202787" y="3977826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Stefano Oliva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BC364BCA-5FC6-41B7-8135-6FC30A76E592}"/>
              </a:ext>
            </a:extLst>
          </p:cNvPr>
          <p:cNvSpPr txBox="1"/>
          <p:nvPr/>
        </p:nvSpPr>
        <p:spPr>
          <a:xfrm>
            <a:off x="7511347" y="4243540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Leopoldo Grosso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CF74062-057D-49EF-A66F-D09DC654E843}"/>
              </a:ext>
            </a:extLst>
          </p:cNvPr>
          <p:cNvSpPr txBox="1"/>
          <p:nvPr/>
        </p:nvSpPr>
        <p:spPr>
          <a:xfrm>
            <a:off x="3261195" y="554967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Francesca Picone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D11A020-351E-4ECB-80CD-3BD12D9EECCB}"/>
              </a:ext>
            </a:extLst>
          </p:cNvPr>
          <p:cNvSpPr txBox="1"/>
          <p:nvPr/>
        </p:nvSpPr>
        <p:spPr>
          <a:xfrm>
            <a:off x="585193" y="5866407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Vincenzo Marino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4C5E496-604B-4883-9CD7-B1427EB05C8C}"/>
              </a:ext>
            </a:extLst>
          </p:cNvPr>
          <p:cNvSpPr txBox="1"/>
          <p:nvPr/>
        </p:nvSpPr>
        <p:spPr>
          <a:xfrm>
            <a:off x="2081848" y="6291159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Stefano Canali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1692694-86C5-45FF-9C2C-BD004359F5A3}"/>
              </a:ext>
            </a:extLst>
          </p:cNvPr>
          <p:cNvSpPr txBox="1"/>
          <p:nvPr/>
        </p:nvSpPr>
        <p:spPr>
          <a:xfrm>
            <a:off x="4505774" y="5972012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Maurizio Fiasco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5A40954-E2ED-4F24-A064-7E51FE61F67E}"/>
              </a:ext>
            </a:extLst>
          </p:cNvPr>
          <p:cNvSpPr txBox="1"/>
          <p:nvPr/>
        </p:nvSpPr>
        <p:spPr>
          <a:xfrm>
            <a:off x="5671926" y="6500038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Graziano Bellio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6DD74CB6-C5AB-4028-9F94-F13C05366EA3}"/>
              </a:ext>
            </a:extLst>
          </p:cNvPr>
          <p:cNvSpPr txBox="1"/>
          <p:nvPr/>
        </p:nvSpPr>
        <p:spPr>
          <a:xfrm>
            <a:off x="6243288" y="5491859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Marco Riglietta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93FB557-C7B0-4708-AAF3-9AC88794F15B}"/>
              </a:ext>
            </a:extLst>
          </p:cNvPr>
          <p:cNvSpPr txBox="1"/>
          <p:nvPr/>
        </p:nvSpPr>
        <p:spPr>
          <a:xfrm>
            <a:off x="7570168" y="6205895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solidFill>
                  <a:schemeClr val="bg1"/>
                </a:solidFill>
                <a:latin typeface="+mj-lt"/>
              </a:rPr>
              <a:t>Paola Ranalletti</a:t>
            </a:r>
          </a:p>
        </p:txBody>
      </p:sp>
    </p:spTree>
    <p:extLst>
      <p:ext uri="{BB962C8B-B14F-4D97-AF65-F5344CB8AC3E}">
        <p14:creationId xmlns:p14="http://schemas.microsoft.com/office/powerpoint/2010/main" val="29120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430">
        <p159:morph option="byObject"/>
      </p:transition>
    </mc:Choice>
    <mc:Fallback xmlns="">
      <p:transition spd="slow" advTm="1543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10537" y="1994884"/>
            <a:ext cx="7212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Assunto che una buona informazione è il primo passo per la prevenzione, l’attività in questo ambito ha riguardato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incontri, privati e pubblici, con la popolazione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cicli di incontri con studenti delle superiori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interventi di formazione sulla peer-</a:t>
            </a:r>
            <a:r>
              <a:rPr lang="it-IT" sz="2400" dirty="0" err="1">
                <a:latin typeface="Bell MT" panose="02020503060305020303" pitchFamily="18" charset="0"/>
              </a:rPr>
              <a:t>education</a:t>
            </a:r>
            <a:endParaRPr lang="it-IT" sz="2400" dirty="0">
              <a:latin typeface="Bell MT" panose="020205030603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partecipazioni a trasmissioni televisive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23984" y="999079"/>
            <a:ext cx="7806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ell MT" panose="02020503060305020303" pitchFamily="18" charset="0"/>
              </a:rPr>
              <a:t>Cosa abbiamo fatto e  facciamo per </a:t>
            </a:r>
          </a:p>
          <a:p>
            <a:r>
              <a:rPr lang="it-IT" sz="3600" b="1" dirty="0">
                <a:latin typeface="Bell MT" panose="02020503060305020303" pitchFamily="18" charset="0"/>
              </a:rPr>
              <a:t>informazione e prevenzione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4D1E8A-8800-5CF6-74F0-97419AFAA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54" y="4509120"/>
            <a:ext cx="7382896" cy="2475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7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0"/>
    </mc:Choice>
    <mc:Fallback xmlns="">
      <p:transition spd="slow" advTm="17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15616" y="2010138"/>
            <a:ext cx="72127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La ricerca statistica condotta da </a:t>
            </a:r>
            <a:r>
              <a:rPr lang="it-IT" sz="2400" b="1" dirty="0">
                <a:latin typeface="Bell MT" panose="02020503060305020303" pitchFamily="18" charset="0"/>
              </a:rPr>
              <a:t>«Vinciamo il gioco»</a:t>
            </a:r>
            <a:r>
              <a:rPr lang="it-IT" sz="2400" dirty="0">
                <a:latin typeface="Bell MT" panose="02020503060305020303" pitchFamily="18" charset="0"/>
              </a:rPr>
              <a:t> non si è solamente occupata del rilevare l’incidenza percentuale dei giocatori patologici o problematici sull’universo della popolazione (locale o specifica), ma ha anche, e soprattutto, badato a mettere in rilievo i profili caratteriali e comportamentali dei giocatori, oltre che a ricercare le dinamiche che hanno determinato l’approccio al gioco d’azzardo e al suo consumo eccessivo.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15616" y="994475"/>
            <a:ext cx="69127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ell MT" panose="02020503060305020303" pitchFamily="18" charset="0"/>
              </a:rPr>
              <a:t>Cosa abbiamo fatto e facciamo per</a:t>
            </a:r>
          </a:p>
          <a:p>
            <a:r>
              <a:rPr lang="it-IT" sz="3600" b="1" dirty="0">
                <a:latin typeface="Bell MT" panose="02020503060305020303" pitchFamily="18" charset="0"/>
              </a:rPr>
              <a:t>la ricerca statistica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82A1FA-5722-45D1-FE11-A8B7FA31A4EB}"/>
              </a:ext>
            </a:extLst>
          </p:cNvPr>
          <p:cNvSpPr txBox="1"/>
          <p:nvPr/>
        </p:nvSpPr>
        <p:spPr>
          <a:xfrm>
            <a:off x="1115615" y="5288340"/>
            <a:ext cx="721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Queste informazioni si sono rivelate assai utili per avviare azioni mirate di prevenzione e prese in carico terapeutico già ben impostate data la conoscenza delle caratteristiche dei soggetti.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4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6"/>
    </mc:Choice>
    <mc:Fallback xmlns="">
      <p:transition spd="slow" advTm="1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57912" y="2080799"/>
            <a:ext cx="78065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-   corso di base live per psicoterapeuti  </a:t>
            </a:r>
          </a:p>
          <a:p>
            <a:pPr algn="just"/>
            <a:r>
              <a:rPr lang="it-IT" sz="2400" b="1" i="1" dirty="0">
                <a:latin typeface="Bell MT" panose="02020503060305020303" pitchFamily="18" charset="0"/>
              </a:rPr>
              <a:t>   «Persi nel gioco: tra illusioni di controllo e</a:t>
            </a:r>
          </a:p>
          <a:p>
            <a:pPr algn="just"/>
            <a:r>
              <a:rPr lang="it-IT" sz="2400" b="1" i="1" dirty="0">
                <a:latin typeface="Bell MT" panose="02020503060305020303" pitchFamily="18" charset="0"/>
              </a:rPr>
              <a:t>    comportamenti patologici»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a Varese, Bergamo, Messina, Parma, Novara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-   corso di formazione live per avvocati presso il 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tribunale di Milano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-   corso di formazione live per assistenti sociali a  Monza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-   corso di formazione online per psicoterapeuti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</a:t>
            </a:r>
            <a:r>
              <a:rPr lang="it-IT" sz="2400" b="1" i="1" dirty="0">
                <a:latin typeface="Bell MT" panose="02020503060305020303" pitchFamily="18" charset="0"/>
              </a:rPr>
              <a:t>«Non giochiamoci il giocatore»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corso di formazione online, a frequenza libera, 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    per assistenti sociali e stakeholder in genere</a:t>
            </a:r>
          </a:p>
          <a:p>
            <a:pPr algn="just"/>
            <a:r>
              <a:rPr lang="it-IT" sz="2400" b="1" i="1" dirty="0">
                <a:latin typeface="Bell MT" panose="02020503060305020303" pitchFamily="18" charset="0"/>
              </a:rPr>
              <a:t>    «Non giochiamoci il giocatore – AS»</a:t>
            </a:r>
          </a:p>
          <a:p>
            <a:pPr algn="just"/>
            <a:endParaRPr lang="it-IT" sz="800" b="1" i="1" dirty="0">
              <a:latin typeface="Bell MT" panose="02020503060305020303" pitchFamily="18" charset="0"/>
            </a:endParaRPr>
          </a:p>
          <a:p>
            <a:pPr algn="just"/>
            <a:endParaRPr lang="it-IT" sz="2000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57912" y="1082938"/>
            <a:ext cx="7806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ell MT" panose="02020503060305020303" pitchFamily="18" charset="0"/>
              </a:rPr>
              <a:t>Cosa abbiamo fatto e  facciamo per </a:t>
            </a:r>
          </a:p>
          <a:p>
            <a:r>
              <a:rPr lang="it-IT" sz="3600" b="1" dirty="0">
                <a:latin typeface="Bell MT" panose="02020503060305020303" pitchFamily="18" charset="0"/>
              </a:rPr>
              <a:t>la formazione professionale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1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1"/>
    </mc:Choice>
    <mc:Fallback xmlns="">
      <p:transition spd="slow" advTm="2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A454-FA2A-B342-B930-345A91C0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" y="173769"/>
            <a:ext cx="847006" cy="8470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DE7114-7977-4E71-BB2A-59DD837BD222}"/>
              </a:ext>
            </a:extLst>
          </p:cNvPr>
          <p:cNvSpPr/>
          <p:nvPr/>
        </p:nvSpPr>
        <p:spPr>
          <a:xfrm>
            <a:off x="1187624" y="235932"/>
            <a:ext cx="2664296" cy="811143"/>
          </a:xfrm>
          <a:prstGeom prst="rect">
            <a:avLst/>
          </a:prstGeom>
          <a:solidFill>
            <a:srgbClr val="42919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6972D-509D-4E7F-AC24-C78CFE0F5503}"/>
              </a:ext>
            </a:extLst>
          </p:cNvPr>
          <p:cNvSpPr txBox="1"/>
          <p:nvPr/>
        </p:nvSpPr>
        <p:spPr>
          <a:xfrm>
            <a:off x="1187624" y="2359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+mj-lt"/>
              </a:rPr>
              <a:t>Uscirne  è  possibile  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F2EFE-3435-4929-8B9D-31D4A5EA2438}"/>
              </a:ext>
            </a:extLst>
          </p:cNvPr>
          <p:cNvSpPr txBox="1"/>
          <p:nvPr/>
        </p:nvSpPr>
        <p:spPr>
          <a:xfrm>
            <a:off x="1115616" y="2087181"/>
            <a:ext cx="7212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Bell MT" panose="02020503060305020303" pitchFamily="18" charset="0"/>
              </a:rPr>
              <a:t>Il ruolo del socio è per l’ associazione fondamentale e centrale, soprattutto in riferimento alla presa in carico terapeutica e alle azioni prevenzione sul territorio. </a:t>
            </a:r>
          </a:p>
          <a:p>
            <a:pPr algn="just"/>
            <a:r>
              <a:rPr lang="it-IT" sz="2400" dirty="0">
                <a:latin typeface="Bell MT" panose="02020503060305020303" pitchFamily="18" charset="0"/>
              </a:rPr>
              <a:t>Per questo molte risorse, economiche ed organizzative, sono dedicate alla loro formazione e al loro sostegno, come ad esempio 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FA6471-F876-4377-ABC0-84F159CD2BA8}"/>
              </a:ext>
            </a:extLst>
          </p:cNvPr>
          <p:cNvSpPr txBox="1"/>
          <p:nvPr/>
        </p:nvSpPr>
        <p:spPr>
          <a:xfrm>
            <a:off x="1115616" y="1071518"/>
            <a:ext cx="7212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ell MT" panose="02020503060305020303" pitchFamily="18" charset="0"/>
              </a:rPr>
              <a:t>Cosa abbiamo fatto e facciamo per </a:t>
            </a:r>
          </a:p>
          <a:p>
            <a:r>
              <a:rPr lang="it-IT" sz="3600" b="1" dirty="0">
                <a:latin typeface="Bell MT" panose="02020503060305020303" pitchFamily="18" charset="0"/>
              </a:rPr>
              <a:t>gli psicoterapeuti nostri soci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1915E0-1572-237C-51CD-BCC1F56C050B}"/>
              </a:ext>
            </a:extLst>
          </p:cNvPr>
          <p:cNvSpPr txBox="1"/>
          <p:nvPr/>
        </p:nvSpPr>
        <p:spPr>
          <a:xfrm>
            <a:off x="1115616" y="4245896"/>
            <a:ext cx="74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formazione di base sulla problematica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supervisione per la gestione dei casi più complessi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sessioni online di discussione dei casi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accesso a materiale scientifico riservato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accesso a materiale per interventi pubblici o nelle scuole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Bell MT" panose="02020503060305020303" pitchFamily="18" charset="0"/>
              </a:rPr>
              <a:t>pubblicazione gratuita nel sito del profilo professionale (anche con video)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0"/>
    </mc:Choice>
    <mc:Fallback xmlns="">
      <p:transition spd="slow" advTm="12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|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|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1.4|1.8|5.3|2.2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3.2|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3.3|2.9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5|4.8|1.9|2.2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|2.2|1.3|1|1.8|0.9|2.5|1.4|1.6|1.3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8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3.8|4.5|2.9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31349</TotalTime>
  <Words>1124</Words>
  <Application>Microsoft Office PowerPoint</Application>
  <PresentationFormat>Presentazione su schermo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Bell MT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Valentina Amadeo - Centro Formativo Starting Work</dc:creator>
  <cp:lastModifiedBy>sara.alberici91@gmail.com</cp:lastModifiedBy>
  <cp:revision>444</cp:revision>
  <cp:lastPrinted>2016-02-24T10:25:47Z</cp:lastPrinted>
  <dcterms:created xsi:type="dcterms:W3CDTF">2015-12-16T07:04:30Z</dcterms:created>
  <dcterms:modified xsi:type="dcterms:W3CDTF">2023-07-11T18:34:16Z</dcterms:modified>
  <cp:contentStatus/>
</cp:coreProperties>
</file>