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85" r:id="rId3"/>
    <p:sldId id="286" r:id="rId4"/>
    <p:sldId id="287" r:id="rId5"/>
    <p:sldId id="276" r:id="rId6"/>
    <p:sldId id="275" r:id="rId7"/>
    <p:sldId id="277"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158" autoAdjust="0"/>
  </p:normalViewPr>
  <p:slideViewPr>
    <p:cSldViewPr snapToGrid="0">
      <p:cViewPr>
        <p:scale>
          <a:sx n="80" d="100"/>
          <a:sy n="80" d="100"/>
        </p:scale>
        <p:origin x="-754" y="-115"/>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DC6C6A-47E4-42D2-A570-D041FCB09363}" type="datetimeFigureOut">
              <a:rPr lang="it-IT" smtClean="0"/>
              <a:t>01/11/2023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DD9ACA-9587-4FA0-B1E5-9900C82BE44F}" type="slidenum">
              <a:rPr lang="it-IT" smtClean="0"/>
              <a:t>‹N›</a:t>
            </a:fld>
            <a:endParaRPr lang="it-IT"/>
          </a:p>
        </p:txBody>
      </p:sp>
    </p:spTree>
    <p:extLst>
      <p:ext uri="{BB962C8B-B14F-4D97-AF65-F5344CB8AC3E}">
        <p14:creationId xmlns:p14="http://schemas.microsoft.com/office/powerpoint/2010/main" val="7939970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BF773B-3797-4FA8-A06E-3490E839D535}" type="datetimeFigureOut">
              <a:rPr lang="it-IT" smtClean="0"/>
              <a:t>01/11/2023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66C8CB-901E-41F1-BEFE-21F4886319F4}" type="slidenum">
              <a:rPr lang="it-IT" smtClean="0"/>
              <a:t>‹N›</a:t>
            </a:fld>
            <a:endParaRPr lang="it-IT"/>
          </a:p>
        </p:txBody>
      </p:sp>
    </p:spTree>
    <p:extLst>
      <p:ext uri="{BB962C8B-B14F-4D97-AF65-F5344CB8AC3E}">
        <p14:creationId xmlns:p14="http://schemas.microsoft.com/office/powerpoint/2010/main" val="350149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BF773B-3797-4FA8-A06E-3490E839D535}" type="datetimeFigureOut">
              <a:rPr lang="it-IT" smtClean="0"/>
              <a:t>01/11/2023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66C8CB-901E-41F1-BEFE-21F4886319F4}" type="slidenum">
              <a:rPr lang="it-IT" smtClean="0"/>
              <a:t>‹N›</a:t>
            </a:fld>
            <a:endParaRPr lang="it-IT"/>
          </a:p>
        </p:txBody>
      </p:sp>
    </p:spTree>
    <p:extLst>
      <p:ext uri="{BB962C8B-B14F-4D97-AF65-F5344CB8AC3E}">
        <p14:creationId xmlns:p14="http://schemas.microsoft.com/office/powerpoint/2010/main" val="421683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BF773B-3797-4FA8-A06E-3490E839D535}" type="datetimeFigureOut">
              <a:rPr lang="it-IT" smtClean="0"/>
              <a:t>01/11/2023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66C8CB-901E-41F1-BEFE-21F4886319F4}" type="slidenum">
              <a:rPr lang="it-IT" smtClean="0"/>
              <a:t>‹N›</a:t>
            </a:fld>
            <a:endParaRPr lang="it-IT"/>
          </a:p>
        </p:txBody>
      </p:sp>
    </p:spTree>
    <p:extLst>
      <p:ext uri="{BB962C8B-B14F-4D97-AF65-F5344CB8AC3E}">
        <p14:creationId xmlns:p14="http://schemas.microsoft.com/office/powerpoint/2010/main" val="201659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BF773B-3797-4FA8-A06E-3490E839D535}" type="datetimeFigureOut">
              <a:rPr lang="it-IT" smtClean="0"/>
              <a:t>01/11/2023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66C8CB-901E-41F1-BEFE-21F4886319F4}" type="slidenum">
              <a:rPr lang="it-IT" smtClean="0"/>
              <a:t>‹N›</a:t>
            </a:fld>
            <a:endParaRPr lang="it-IT"/>
          </a:p>
        </p:txBody>
      </p:sp>
    </p:spTree>
    <p:extLst>
      <p:ext uri="{BB962C8B-B14F-4D97-AF65-F5344CB8AC3E}">
        <p14:creationId xmlns:p14="http://schemas.microsoft.com/office/powerpoint/2010/main" val="68240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BF773B-3797-4FA8-A06E-3490E839D535}" type="datetimeFigureOut">
              <a:rPr lang="it-IT" smtClean="0"/>
              <a:t>01/11/2023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66C8CB-901E-41F1-BEFE-21F4886319F4}" type="slidenum">
              <a:rPr lang="it-IT" smtClean="0"/>
              <a:t>‹N›</a:t>
            </a:fld>
            <a:endParaRPr lang="it-IT"/>
          </a:p>
        </p:txBody>
      </p:sp>
    </p:spTree>
    <p:extLst>
      <p:ext uri="{BB962C8B-B14F-4D97-AF65-F5344CB8AC3E}">
        <p14:creationId xmlns:p14="http://schemas.microsoft.com/office/powerpoint/2010/main" val="54118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BF773B-3797-4FA8-A06E-3490E839D535}" type="datetimeFigureOut">
              <a:rPr lang="it-IT" smtClean="0"/>
              <a:t>01/11/2023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66C8CB-901E-41F1-BEFE-21F4886319F4}" type="slidenum">
              <a:rPr lang="it-IT" smtClean="0"/>
              <a:t>‹N›</a:t>
            </a:fld>
            <a:endParaRPr lang="it-IT"/>
          </a:p>
        </p:txBody>
      </p:sp>
    </p:spTree>
    <p:extLst>
      <p:ext uri="{BB962C8B-B14F-4D97-AF65-F5344CB8AC3E}">
        <p14:creationId xmlns:p14="http://schemas.microsoft.com/office/powerpoint/2010/main" val="210720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BF773B-3797-4FA8-A06E-3490E839D535}" type="datetimeFigureOut">
              <a:rPr lang="it-IT" smtClean="0"/>
              <a:t>01/11/2023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866C8CB-901E-41F1-BEFE-21F4886319F4}" type="slidenum">
              <a:rPr lang="it-IT" smtClean="0"/>
              <a:t>‹N›</a:t>
            </a:fld>
            <a:endParaRPr lang="it-IT"/>
          </a:p>
        </p:txBody>
      </p:sp>
    </p:spTree>
    <p:extLst>
      <p:ext uri="{BB962C8B-B14F-4D97-AF65-F5344CB8AC3E}">
        <p14:creationId xmlns:p14="http://schemas.microsoft.com/office/powerpoint/2010/main" val="81223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BF773B-3797-4FA8-A06E-3490E839D535}" type="datetimeFigureOut">
              <a:rPr lang="it-IT" smtClean="0"/>
              <a:t>01/11/2023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866C8CB-901E-41F1-BEFE-21F4886319F4}" type="slidenum">
              <a:rPr lang="it-IT" smtClean="0"/>
              <a:t>‹N›</a:t>
            </a:fld>
            <a:endParaRPr lang="it-IT"/>
          </a:p>
        </p:txBody>
      </p:sp>
    </p:spTree>
    <p:extLst>
      <p:ext uri="{BB962C8B-B14F-4D97-AF65-F5344CB8AC3E}">
        <p14:creationId xmlns:p14="http://schemas.microsoft.com/office/powerpoint/2010/main" val="269363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BF773B-3797-4FA8-A06E-3490E839D535}" type="datetimeFigureOut">
              <a:rPr lang="it-IT" smtClean="0"/>
              <a:t>01/11/2023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866C8CB-901E-41F1-BEFE-21F4886319F4}" type="slidenum">
              <a:rPr lang="it-IT" smtClean="0"/>
              <a:t>‹N›</a:t>
            </a:fld>
            <a:endParaRPr lang="it-IT"/>
          </a:p>
        </p:txBody>
      </p:sp>
    </p:spTree>
    <p:extLst>
      <p:ext uri="{BB962C8B-B14F-4D97-AF65-F5344CB8AC3E}">
        <p14:creationId xmlns:p14="http://schemas.microsoft.com/office/powerpoint/2010/main" val="391851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BF773B-3797-4FA8-A06E-3490E839D535}" type="datetimeFigureOut">
              <a:rPr lang="it-IT" smtClean="0"/>
              <a:t>01/11/2023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66C8CB-901E-41F1-BEFE-21F4886319F4}" type="slidenum">
              <a:rPr lang="it-IT" smtClean="0"/>
              <a:t>‹N›</a:t>
            </a:fld>
            <a:endParaRPr lang="it-IT"/>
          </a:p>
        </p:txBody>
      </p:sp>
    </p:spTree>
    <p:extLst>
      <p:ext uri="{BB962C8B-B14F-4D97-AF65-F5344CB8AC3E}">
        <p14:creationId xmlns:p14="http://schemas.microsoft.com/office/powerpoint/2010/main" val="214030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BF773B-3797-4FA8-A06E-3490E839D535}" type="datetimeFigureOut">
              <a:rPr lang="it-IT" smtClean="0"/>
              <a:t>01/11/2023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66C8CB-901E-41F1-BEFE-21F4886319F4}" type="slidenum">
              <a:rPr lang="it-IT" smtClean="0"/>
              <a:t>‹N›</a:t>
            </a:fld>
            <a:endParaRPr lang="it-IT"/>
          </a:p>
        </p:txBody>
      </p:sp>
    </p:spTree>
    <p:extLst>
      <p:ext uri="{BB962C8B-B14F-4D97-AF65-F5344CB8AC3E}">
        <p14:creationId xmlns:p14="http://schemas.microsoft.com/office/powerpoint/2010/main" val="46761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F773B-3797-4FA8-A06E-3490E839D535}" type="datetimeFigureOut">
              <a:rPr lang="it-IT" smtClean="0"/>
              <a:t>01/11/2023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6C8CB-901E-41F1-BEFE-21F4886319F4}" type="slidenum">
              <a:rPr lang="it-IT" smtClean="0"/>
              <a:t>‹N›</a:t>
            </a:fld>
            <a:endParaRPr lang="it-IT"/>
          </a:p>
        </p:txBody>
      </p:sp>
    </p:spTree>
    <p:extLst>
      <p:ext uri="{BB962C8B-B14F-4D97-AF65-F5344CB8AC3E}">
        <p14:creationId xmlns:p14="http://schemas.microsoft.com/office/powerpoint/2010/main" val="2793549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tangolo 4"/>
          <p:cNvSpPr/>
          <p:nvPr/>
        </p:nvSpPr>
        <p:spPr>
          <a:xfrm>
            <a:off x="4734821" y="4267205"/>
            <a:ext cx="3645550" cy="615553"/>
          </a:xfrm>
          <a:prstGeom prst="rect">
            <a:avLst/>
          </a:prstGeom>
        </p:spPr>
        <p:txBody>
          <a:bodyPr wrap="none">
            <a:spAutoFit/>
          </a:bodyPr>
          <a:lstStyle/>
          <a:p>
            <a:r>
              <a:rPr lang="it-IT" sz="3400" b="1" cap="all" dirty="0" smtClean="0">
                <a:solidFill>
                  <a:srgbClr val="FFC000"/>
                </a:solidFill>
                <a:latin typeface="Times New Roman" panose="02020603050405020304" pitchFamily="18" charset="0"/>
                <a:cs typeface="Times New Roman" panose="02020603050405020304" pitchFamily="18" charset="0"/>
              </a:rPr>
              <a:t>introduzione</a:t>
            </a:r>
            <a:endParaRPr lang="it-IT" sz="3400" b="1" cap="all" dirty="0">
              <a:solidFill>
                <a:srgbClr val="FFC000"/>
              </a:solidFill>
              <a:latin typeface="Times New Roman" panose="02020603050405020304" pitchFamily="18" charset="0"/>
              <a:cs typeface="Times New Roman" panose="02020603050405020304" pitchFamily="18" charset="0"/>
            </a:endParaRPr>
          </a:p>
        </p:txBody>
      </p:sp>
      <p:sp>
        <p:nvSpPr>
          <p:cNvPr id="6" name="Google Shape;86;p1"/>
          <p:cNvSpPr txBox="1"/>
          <p:nvPr/>
        </p:nvSpPr>
        <p:spPr>
          <a:xfrm>
            <a:off x="8658641" y="5513962"/>
            <a:ext cx="2877907" cy="706421"/>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1800"/>
              <a:buFont typeface="Calibri"/>
              <a:buNone/>
            </a:pPr>
            <a:r>
              <a:rPr lang="it-IT" sz="1800" b="0" u="none" dirty="0" smtClean="0">
                <a:solidFill>
                  <a:schemeClr val="lt1"/>
                </a:solidFill>
                <a:latin typeface="Calibri"/>
                <a:ea typeface="Calibri"/>
                <a:cs typeface="Calibri"/>
                <a:sym typeface="Calibri"/>
              </a:rPr>
              <a:t>ASS Beatrice Longoni</a:t>
            </a:r>
          </a:p>
          <a:p>
            <a:pPr marL="0" marR="0" lvl="0" indent="0" algn="r" rtl="0">
              <a:lnSpc>
                <a:spcPct val="90000"/>
              </a:lnSpc>
              <a:spcBef>
                <a:spcPts val="0"/>
              </a:spcBef>
              <a:spcAft>
                <a:spcPts val="0"/>
              </a:spcAft>
              <a:buClr>
                <a:schemeClr val="lt1"/>
              </a:buClr>
              <a:buSzPts val="1800"/>
              <a:buFont typeface="Calibri"/>
              <a:buNone/>
            </a:pPr>
            <a:r>
              <a:rPr lang="it-IT" sz="1800" dirty="0" smtClean="0">
                <a:solidFill>
                  <a:schemeClr val="lt1"/>
                </a:solidFill>
                <a:latin typeface="Calibri"/>
                <a:cs typeface="Calibri"/>
                <a:sym typeface="Calibri"/>
              </a:rPr>
              <a:t>Gruppo Anziani</a:t>
            </a:r>
            <a:endParaRPr dirty="0"/>
          </a:p>
        </p:txBody>
      </p:sp>
      <p:sp>
        <p:nvSpPr>
          <p:cNvPr id="7" name="Google Shape;86;p1"/>
          <p:cNvSpPr txBox="1"/>
          <p:nvPr/>
        </p:nvSpPr>
        <p:spPr>
          <a:xfrm>
            <a:off x="1307833" y="5416201"/>
            <a:ext cx="4443486" cy="706421"/>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lt1"/>
              </a:buClr>
              <a:buSzPts val="1800"/>
              <a:buFont typeface="Calibri"/>
              <a:buNone/>
            </a:pPr>
            <a:r>
              <a:rPr lang="it-IT" sz="1800" b="0" u="none" dirty="0" smtClean="0">
                <a:solidFill>
                  <a:schemeClr val="lt1"/>
                </a:solidFill>
                <a:latin typeface="Calibri"/>
                <a:ea typeface="Calibri"/>
                <a:cs typeface="Calibri"/>
                <a:sym typeface="Calibri"/>
              </a:rPr>
              <a:t>Seminario</a:t>
            </a:r>
          </a:p>
          <a:p>
            <a:pPr marL="0" marR="0" lvl="0" indent="0" rtl="0">
              <a:lnSpc>
                <a:spcPct val="90000"/>
              </a:lnSpc>
              <a:spcBef>
                <a:spcPts val="0"/>
              </a:spcBef>
              <a:spcAft>
                <a:spcPts val="0"/>
              </a:spcAft>
              <a:buClr>
                <a:schemeClr val="lt1"/>
              </a:buClr>
              <a:buSzPts val="1800"/>
              <a:buFont typeface="Calibri"/>
              <a:buNone/>
            </a:pPr>
            <a:r>
              <a:rPr lang="it-IT" dirty="0" smtClean="0">
                <a:solidFill>
                  <a:schemeClr val="lt1"/>
                </a:solidFill>
                <a:latin typeface="Calibri"/>
                <a:ea typeface="Calibri"/>
                <a:cs typeface="Calibri"/>
                <a:sym typeface="Calibri"/>
              </a:rPr>
              <a:t>Università </a:t>
            </a:r>
            <a:r>
              <a:rPr lang="it-IT" dirty="0" smtClean="0">
                <a:solidFill>
                  <a:schemeClr val="lt1"/>
                </a:solidFill>
                <a:latin typeface="Calibri"/>
                <a:ea typeface="Calibri"/>
                <a:cs typeface="Calibri"/>
                <a:sym typeface="Calibri"/>
              </a:rPr>
              <a:t>degli Studi di Milano Bicocca</a:t>
            </a:r>
            <a:endParaRPr lang="it-IT" sz="1800" b="0" u="none" dirty="0" smtClean="0">
              <a:solidFill>
                <a:schemeClr val="lt1"/>
              </a:solidFill>
              <a:latin typeface="Calibri"/>
              <a:ea typeface="Calibri"/>
              <a:cs typeface="Calibri"/>
              <a:sym typeface="Calibri"/>
            </a:endParaRPr>
          </a:p>
          <a:p>
            <a:pPr marL="0" marR="0" lvl="0" indent="0" rtl="0">
              <a:lnSpc>
                <a:spcPct val="90000"/>
              </a:lnSpc>
              <a:spcBef>
                <a:spcPts val="0"/>
              </a:spcBef>
              <a:spcAft>
                <a:spcPts val="0"/>
              </a:spcAft>
              <a:buClr>
                <a:schemeClr val="lt1"/>
              </a:buClr>
              <a:buSzPts val="1800"/>
              <a:buFont typeface="Calibri"/>
              <a:buNone/>
            </a:pPr>
            <a:r>
              <a:rPr lang="it-IT" dirty="0" smtClean="0">
                <a:solidFill>
                  <a:schemeClr val="lt1"/>
                </a:solidFill>
                <a:latin typeface="Calibri"/>
                <a:cs typeface="Calibri"/>
                <a:sym typeface="Calibri"/>
              </a:rPr>
              <a:t>sabato</a:t>
            </a:r>
            <a:r>
              <a:rPr lang="it-IT" sz="1800" dirty="0" smtClean="0">
                <a:solidFill>
                  <a:schemeClr val="lt1"/>
                </a:solidFill>
                <a:latin typeface="Calibri"/>
                <a:cs typeface="Calibri"/>
                <a:sym typeface="Calibri"/>
              </a:rPr>
              <a:t> </a:t>
            </a:r>
            <a:r>
              <a:rPr lang="it-IT" sz="1800" b="1" dirty="0" smtClean="0">
                <a:solidFill>
                  <a:schemeClr val="accent4">
                    <a:lumMod val="60000"/>
                    <a:lumOff val="40000"/>
                  </a:schemeClr>
                </a:solidFill>
                <a:latin typeface="Calibri"/>
                <a:cs typeface="Calibri"/>
                <a:sym typeface="Calibri"/>
              </a:rPr>
              <a:t>11 </a:t>
            </a:r>
            <a:r>
              <a:rPr lang="it-IT" b="1" dirty="0" smtClean="0">
                <a:solidFill>
                  <a:schemeClr val="accent4">
                    <a:lumMod val="60000"/>
                    <a:lumOff val="40000"/>
                  </a:schemeClr>
                </a:solidFill>
                <a:latin typeface="Calibri"/>
                <a:cs typeface="Calibri"/>
                <a:sym typeface="Calibri"/>
              </a:rPr>
              <a:t>nov</a:t>
            </a:r>
            <a:r>
              <a:rPr lang="it-IT" sz="1800" b="1" dirty="0" smtClean="0">
                <a:solidFill>
                  <a:schemeClr val="accent4">
                    <a:lumMod val="60000"/>
                    <a:lumOff val="40000"/>
                  </a:schemeClr>
                </a:solidFill>
                <a:latin typeface="Calibri"/>
                <a:cs typeface="Calibri"/>
                <a:sym typeface="Calibri"/>
              </a:rPr>
              <a:t>embre </a:t>
            </a:r>
            <a:r>
              <a:rPr lang="it-IT" sz="1800" b="1" dirty="0" smtClean="0">
                <a:solidFill>
                  <a:schemeClr val="accent4">
                    <a:lumMod val="60000"/>
                    <a:lumOff val="40000"/>
                  </a:schemeClr>
                </a:solidFill>
                <a:latin typeface="Calibri"/>
                <a:cs typeface="Calibri"/>
                <a:sym typeface="Calibri"/>
              </a:rPr>
              <a:t>2023 </a:t>
            </a:r>
            <a:r>
              <a:rPr lang="it-IT" sz="1800" dirty="0" smtClean="0">
                <a:solidFill>
                  <a:schemeClr val="lt1"/>
                </a:solidFill>
                <a:latin typeface="Calibri"/>
                <a:cs typeface="Calibri"/>
                <a:sym typeface="Calibri"/>
              </a:rPr>
              <a:t>ore </a:t>
            </a:r>
            <a:r>
              <a:rPr lang="it-IT" dirty="0">
                <a:solidFill>
                  <a:schemeClr val="lt1"/>
                </a:solidFill>
                <a:latin typeface="Calibri"/>
                <a:cs typeface="Calibri"/>
                <a:sym typeface="Calibri"/>
              </a:rPr>
              <a:t>9</a:t>
            </a:r>
            <a:r>
              <a:rPr lang="it-IT" sz="1800" dirty="0" smtClean="0">
                <a:solidFill>
                  <a:schemeClr val="lt1"/>
                </a:solidFill>
                <a:latin typeface="Calibri"/>
                <a:cs typeface="Calibri"/>
                <a:sym typeface="Calibri"/>
              </a:rPr>
              <a:t>:30</a:t>
            </a:r>
            <a:endParaRPr dirty="0"/>
          </a:p>
        </p:txBody>
      </p:sp>
      <p:pic>
        <p:nvPicPr>
          <p:cNvPr id="9" name="image1.png"/>
          <p:cNvPicPr/>
          <p:nvPr/>
        </p:nvPicPr>
        <p:blipFill>
          <a:blip r:embed="rId3"/>
          <a:srcRect/>
          <a:stretch>
            <a:fillRect/>
          </a:stretch>
        </p:blipFill>
        <p:spPr>
          <a:xfrm>
            <a:off x="4616251" y="653302"/>
            <a:ext cx="2891375" cy="910578"/>
          </a:xfrm>
          <a:prstGeom prst="rect">
            <a:avLst/>
          </a:prstGeom>
          <a:solidFill>
            <a:schemeClr val="bg1"/>
          </a:solidFill>
          <a:ln/>
        </p:spPr>
      </p:pic>
    </p:spTree>
    <p:extLst>
      <p:ext uri="{BB962C8B-B14F-4D97-AF65-F5344CB8AC3E}">
        <p14:creationId xmlns:p14="http://schemas.microsoft.com/office/powerpoint/2010/main" val="1046687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171" y="316675"/>
            <a:ext cx="9605473" cy="762001"/>
          </a:xfrm>
        </p:spPr>
        <p:txBody>
          <a:bodyPr>
            <a:noAutofit/>
          </a:bodyPr>
          <a:lstStyle/>
          <a:p>
            <a:r>
              <a:rPr lang="it-IT" sz="2800" b="1" dirty="0">
                <a:solidFill>
                  <a:srgbClr val="002060"/>
                </a:solidFill>
                <a:latin typeface="Times New Roman" panose="02020603050405020304" pitchFamily="18" charset="0"/>
                <a:cs typeface="Times New Roman" panose="02020603050405020304" pitchFamily="18" charset="0"/>
              </a:rPr>
              <a:t>O</a:t>
            </a:r>
            <a:r>
              <a:rPr lang="it-IT" sz="2800" b="1" dirty="0" smtClean="0">
                <a:solidFill>
                  <a:srgbClr val="002060"/>
                </a:solidFill>
                <a:latin typeface="Times New Roman" panose="02020603050405020304" pitchFamily="18" charset="0"/>
                <a:cs typeface="Times New Roman" panose="02020603050405020304" pitchFamily="18" charset="0"/>
              </a:rPr>
              <a:t>biettivo (del gruppo, del Quaderno, del seminario di oggi)</a:t>
            </a:r>
            <a:endParaRPr lang="it-IT" sz="2400" b="1" dirty="0">
              <a:solidFill>
                <a:srgbClr val="00206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297316" y="6251303"/>
            <a:ext cx="716863" cy="307777"/>
          </a:xfrm>
          <a:prstGeom prst="rect">
            <a:avLst/>
          </a:prstGeom>
        </p:spPr>
        <p:txBody>
          <a:bodyPr wrap="none">
            <a:spAutoFit/>
          </a:bodyPr>
          <a:lstStyle/>
          <a:p>
            <a:pPr algn="ctr"/>
            <a:r>
              <a:rPr lang="it-IT" sz="1400" dirty="0" smtClean="0">
                <a:solidFill>
                  <a:schemeClr val="bg1"/>
                </a:solidFill>
              </a:rPr>
              <a:t>SLIDE </a:t>
            </a:r>
            <a:fld id="{EDA38B81-E1B3-4B12-8B92-08440942D5D3}" type="slidenum">
              <a:rPr lang="it-IT" sz="1400" b="1" smtClean="0">
                <a:solidFill>
                  <a:schemeClr val="bg1"/>
                </a:solidFill>
              </a:rPr>
              <a:t>2</a:t>
            </a:fld>
            <a:endParaRPr lang="it-IT" sz="1400" b="1" dirty="0">
              <a:solidFill>
                <a:schemeClr val="bg1"/>
              </a:solidFill>
            </a:endParaRPr>
          </a:p>
        </p:txBody>
      </p:sp>
      <p:sp>
        <p:nvSpPr>
          <p:cNvPr id="5" name="Rettangolo 4"/>
          <p:cNvSpPr/>
          <p:nvPr/>
        </p:nvSpPr>
        <p:spPr>
          <a:xfrm rot="16200000">
            <a:off x="-733685" y="4037867"/>
            <a:ext cx="2814039" cy="292388"/>
          </a:xfrm>
          <a:prstGeom prst="rect">
            <a:avLst/>
          </a:prstGeom>
        </p:spPr>
        <p:txBody>
          <a:bodyPr wrap="none">
            <a:spAutoFit/>
          </a:bodyPr>
          <a:lstStyle/>
          <a:p>
            <a:pPr algn="ctr"/>
            <a:r>
              <a:rPr lang="it-IT" sz="1300" b="1" cap="all" dirty="0">
                <a:solidFill>
                  <a:schemeClr val="bg1"/>
                </a:solidFill>
              </a:rPr>
              <a:t>anziani e </a:t>
            </a:r>
            <a:r>
              <a:rPr lang="it-IT" sz="1300" b="1" cap="all" dirty="0" smtClean="0">
                <a:solidFill>
                  <a:schemeClr val="bg1"/>
                </a:solidFill>
              </a:rPr>
              <a:t>demenza: </a:t>
            </a:r>
            <a:r>
              <a:rPr lang="it-IT" sz="1300" b="1" cap="all" dirty="0" smtClean="0">
                <a:solidFill>
                  <a:srgbClr val="FFC000"/>
                </a:solidFill>
              </a:rPr>
              <a:t>INTRODUZIONE</a:t>
            </a:r>
            <a:endParaRPr lang="it-IT" sz="1300" b="1" cap="all" dirty="0">
              <a:solidFill>
                <a:srgbClr val="FFC000"/>
              </a:solidFill>
            </a:endParaRPr>
          </a:p>
        </p:txBody>
      </p:sp>
      <p:sp>
        <p:nvSpPr>
          <p:cNvPr id="11" name="Rettangolo arrotondato 10"/>
          <p:cNvSpPr/>
          <p:nvPr/>
        </p:nvSpPr>
        <p:spPr>
          <a:xfrm>
            <a:off x="1991171" y="1156655"/>
            <a:ext cx="9451648" cy="99654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it-IT" sz="1600" b="1" dirty="0" smtClean="0">
                <a:solidFill>
                  <a:schemeClr val="accent1">
                    <a:lumMod val="50000"/>
                  </a:schemeClr>
                </a:solidFill>
                <a:effectLst>
                  <a:outerShdw blurRad="38100" dist="38100" dir="2700000" algn="tl">
                    <a:srgbClr val="000000">
                      <a:alpha val="43137"/>
                    </a:srgbClr>
                  </a:outerShdw>
                </a:effectLst>
              </a:rPr>
              <a:t>TESTIMONIARE</a:t>
            </a:r>
            <a:r>
              <a:rPr lang="it-IT" sz="1600" dirty="0" smtClean="0">
                <a:solidFill>
                  <a:schemeClr val="accent4">
                    <a:lumMod val="50000"/>
                  </a:schemeClr>
                </a:solidFill>
                <a:effectLst>
                  <a:outerShdw blurRad="38100" dist="38100" dir="2700000" algn="tl">
                    <a:srgbClr val="000000">
                      <a:alpha val="43137"/>
                    </a:srgbClr>
                  </a:outerShdw>
                </a:effectLst>
              </a:rPr>
              <a:t> </a:t>
            </a:r>
            <a:r>
              <a:rPr lang="it-IT" sz="1600" dirty="0" smtClean="0">
                <a:solidFill>
                  <a:schemeClr val="tx1"/>
                </a:solidFill>
              </a:rPr>
              <a:t>e </a:t>
            </a:r>
            <a:r>
              <a:rPr lang="it-IT" sz="1600" b="1" dirty="0" smtClean="0">
                <a:solidFill>
                  <a:schemeClr val="accent1">
                    <a:lumMod val="50000"/>
                  </a:schemeClr>
                </a:solidFill>
                <a:effectLst>
                  <a:outerShdw blurRad="38100" dist="38100" dir="2700000" algn="tl">
                    <a:srgbClr val="000000">
                      <a:alpha val="43137"/>
                    </a:srgbClr>
                  </a:outerShdw>
                </a:effectLst>
              </a:rPr>
              <a:t>COMUNICARE</a:t>
            </a:r>
            <a:r>
              <a:rPr lang="it-IT" sz="1600" dirty="0" smtClean="0">
                <a:solidFill>
                  <a:schemeClr val="accent4">
                    <a:lumMod val="50000"/>
                  </a:schemeClr>
                </a:solidFill>
                <a:effectLst>
                  <a:outerShdw blurRad="38100" dist="38100" dir="2700000" algn="tl">
                    <a:srgbClr val="000000">
                      <a:alpha val="43137"/>
                    </a:srgbClr>
                  </a:outerShdw>
                </a:effectLst>
              </a:rPr>
              <a:t>  </a:t>
            </a:r>
            <a:r>
              <a:rPr lang="it-IT" sz="1600" dirty="0" smtClean="0">
                <a:solidFill>
                  <a:schemeClr val="tx1"/>
                </a:solidFill>
              </a:rPr>
              <a:t>la complessità </a:t>
            </a:r>
            <a:r>
              <a:rPr lang="it-IT" sz="1600" dirty="0">
                <a:solidFill>
                  <a:schemeClr val="tx1"/>
                </a:solidFill>
              </a:rPr>
              <a:t>e la bellezza del lavoro </a:t>
            </a:r>
            <a:r>
              <a:rPr lang="it-IT" sz="1600" dirty="0" smtClean="0">
                <a:solidFill>
                  <a:schemeClr val="tx1"/>
                </a:solidFill>
              </a:rPr>
              <a:t>dell’assistente sociale </a:t>
            </a:r>
            <a:r>
              <a:rPr lang="it-IT" sz="1600" dirty="0">
                <a:solidFill>
                  <a:schemeClr val="tx1"/>
                </a:solidFill>
              </a:rPr>
              <a:t>in area </a:t>
            </a:r>
            <a:r>
              <a:rPr lang="it-IT" sz="1600" dirty="0" smtClean="0">
                <a:solidFill>
                  <a:schemeClr val="tx1"/>
                </a:solidFill>
              </a:rPr>
              <a:t>anziani,</a:t>
            </a:r>
          </a:p>
          <a:p>
            <a:pPr lvl="0" algn="just">
              <a:lnSpc>
                <a:spcPct val="150000"/>
              </a:lnSpc>
            </a:pPr>
            <a:r>
              <a:rPr lang="it-IT" sz="1600" dirty="0" smtClean="0">
                <a:solidFill>
                  <a:schemeClr val="tx1"/>
                </a:solidFill>
              </a:rPr>
              <a:t>che i destinatari del Quaderno ancora non conoscono.</a:t>
            </a:r>
            <a:endParaRPr lang="it-IT" sz="1600" dirty="0">
              <a:solidFill>
                <a:schemeClr val="tx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93175" y="3249605"/>
            <a:ext cx="4220217" cy="239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arrotondato 7"/>
          <p:cNvSpPr/>
          <p:nvPr/>
        </p:nvSpPr>
        <p:spPr>
          <a:xfrm>
            <a:off x="5725682" y="2338863"/>
            <a:ext cx="5717137" cy="406632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smtClean="0">
                <a:solidFill>
                  <a:schemeClr val="tx1"/>
                </a:solidFill>
              </a:rPr>
              <a:t>«Il </a:t>
            </a:r>
            <a:r>
              <a:rPr lang="it-IT" sz="1600" dirty="0">
                <a:solidFill>
                  <a:schemeClr val="tx1"/>
                </a:solidFill>
              </a:rPr>
              <a:t>testo si rivolge alla </a:t>
            </a:r>
            <a:r>
              <a:rPr lang="it-IT" sz="1600" b="1" dirty="0">
                <a:solidFill>
                  <a:schemeClr val="accent1">
                    <a:lumMod val="50000"/>
                  </a:schemeClr>
                </a:solidFill>
                <a:effectLst>
                  <a:outerShdw blurRad="38100" dist="38100" dir="2700000" algn="tl">
                    <a:srgbClr val="000000">
                      <a:alpha val="43137"/>
                    </a:srgbClr>
                  </a:outerShdw>
                </a:effectLst>
              </a:rPr>
              <a:t>comunità professionale </a:t>
            </a:r>
            <a:r>
              <a:rPr lang="it-IT" sz="1600" dirty="0">
                <a:solidFill>
                  <a:schemeClr val="tx1"/>
                </a:solidFill>
              </a:rPr>
              <a:t>nel suo insieme e a chi può essere interessato e coinvolto nel lavoro </a:t>
            </a:r>
            <a:r>
              <a:rPr lang="it-IT" sz="1600" dirty="0" smtClean="0">
                <a:solidFill>
                  <a:schemeClr val="tx1"/>
                </a:solidFill>
              </a:rPr>
              <a:t>del-l’assistente </a:t>
            </a:r>
            <a:r>
              <a:rPr lang="it-IT" sz="1600" dirty="0">
                <a:solidFill>
                  <a:schemeClr val="tx1"/>
                </a:solidFill>
              </a:rPr>
              <a:t>sociale con persone anziane e con persone con </a:t>
            </a:r>
            <a:r>
              <a:rPr lang="it-IT" sz="1600" dirty="0" smtClean="0">
                <a:solidFill>
                  <a:schemeClr val="tx1"/>
                </a:solidFill>
              </a:rPr>
              <a:t>demenza.</a:t>
            </a:r>
          </a:p>
          <a:p>
            <a:pPr algn="just"/>
            <a:r>
              <a:rPr lang="it-IT" sz="1600" dirty="0" smtClean="0">
                <a:solidFill>
                  <a:schemeClr val="tx1"/>
                </a:solidFill>
              </a:rPr>
              <a:t>Due </a:t>
            </a:r>
            <a:r>
              <a:rPr lang="it-IT" sz="1600" dirty="0">
                <a:solidFill>
                  <a:schemeClr val="tx1"/>
                </a:solidFill>
              </a:rPr>
              <a:t>sono gli interlocutori privilegiati, identificati per le loro maggiori esigenze di orientamento, conoscenza e </a:t>
            </a:r>
            <a:r>
              <a:rPr lang="it-IT" sz="1600" dirty="0" smtClean="0">
                <a:solidFill>
                  <a:schemeClr val="tx1"/>
                </a:solidFill>
              </a:rPr>
              <a:t>appro-fondimento</a:t>
            </a:r>
            <a:r>
              <a:rPr lang="it-IT" sz="1600" dirty="0">
                <a:solidFill>
                  <a:schemeClr val="tx1"/>
                </a:solidFill>
              </a:rPr>
              <a:t>:</a:t>
            </a:r>
          </a:p>
          <a:p>
            <a:pPr marL="285750" lvl="0" indent="-285750" algn="just">
              <a:buFontTx/>
              <a:buChar char="-"/>
            </a:pPr>
            <a:r>
              <a:rPr lang="it-IT" sz="1600" dirty="0" smtClean="0">
                <a:solidFill>
                  <a:schemeClr val="tx1"/>
                </a:solidFill>
              </a:rPr>
              <a:t>gli </a:t>
            </a:r>
            <a:r>
              <a:rPr lang="it-IT" sz="1600" b="1" dirty="0">
                <a:solidFill>
                  <a:schemeClr val="accent1">
                    <a:lumMod val="50000"/>
                  </a:schemeClr>
                </a:solidFill>
                <a:effectLst>
                  <a:outerShdw blurRad="38100" dist="38100" dir="2700000" algn="tl">
                    <a:srgbClr val="000000">
                      <a:alpha val="43137"/>
                    </a:srgbClr>
                  </a:outerShdw>
                </a:effectLst>
              </a:rPr>
              <a:t>studenti del corso di laurea in servizio sociale</a:t>
            </a:r>
            <a:r>
              <a:rPr lang="it-IT" sz="1600" dirty="0">
                <a:solidFill>
                  <a:schemeClr val="tx1"/>
                </a:solidFill>
              </a:rPr>
              <a:t>, specie se impegnati in un tirocinio in servizi per persone anziane</a:t>
            </a:r>
            <a:r>
              <a:rPr lang="it-IT" sz="1600" dirty="0" smtClean="0">
                <a:solidFill>
                  <a:schemeClr val="tx1"/>
                </a:solidFill>
              </a:rPr>
              <a:t>;</a:t>
            </a:r>
          </a:p>
          <a:p>
            <a:pPr marL="285750" lvl="0" indent="-285750" algn="just">
              <a:buFontTx/>
              <a:buChar char="-"/>
            </a:pPr>
            <a:r>
              <a:rPr lang="it-IT" sz="1600" dirty="0" smtClean="0">
                <a:solidFill>
                  <a:schemeClr val="tx1"/>
                </a:solidFill>
              </a:rPr>
              <a:t>gli </a:t>
            </a:r>
            <a:r>
              <a:rPr lang="it-IT" sz="1600" b="1" dirty="0">
                <a:solidFill>
                  <a:schemeClr val="accent1">
                    <a:lumMod val="50000"/>
                  </a:schemeClr>
                </a:solidFill>
                <a:effectLst>
                  <a:outerShdw blurRad="38100" dist="38100" dir="2700000" algn="tl">
                    <a:srgbClr val="000000">
                      <a:alpha val="43137"/>
                    </a:srgbClr>
                  </a:outerShdw>
                </a:effectLst>
              </a:rPr>
              <a:t>assistenti sociali già formati ma senza esperienza in area anziani</a:t>
            </a:r>
            <a:r>
              <a:rPr lang="it-IT" sz="1600" dirty="0">
                <a:solidFill>
                  <a:schemeClr val="accent1">
                    <a:lumMod val="50000"/>
                  </a:schemeClr>
                </a:solidFill>
              </a:rPr>
              <a:t>,</a:t>
            </a:r>
            <a:r>
              <a:rPr lang="it-IT" sz="1600" dirty="0">
                <a:solidFill>
                  <a:schemeClr val="tx1"/>
                </a:solidFill>
              </a:rPr>
              <a:t> che iniziano a lavorare in servizi con persone anziane e/o con persone con demenza e loro familiari</a:t>
            </a:r>
            <a:r>
              <a:rPr lang="it-IT" sz="1600" dirty="0" smtClean="0">
                <a:solidFill>
                  <a:schemeClr val="tx1"/>
                </a:solidFill>
              </a:rPr>
              <a:t>.»</a:t>
            </a:r>
          </a:p>
          <a:p>
            <a:pPr lvl="0" algn="just"/>
            <a:endParaRPr lang="it-IT" sz="1600" dirty="0">
              <a:solidFill>
                <a:schemeClr val="tx1"/>
              </a:solidFill>
            </a:endParaRPr>
          </a:p>
          <a:p>
            <a:pPr lvl="0" algn="just"/>
            <a:r>
              <a:rPr lang="it-IT" sz="1600" dirty="0" smtClean="0">
                <a:solidFill>
                  <a:schemeClr val="tx1"/>
                </a:solidFill>
              </a:rPr>
              <a:t>				  </a:t>
            </a:r>
            <a:r>
              <a:rPr lang="it-IT" sz="1400" b="1" dirty="0" smtClean="0">
                <a:solidFill>
                  <a:schemeClr val="tx1"/>
                </a:solidFill>
              </a:rPr>
              <a:t>Quaderno</a:t>
            </a:r>
            <a:r>
              <a:rPr lang="it-IT" sz="1400" dirty="0" smtClean="0">
                <a:solidFill>
                  <a:schemeClr val="tx1"/>
                </a:solidFill>
              </a:rPr>
              <a:t> pag. 14</a:t>
            </a:r>
          </a:p>
          <a:p>
            <a:pPr lvl="0" algn="just"/>
            <a:endParaRPr lang="it-IT" sz="300" dirty="0" smtClean="0">
              <a:solidFill>
                <a:schemeClr val="tx1"/>
              </a:solidFill>
            </a:endParaRPr>
          </a:p>
        </p:txBody>
      </p:sp>
    </p:spTree>
    <p:extLst>
      <p:ext uri="{BB962C8B-B14F-4D97-AF65-F5344CB8AC3E}">
        <p14:creationId xmlns:p14="http://schemas.microsoft.com/office/powerpoint/2010/main" val="265325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34796" y="282492"/>
            <a:ext cx="10229316" cy="762001"/>
          </a:xfrm>
        </p:spPr>
        <p:txBody>
          <a:bodyPr>
            <a:noAutofit/>
          </a:bodyPr>
          <a:lstStyle/>
          <a:p>
            <a:r>
              <a:rPr lang="it-IT" sz="2800" b="1" dirty="0" smtClean="0">
                <a:solidFill>
                  <a:srgbClr val="002060"/>
                </a:solidFill>
                <a:latin typeface="Times New Roman" panose="02020603050405020304" pitchFamily="18" charset="0"/>
                <a:cs typeface="Times New Roman" panose="02020603050405020304" pitchFamily="18" charset="0"/>
              </a:rPr>
              <a:t>L’area anziani, poco considerata dalle matricole per il loro futuro</a:t>
            </a:r>
            <a:endParaRPr lang="it-IT" sz="2400" b="1" dirty="0">
              <a:solidFill>
                <a:srgbClr val="00206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297316" y="6251303"/>
            <a:ext cx="716863" cy="307777"/>
          </a:xfrm>
          <a:prstGeom prst="rect">
            <a:avLst/>
          </a:prstGeom>
        </p:spPr>
        <p:txBody>
          <a:bodyPr wrap="none">
            <a:spAutoFit/>
          </a:bodyPr>
          <a:lstStyle/>
          <a:p>
            <a:pPr algn="ctr"/>
            <a:r>
              <a:rPr lang="it-IT" sz="1400" dirty="0" smtClean="0">
                <a:solidFill>
                  <a:schemeClr val="bg1"/>
                </a:solidFill>
              </a:rPr>
              <a:t>SLIDE </a:t>
            </a:r>
            <a:fld id="{EDA38B81-E1B3-4B12-8B92-08440942D5D3}" type="slidenum">
              <a:rPr lang="it-IT" sz="1400" b="1" smtClean="0">
                <a:solidFill>
                  <a:schemeClr val="bg1"/>
                </a:solidFill>
              </a:rPr>
              <a:t>3</a:t>
            </a:fld>
            <a:endParaRPr lang="it-IT" sz="1400" b="1" dirty="0">
              <a:solidFill>
                <a:schemeClr val="bg1"/>
              </a:solidFill>
            </a:endParaRPr>
          </a:p>
        </p:txBody>
      </p:sp>
      <p:sp>
        <p:nvSpPr>
          <p:cNvPr id="5" name="Rettangolo 4"/>
          <p:cNvSpPr/>
          <p:nvPr/>
        </p:nvSpPr>
        <p:spPr>
          <a:xfrm rot="16200000">
            <a:off x="-733685" y="4037867"/>
            <a:ext cx="2814039" cy="292388"/>
          </a:xfrm>
          <a:prstGeom prst="rect">
            <a:avLst/>
          </a:prstGeom>
        </p:spPr>
        <p:txBody>
          <a:bodyPr wrap="none">
            <a:spAutoFit/>
          </a:bodyPr>
          <a:lstStyle/>
          <a:p>
            <a:pPr algn="ctr"/>
            <a:r>
              <a:rPr lang="it-IT" sz="1300" b="1" cap="all" dirty="0">
                <a:solidFill>
                  <a:schemeClr val="bg1"/>
                </a:solidFill>
              </a:rPr>
              <a:t>anziani e </a:t>
            </a:r>
            <a:r>
              <a:rPr lang="it-IT" sz="1300" b="1" cap="all" dirty="0" smtClean="0">
                <a:solidFill>
                  <a:schemeClr val="bg1"/>
                </a:solidFill>
              </a:rPr>
              <a:t>demenza: </a:t>
            </a:r>
            <a:r>
              <a:rPr lang="it-IT" sz="1300" b="1" cap="all" dirty="0" smtClean="0">
                <a:solidFill>
                  <a:srgbClr val="FFC000"/>
                </a:solidFill>
              </a:rPr>
              <a:t>INTRODUZIONE</a:t>
            </a:r>
            <a:endParaRPr lang="it-IT" sz="1300" b="1" cap="all" dirty="0">
              <a:solidFill>
                <a:srgbClr val="FFC000"/>
              </a:solidFill>
            </a:endParaRPr>
          </a:p>
        </p:txBody>
      </p:sp>
      <p:sp>
        <p:nvSpPr>
          <p:cNvPr id="11" name="Rettangolo arrotondato 10"/>
          <p:cNvSpPr/>
          <p:nvPr/>
        </p:nvSpPr>
        <p:spPr>
          <a:xfrm>
            <a:off x="1991171" y="1156655"/>
            <a:ext cx="9451648" cy="99654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t-IT" sz="1600" dirty="0" smtClean="0">
                <a:solidFill>
                  <a:schemeClr val="tx1"/>
                </a:solidFill>
              </a:rPr>
              <a:t>In questo corso di laurea, nella prima lezione di Guida al Tirocinio si chiede alle matricole di compilare una SK di presentazione sul proprio percorso pregresso (studi, lavoro, esperienze in ambito sociale); l’ultima domanda è «Interessi </a:t>
            </a:r>
            <a:r>
              <a:rPr lang="it-IT" sz="1600" dirty="0">
                <a:solidFill>
                  <a:schemeClr val="tx1"/>
                </a:solidFill>
              </a:rPr>
              <a:t>in ambito sociale (es. aree di utenza o situazioni in cui si vorrebbe inserirsi come futuro AS</a:t>
            </a:r>
            <a:r>
              <a:rPr lang="it-IT" sz="1600" dirty="0" smtClean="0">
                <a:solidFill>
                  <a:schemeClr val="tx1"/>
                </a:solidFill>
              </a:rPr>
              <a:t>)»</a:t>
            </a:r>
            <a:r>
              <a:rPr lang="it-IT" sz="1600" dirty="0" smtClean="0">
                <a:solidFill>
                  <a:schemeClr val="tx1"/>
                </a:solidFill>
              </a:rPr>
              <a:t>.</a:t>
            </a:r>
            <a:endParaRPr lang="it-IT" sz="16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521" y="2375666"/>
            <a:ext cx="4247670" cy="402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txBox="1">
            <a:spLocks noChangeArrowheads="1"/>
          </p:cNvSpPr>
          <p:nvPr/>
        </p:nvSpPr>
        <p:spPr bwMode="auto">
          <a:xfrm>
            <a:off x="6064149" y="2547301"/>
            <a:ext cx="5686317" cy="99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charset="0"/>
              </a:defRPr>
            </a:lvl1pPr>
            <a:lvl2pPr marL="742950" indent="-285750" defTabSz="685800">
              <a:defRPr>
                <a:solidFill>
                  <a:schemeClr val="tx1"/>
                </a:solidFill>
                <a:latin typeface="Arial" charset="0"/>
              </a:defRPr>
            </a:lvl2pPr>
            <a:lvl3pPr marL="1143000" indent="-228600" defTabSz="685800">
              <a:defRPr>
                <a:solidFill>
                  <a:schemeClr val="tx1"/>
                </a:solidFill>
                <a:latin typeface="Arial" charset="0"/>
              </a:defRPr>
            </a:lvl3pPr>
            <a:lvl4pPr marL="1600200" indent="-228600" defTabSz="685800">
              <a:defRPr>
                <a:solidFill>
                  <a:schemeClr val="tx1"/>
                </a:solidFill>
                <a:latin typeface="Arial" charset="0"/>
              </a:defRPr>
            </a:lvl4pPr>
            <a:lvl5pPr marL="2057400" indent="-228600" defTabSz="685800">
              <a:defRPr>
                <a:solidFill>
                  <a:schemeClr val="tx1"/>
                </a:solidFill>
                <a:latin typeface="Arial" charset="0"/>
              </a:defRPr>
            </a:lvl5pPr>
            <a:lvl6pPr marL="2514600" indent="-228600" defTabSz="685800" eaLnBrk="0" fontAlgn="base" hangingPunct="0">
              <a:spcBef>
                <a:spcPct val="0"/>
              </a:spcBef>
              <a:spcAft>
                <a:spcPct val="0"/>
              </a:spcAft>
              <a:defRPr>
                <a:solidFill>
                  <a:schemeClr val="tx1"/>
                </a:solidFill>
                <a:latin typeface="Arial" charset="0"/>
              </a:defRPr>
            </a:lvl6pPr>
            <a:lvl7pPr marL="2971800" indent="-228600" defTabSz="685800" eaLnBrk="0" fontAlgn="base" hangingPunct="0">
              <a:spcBef>
                <a:spcPct val="0"/>
              </a:spcBef>
              <a:spcAft>
                <a:spcPct val="0"/>
              </a:spcAft>
              <a:defRPr>
                <a:solidFill>
                  <a:schemeClr val="tx1"/>
                </a:solidFill>
                <a:latin typeface="Arial" charset="0"/>
              </a:defRPr>
            </a:lvl7pPr>
            <a:lvl8pPr marL="3429000" indent="-228600" defTabSz="685800" eaLnBrk="0" fontAlgn="base" hangingPunct="0">
              <a:spcBef>
                <a:spcPct val="0"/>
              </a:spcBef>
              <a:spcAft>
                <a:spcPct val="0"/>
              </a:spcAft>
              <a:defRPr>
                <a:solidFill>
                  <a:schemeClr val="tx1"/>
                </a:solidFill>
                <a:latin typeface="Arial" charset="0"/>
              </a:defRPr>
            </a:lvl8pPr>
            <a:lvl9pPr marL="3886200" indent="-228600" defTabSz="6858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750"/>
              </a:spcBef>
              <a:buFont typeface="Arial" charset="0"/>
              <a:buNone/>
            </a:pPr>
            <a:r>
              <a:rPr lang="it-IT" altLang="it-IT" sz="1600" b="1" dirty="0">
                <a:latin typeface="Calibri" pitchFamily="34" charset="0"/>
              </a:rPr>
              <a:t>LE RISPOSTE DEGLI </a:t>
            </a:r>
            <a:r>
              <a:rPr lang="it-IT" altLang="it-IT" sz="1600" b="1" dirty="0" smtClean="0">
                <a:latin typeface="Calibri" pitchFamily="34" charset="0"/>
              </a:rPr>
              <a:t>STUDENTI DI </a:t>
            </a:r>
            <a:r>
              <a:rPr lang="it-IT" altLang="it-IT" sz="1600" b="1" dirty="0">
                <a:latin typeface="Calibri" pitchFamily="34" charset="0"/>
              </a:rPr>
              <a:t>ALCUNI GRUPPI DI 1° ANNO,</a:t>
            </a:r>
          </a:p>
          <a:p>
            <a:pPr eaLnBrk="1" hangingPunct="1">
              <a:lnSpc>
                <a:spcPct val="90000"/>
              </a:lnSpc>
              <a:spcBef>
                <a:spcPts val="750"/>
              </a:spcBef>
              <a:buFont typeface="Arial" charset="0"/>
              <a:buNone/>
            </a:pPr>
            <a:r>
              <a:rPr lang="it-IT" altLang="it-IT" sz="1600" b="1" dirty="0">
                <a:latin typeface="Calibri" pitchFamily="34" charset="0"/>
              </a:rPr>
              <a:t>A.A. 2013/2014 - </a:t>
            </a:r>
            <a:r>
              <a:rPr lang="it-IT" altLang="it-IT" sz="1600" b="1" dirty="0" smtClean="0">
                <a:latin typeface="Calibri" pitchFamily="34" charset="0"/>
              </a:rPr>
              <a:t>2023/2024 (</a:t>
            </a:r>
            <a:r>
              <a:rPr lang="it-IT" altLang="it-IT" sz="1600" b="1" dirty="0">
                <a:latin typeface="Calibri" pitchFamily="34" charset="0"/>
              </a:rPr>
              <a:t>totale studenti = </a:t>
            </a:r>
            <a:r>
              <a:rPr lang="it-IT" altLang="it-IT" sz="1600" b="1" dirty="0" smtClean="0">
                <a:latin typeface="Calibri" pitchFamily="34" charset="0"/>
              </a:rPr>
              <a:t>413, </a:t>
            </a:r>
            <a:r>
              <a:rPr lang="it-IT" altLang="it-IT" sz="1600" b="1" dirty="0">
                <a:latin typeface="Calibri" pitchFamily="34" charset="0"/>
              </a:rPr>
              <a:t>possibili </a:t>
            </a:r>
          </a:p>
          <a:p>
            <a:pPr eaLnBrk="1" hangingPunct="1">
              <a:lnSpc>
                <a:spcPct val="90000"/>
              </a:lnSpc>
              <a:spcBef>
                <a:spcPts val="750"/>
              </a:spcBef>
              <a:buFont typeface="Arial" charset="0"/>
              <a:buNone/>
            </a:pPr>
            <a:r>
              <a:rPr lang="it-IT" altLang="it-IT" sz="1600" b="1" dirty="0">
                <a:latin typeface="Calibri" pitchFamily="34" charset="0"/>
              </a:rPr>
              <a:t>più risposte a domanda aperta)</a:t>
            </a:r>
            <a:endParaRPr lang="it-IT" altLang="it-IT" sz="1600" dirty="0">
              <a:latin typeface="Comic Sans MS" pitchFamily="66" charset="0"/>
            </a:endParaRPr>
          </a:p>
        </p:txBody>
      </p:sp>
      <p:sp useBgFill="1">
        <p:nvSpPr>
          <p:cNvPr id="10" name="Rectangle 3"/>
          <p:cNvSpPr txBox="1">
            <a:spLocks noChangeArrowheads="1"/>
          </p:cNvSpPr>
          <p:nvPr/>
        </p:nvSpPr>
        <p:spPr bwMode="auto">
          <a:xfrm>
            <a:off x="6716995" y="3443958"/>
            <a:ext cx="5592311" cy="2653856"/>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FontTx/>
              <a:buNone/>
              <a:defRPr/>
            </a:pPr>
            <a:endParaRPr lang="it-IT" altLang="it-IT" sz="2000" kern="0" dirty="0"/>
          </a:p>
          <a:p>
            <a:pPr marL="0" indent="0" algn="just" eaLnBrk="1" hangingPunct="1">
              <a:lnSpc>
                <a:spcPct val="90000"/>
              </a:lnSpc>
              <a:buFontTx/>
              <a:buNone/>
              <a:defRPr/>
            </a:pPr>
            <a:r>
              <a:rPr lang="it-IT" altLang="it-IT" sz="1600" kern="0" dirty="0" smtClean="0"/>
              <a:t>290     </a:t>
            </a:r>
            <a:r>
              <a:rPr lang="it-IT" altLang="it-IT" sz="1600" kern="0" dirty="0" smtClean="0"/>
              <a:t>minori</a:t>
            </a:r>
            <a:r>
              <a:rPr lang="it-IT" altLang="it-IT" sz="1600" kern="0" dirty="0" smtClean="0"/>
              <a:t>			</a:t>
            </a:r>
            <a:r>
              <a:rPr lang="it-IT" altLang="it-IT" sz="1600" kern="0" dirty="0" smtClean="0"/>
              <a:t>70</a:t>
            </a:r>
            <a:r>
              <a:rPr lang="it-IT" altLang="it-IT" sz="1600" kern="0" dirty="0" smtClean="0"/>
              <a:t>%</a:t>
            </a:r>
          </a:p>
          <a:p>
            <a:pPr marL="0" indent="0" algn="just" eaLnBrk="1" hangingPunct="1">
              <a:lnSpc>
                <a:spcPct val="90000"/>
              </a:lnSpc>
              <a:buFontTx/>
              <a:buNone/>
              <a:defRPr/>
            </a:pPr>
            <a:r>
              <a:rPr lang="it-IT" altLang="it-IT" sz="1600" kern="0" dirty="0" smtClean="0"/>
              <a:t>160     </a:t>
            </a:r>
            <a:r>
              <a:rPr lang="it-IT" altLang="it-IT" sz="1600" kern="0" dirty="0" smtClean="0"/>
              <a:t>detenuti</a:t>
            </a:r>
            <a:r>
              <a:rPr lang="it-IT" altLang="it-IT" sz="1600" kern="0" dirty="0"/>
              <a:t>			</a:t>
            </a:r>
            <a:r>
              <a:rPr lang="it-IT" altLang="it-IT" sz="1600" kern="0" dirty="0" smtClean="0"/>
              <a:t>39%</a:t>
            </a:r>
            <a:endParaRPr lang="it-IT" altLang="it-IT" sz="1600" kern="0" dirty="0"/>
          </a:p>
          <a:p>
            <a:pPr marL="0" indent="0" algn="just" eaLnBrk="1" hangingPunct="1">
              <a:lnSpc>
                <a:spcPct val="90000"/>
              </a:lnSpc>
              <a:buFontTx/>
              <a:buNone/>
              <a:defRPr/>
            </a:pPr>
            <a:r>
              <a:rPr lang="it-IT" altLang="it-IT" sz="1600" kern="0" dirty="0" smtClean="0"/>
              <a:t>124     </a:t>
            </a:r>
            <a:r>
              <a:rPr lang="it-IT" altLang="it-IT" sz="1600" kern="0" dirty="0" smtClean="0"/>
              <a:t>persone con dipendenza</a:t>
            </a:r>
            <a:r>
              <a:rPr lang="it-IT" altLang="it-IT" sz="1600" kern="0" dirty="0"/>
              <a:t>	</a:t>
            </a:r>
            <a:r>
              <a:rPr lang="it-IT" altLang="it-IT" sz="1600" kern="0" dirty="0" smtClean="0"/>
              <a:t>	30</a:t>
            </a:r>
            <a:r>
              <a:rPr lang="it-IT" altLang="it-IT" sz="1600" kern="0" dirty="0" smtClean="0"/>
              <a:t>%</a:t>
            </a:r>
          </a:p>
          <a:p>
            <a:pPr marL="0" indent="0" algn="just" eaLnBrk="1" hangingPunct="1">
              <a:lnSpc>
                <a:spcPct val="90000"/>
              </a:lnSpc>
              <a:buFontTx/>
              <a:buNone/>
              <a:defRPr/>
            </a:pPr>
            <a:r>
              <a:rPr lang="it-IT" altLang="it-IT" sz="1600" kern="0" dirty="0"/>
              <a:t> </a:t>
            </a:r>
            <a:r>
              <a:rPr lang="it-IT" altLang="it-IT" sz="1600" kern="0" dirty="0" smtClean="0"/>
              <a:t> 84     </a:t>
            </a:r>
            <a:r>
              <a:rPr lang="it-IT" altLang="it-IT" sz="1600" kern="0" dirty="0" smtClean="0"/>
              <a:t>migranti</a:t>
            </a:r>
            <a:r>
              <a:rPr lang="it-IT" altLang="it-IT" sz="1600" kern="0" dirty="0" smtClean="0"/>
              <a:t>			20%</a:t>
            </a:r>
          </a:p>
          <a:p>
            <a:pPr marL="0" indent="0" algn="just" eaLnBrk="1" hangingPunct="1">
              <a:lnSpc>
                <a:spcPct val="90000"/>
              </a:lnSpc>
              <a:buFontTx/>
              <a:buNone/>
              <a:defRPr/>
            </a:pPr>
            <a:r>
              <a:rPr lang="it-IT" altLang="it-IT" sz="1600" kern="0" dirty="0"/>
              <a:t> </a:t>
            </a:r>
            <a:r>
              <a:rPr lang="it-IT" altLang="it-IT" sz="1600" kern="0" dirty="0" smtClean="0"/>
              <a:t> 62     </a:t>
            </a:r>
            <a:r>
              <a:rPr lang="it-IT" altLang="it-IT" sz="1600" kern="0" dirty="0" smtClean="0"/>
              <a:t>persone con problemi psichiatrici        </a:t>
            </a:r>
            <a:r>
              <a:rPr lang="it-IT" altLang="it-IT" sz="1600" kern="0" dirty="0" smtClean="0"/>
              <a:t>15%</a:t>
            </a:r>
          </a:p>
          <a:p>
            <a:pPr marL="0" indent="0" algn="just" eaLnBrk="1" hangingPunct="1">
              <a:lnSpc>
                <a:spcPct val="90000"/>
              </a:lnSpc>
              <a:buFontTx/>
              <a:buNone/>
              <a:defRPr/>
            </a:pPr>
            <a:r>
              <a:rPr lang="it-IT" altLang="it-IT" sz="1600" kern="0" dirty="0" smtClean="0"/>
              <a:t>  45     </a:t>
            </a:r>
            <a:r>
              <a:rPr lang="it-IT" altLang="it-IT" sz="1600" kern="0" dirty="0" smtClean="0"/>
              <a:t>persone con disabilità</a:t>
            </a:r>
            <a:r>
              <a:rPr lang="it-IT" altLang="it-IT" sz="1600" kern="0" dirty="0" smtClean="0"/>
              <a:t>		11%</a:t>
            </a:r>
          </a:p>
          <a:p>
            <a:pPr marL="0" indent="0" algn="just" eaLnBrk="1" hangingPunct="1">
              <a:lnSpc>
                <a:spcPct val="90000"/>
              </a:lnSpc>
              <a:buFontTx/>
              <a:buNone/>
              <a:defRPr/>
            </a:pPr>
            <a:r>
              <a:rPr lang="it-IT" altLang="it-IT" sz="1600" b="1" kern="0" dirty="0" smtClean="0">
                <a:solidFill>
                  <a:srgbClr val="C00000"/>
                </a:solidFill>
              </a:rPr>
              <a:t>  </a:t>
            </a:r>
            <a:r>
              <a:rPr lang="it-IT" altLang="it-IT" sz="1600" b="1" kern="0" dirty="0" smtClean="0">
                <a:solidFill>
                  <a:srgbClr val="FF0000"/>
                </a:solidFill>
              </a:rPr>
              <a:t>41     </a:t>
            </a:r>
            <a:r>
              <a:rPr lang="it-IT" altLang="it-IT" sz="1600" b="1" kern="0" dirty="0" smtClean="0">
                <a:solidFill>
                  <a:srgbClr val="FF0000"/>
                </a:solidFill>
              </a:rPr>
              <a:t>anziani</a:t>
            </a:r>
            <a:r>
              <a:rPr lang="it-IT" altLang="it-IT" sz="1600" b="1" kern="0" dirty="0" smtClean="0">
                <a:solidFill>
                  <a:srgbClr val="FF0000"/>
                </a:solidFill>
              </a:rPr>
              <a:t>			10% </a:t>
            </a:r>
          </a:p>
        </p:txBody>
      </p:sp>
    </p:spTree>
    <p:extLst>
      <p:ext uri="{BB962C8B-B14F-4D97-AF65-F5344CB8AC3E}">
        <p14:creationId xmlns:p14="http://schemas.microsoft.com/office/powerpoint/2010/main" val="92757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500"/>
                                        <p:tgtEl>
                                          <p:spTgt spid="10">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500"/>
                                        <p:tgtEl>
                                          <p:spTgt spid="10">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6" end="6"/>
                                            </p:txEl>
                                          </p:spTgt>
                                        </p:tgtEl>
                                        <p:attrNameLst>
                                          <p:attrName>style.visibility</p:attrName>
                                        </p:attrNameLst>
                                      </p:cBhvr>
                                      <p:to>
                                        <p:strVal val="visible"/>
                                      </p:to>
                                    </p:set>
                                    <p:animEffect transition="in" filter="fade">
                                      <p:cBhvr>
                                        <p:cTn id="34" dur="500"/>
                                        <p:tgtEl>
                                          <p:spTgt spid="10">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93274" y="671319"/>
            <a:ext cx="9049996" cy="762001"/>
          </a:xfrm>
        </p:spPr>
        <p:txBody>
          <a:bodyPr>
            <a:noAutofit/>
          </a:bodyPr>
          <a:lstStyle/>
          <a:p>
            <a:r>
              <a:rPr lang="it-IT" sz="2800" b="1" dirty="0" smtClean="0">
                <a:solidFill>
                  <a:srgbClr val="002060"/>
                </a:solidFill>
                <a:latin typeface="Times New Roman" panose="02020603050405020304" pitchFamily="18" charset="0"/>
                <a:cs typeface="Times New Roman" panose="02020603050405020304" pitchFamily="18" charset="0"/>
              </a:rPr>
              <a:t>Due aspetti riferiti alla produzione del Quaderno,</a:t>
            </a:r>
            <a:br>
              <a:rPr lang="it-IT" sz="2800" b="1" dirty="0" smtClean="0">
                <a:solidFill>
                  <a:srgbClr val="002060"/>
                </a:solidFill>
                <a:latin typeface="Times New Roman" panose="02020603050405020304" pitchFamily="18" charset="0"/>
                <a:cs typeface="Times New Roman" panose="02020603050405020304" pitchFamily="18" charset="0"/>
              </a:rPr>
            </a:br>
            <a:r>
              <a:rPr lang="it-IT" sz="2800" b="1" dirty="0" smtClean="0">
                <a:solidFill>
                  <a:srgbClr val="002060"/>
                </a:solidFill>
                <a:latin typeface="Times New Roman" panose="02020603050405020304" pitchFamily="18" charset="0"/>
                <a:cs typeface="Times New Roman" panose="02020603050405020304" pitchFamily="18" charset="0"/>
              </a:rPr>
              <a:t>che gli studenti incontreranno nel CdL e nel lavoro </a:t>
            </a:r>
            <a:endParaRPr lang="it-IT" sz="2400" b="1" dirty="0">
              <a:solidFill>
                <a:srgbClr val="00206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297316" y="6251303"/>
            <a:ext cx="716863" cy="307777"/>
          </a:xfrm>
          <a:prstGeom prst="rect">
            <a:avLst/>
          </a:prstGeom>
        </p:spPr>
        <p:txBody>
          <a:bodyPr wrap="none">
            <a:spAutoFit/>
          </a:bodyPr>
          <a:lstStyle/>
          <a:p>
            <a:pPr algn="ctr"/>
            <a:r>
              <a:rPr lang="it-IT" sz="1400" dirty="0" smtClean="0">
                <a:solidFill>
                  <a:schemeClr val="bg1"/>
                </a:solidFill>
              </a:rPr>
              <a:t>SLIDE </a:t>
            </a:r>
            <a:fld id="{EDA38B81-E1B3-4B12-8B92-08440942D5D3}" type="slidenum">
              <a:rPr lang="it-IT" sz="1400" b="1" smtClean="0">
                <a:solidFill>
                  <a:schemeClr val="bg1"/>
                </a:solidFill>
              </a:rPr>
              <a:t>4</a:t>
            </a:fld>
            <a:endParaRPr lang="it-IT" sz="1400" b="1" dirty="0">
              <a:solidFill>
                <a:schemeClr val="bg1"/>
              </a:solidFill>
            </a:endParaRPr>
          </a:p>
        </p:txBody>
      </p:sp>
      <p:sp>
        <p:nvSpPr>
          <p:cNvPr id="5" name="Rettangolo 4"/>
          <p:cNvSpPr/>
          <p:nvPr/>
        </p:nvSpPr>
        <p:spPr>
          <a:xfrm rot="16200000">
            <a:off x="-733685" y="4037867"/>
            <a:ext cx="2814039" cy="292388"/>
          </a:xfrm>
          <a:prstGeom prst="rect">
            <a:avLst/>
          </a:prstGeom>
        </p:spPr>
        <p:txBody>
          <a:bodyPr wrap="none">
            <a:spAutoFit/>
          </a:bodyPr>
          <a:lstStyle/>
          <a:p>
            <a:pPr algn="ctr"/>
            <a:r>
              <a:rPr lang="it-IT" sz="1300" b="1" cap="all" dirty="0">
                <a:solidFill>
                  <a:schemeClr val="bg1"/>
                </a:solidFill>
              </a:rPr>
              <a:t>anziani e </a:t>
            </a:r>
            <a:r>
              <a:rPr lang="it-IT" sz="1300" b="1" cap="all" dirty="0" smtClean="0">
                <a:solidFill>
                  <a:schemeClr val="bg1"/>
                </a:solidFill>
              </a:rPr>
              <a:t>demenza: </a:t>
            </a:r>
            <a:r>
              <a:rPr lang="it-IT" sz="1300" b="1" cap="all" dirty="0" smtClean="0">
                <a:solidFill>
                  <a:srgbClr val="FFC000"/>
                </a:solidFill>
              </a:rPr>
              <a:t>INTRODUZIONE</a:t>
            </a:r>
            <a:endParaRPr lang="it-IT" sz="1300" b="1" cap="all" dirty="0">
              <a:solidFill>
                <a:srgbClr val="FFC000"/>
              </a:solidFill>
            </a:endParaRPr>
          </a:p>
        </p:txBody>
      </p:sp>
      <p:sp>
        <p:nvSpPr>
          <p:cNvPr id="12" name="Rectangle 3"/>
          <p:cNvSpPr txBox="1">
            <a:spLocks noChangeArrowheads="1"/>
          </p:cNvSpPr>
          <p:nvPr/>
        </p:nvSpPr>
        <p:spPr bwMode="auto">
          <a:xfrm>
            <a:off x="2706998" y="2776699"/>
            <a:ext cx="1005649" cy="32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charset="0"/>
              </a:defRPr>
            </a:lvl1pPr>
            <a:lvl2pPr marL="742950" indent="-285750" defTabSz="685800">
              <a:defRPr>
                <a:solidFill>
                  <a:schemeClr val="tx1"/>
                </a:solidFill>
                <a:latin typeface="Arial" charset="0"/>
              </a:defRPr>
            </a:lvl2pPr>
            <a:lvl3pPr marL="1143000" indent="-228600" defTabSz="685800">
              <a:defRPr>
                <a:solidFill>
                  <a:schemeClr val="tx1"/>
                </a:solidFill>
                <a:latin typeface="Arial" charset="0"/>
              </a:defRPr>
            </a:lvl3pPr>
            <a:lvl4pPr marL="1600200" indent="-228600" defTabSz="685800">
              <a:defRPr>
                <a:solidFill>
                  <a:schemeClr val="tx1"/>
                </a:solidFill>
                <a:latin typeface="Arial" charset="0"/>
              </a:defRPr>
            </a:lvl4pPr>
            <a:lvl5pPr marL="2057400" indent="-228600" defTabSz="685800">
              <a:defRPr>
                <a:solidFill>
                  <a:schemeClr val="tx1"/>
                </a:solidFill>
                <a:latin typeface="Arial" charset="0"/>
              </a:defRPr>
            </a:lvl5pPr>
            <a:lvl6pPr marL="2514600" indent="-228600" defTabSz="685800" eaLnBrk="0" fontAlgn="base" hangingPunct="0">
              <a:spcBef>
                <a:spcPct val="0"/>
              </a:spcBef>
              <a:spcAft>
                <a:spcPct val="0"/>
              </a:spcAft>
              <a:defRPr>
                <a:solidFill>
                  <a:schemeClr val="tx1"/>
                </a:solidFill>
                <a:latin typeface="Arial" charset="0"/>
              </a:defRPr>
            </a:lvl6pPr>
            <a:lvl7pPr marL="2971800" indent="-228600" defTabSz="685800" eaLnBrk="0" fontAlgn="base" hangingPunct="0">
              <a:spcBef>
                <a:spcPct val="0"/>
              </a:spcBef>
              <a:spcAft>
                <a:spcPct val="0"/>
              </a:spcAft>
              <a:defRPr>
                <a:solidFill>
                  <a:schemeClr val="tx1"/>
                </a:solidFill>
                <a:latin typeface="Arial" charset="0"/>
              </a:defRPr>
            </a:lvl7pPr>
            <a:lvl8pPr marL="3429000" indent="-228600" defTabSz="685800" eaLnBrk="0" fontAlgn="base" hangingPunct="0">
              <a:spcBef>
                <a:spcPct val="0"/>
              </a:spcBef>
              <a:spcAft>
                <a:spcPct val="0"/>
              </a:spcAft>
              <a:defRPr>
                <a:solidFill>
                  <a:schemeClr val="tx1"/>
                </a:solidFill>
                <a:latin typeface="Arial" charset="0"/>
              </a:defRPr>
            </a:lvl8pPr>
            <a:lvl9pPr marL="3886200" indent="-228600" defTabSz="6858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750"/>
              </a:spcBef>
              <a:buFont typeface="Arial" charset="0"/>
              <a:buNone/>
            </a:pPr>
            <a:r>
              <a:rPr lang="it-IT" altLang="it-IT" sz="1600" b="1" dirty="0" smtClean="0">
                <a:latin typeface="Calibri" pitchFamily="34" charset="0"/>
              </a:rPr>
              <a:t>SCRIVERE</a:t>
            </a:r>
            <a:endParaRPr lang="it-IT" altLang="it-IT" sz="1600" dirty="0">
              <a:latin typeface="Comic Sans MS" pitchFamily="66" charset="0"/>
            </a:endParaRPr>
          </a:p>
        </p:txBody>
      </p:sp>
      <p:sp>
        <p:nvSpPr>
          <p:cNvPr id="13" name="Rectangle 3"/>
          <p:cNvSpPr txBox="1">
            <a:spLocks noChangeArrowheads="1"/>
          </p:cNvSpPr>
          <p:nvPr/>
        </p:nvSpPr>
        <p:spPr bwMode="auto">
          <a:xfrm>
            <a:off x="6588809" y="2610140"/>
            <a:ext cx="1781114" cy="65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charset="0"/>
              </a:defRPr>
            </a:lvl1pPr>
            <a:lvl2pPr marL="742950" indent="-285750" defTabSz="685800">
              <a:defRPr>
                <a:solidFill>
                  <a:schemeClr val="tx1"/>
                </a:solidFill>
                <a:latin typeface="Arial" charset="0"/>
              </a:defRPr>
            </a:lvl2pPr>
            <a:lvl3pPr marL="1143000" indent="-228600" defTabSz="685800">
              <a:defRPr>
                <a:solidFill>
                  <a:schemeClr val="tx1"/>
                </a:solidFill>
                <a:latin typeface="Arial" charset="0"/>
              </a:defRPr>
            </a:lvl3pPr>
            <a:lvl4pPr marL="1600200" indent="-228600" defTabSz="685800">
              <a:defRPr>
                <a:solidFill>
                  <a:schemeClr val="tx1"/>
                </a:solidFill>
                <a:latin typeface="Arial" charset="0"/>
              </a:defRPr>
            </a:lvl4pPr>
            <a:lvl5pPr marL="2057400" indent="-228600" defTabSz="685800">
              <a:defRPr>
                <a:solidFill>
                  <a:schemeClr val="tx1"/>
                </a:solidFill>
                <a:latin typeface="Arial" charset="0"/>
              </a:defRPr>
            </a:lvl5pPr>
            <a:lvl6pPr marL="2514600" indent="-228600" defTabSz="685800" eaLnBrk="0" fontAlgn="base" hangingPunct="0">
              <a:spcBef>
                <a:spcPct val="0"/>
              </a:spcBef>
              <a:spcAft>
                <a:spcPct val="0"/>
              </a:spcAft>
              <a:defRPr>
                <a:solidFill>
                  <a:schemeClr val="tx1"/>
                </a:solidFill>
                <a:latin typeface="Arial" charset="0"/>
              </a:defRPr>
            </a:lvl6pPr>
            <a:lvl7pPr marL="2971800" indent="-228600" defTabSz="685800" eaLnBrk="0" fontAlgn="base" hangingPunct="0">
              <a:spcBef>
                <a:spcPct val="0"/>
              </a:spcBef>
              <a:spcAft>
                <a:spcPct val="0"/>
              </a:spcAft>
              <a:defRPr>
                <a:solidFill>
                  <a:schemeClr val="tx1"/>
                </a:solidFill>
                <a:latin typeface="Arial" charset="0"/>
              </a:defRPr>
            </a:lvl7pPr>
            <a:lvl8pPr marL="3429000" indent="-228600" defTabSz="685800" eaLnBrk="0" fontAlgn="base" hangingPunct="0">
              <a:spcBef>
                <a:spcPct val="0"/>
              </a:spcBef>
              <a:spcAft>
                <a:spcPct val="0"/>
              </a:spcAft>
              <a:defRPr>
                <a:solidFill>
                  <a:schemeClr val="tx1"/>
                </a:solidFill>
                <a:latin typeface="Arial" charset="0"/>
              </a:defRPr>
            </a:lvl8pPr>
            <a:lvl9pPr marL="3886200" indent="-228600" defTabSz="6858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750"/>
              </a:spcBef>
              <a:buFont typeface="Arial" charset="0"/>
              <a:buNone/>
            </a:pPr>
            <a:r>
              <a:rPr lang="it-IT" altLang="it-IT" sz="1600" b="1" dirty="0" smtClean="0">
                <a:latin typeface="Calibri" pitchFamily="34" charset="0"/>
              </a:rPr>
              <a:t>LAVORARE DA SOLI E IN GRUPPO</a:t>
            </a:r>
            <a:endParaRPr lang="it-IT" altLang="it-IT" sz="1600" dirty="0">
              <a:latin typeface="Comic Sans MS" pitchFamily="66"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8055" y="179461"/>
            <a:ext cx="2332432" cy="318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magine 14">
            <a:extLst>
              <a:ext uri="{FF2B5EF4-FFF2-40B4-BE49-F238E27FC236}">
                <a16:creationId xmlns="" xmlns:a16="http://schemas.microsoft.com/office/drawing/2014/main" id="{33C08AA8-8E97-BD9F-A3C5-1311A83B12F3}"/>
              </a:ext>
            </a:extLst>
          </p:cNvPr>
          <p:cNvPicPr>
            <a:picLocks noChangeAspect="1"/>
          </p:cNvPicPr>
          <p:nvPr/>
        </p:nvPicPr>
        <p:blipFill>
          <a:blip r:embed="rId3"/>
          <a:stretch>
            <a:fillRect/>
          </a:stretch>
        </p:blipFill>
        <p:spPr>
          <a:xfrm>
            <a:off x="1944141" y="1939443"/>
            <a:ext cx="2531364" cy="1998937"/>
          </a:xfrm>
          <a:prstGeom prst="rect">
            <a:avLst/>
          </a:prstGeom>
        </p:spPr>
      </p:pic>
      <p:pic>
        <p:nvPicPr>
          <p:cNvPr id="16" name="Immagine 15">
            <a:extLst>
              <a:ext uri="{FF2B5EF4-FFF2-40B4-BE49-F238E27FC236}">
                <a16:creationId xmlns="" xmlns:a16="http://schemas.microsoft.com/office/drawing/2014/main" id="{D4E5C120-538E-F49A-5972-60C6F22C50C3}"/>
              </a:ext>
            </a:extLst>
          </p:cNvPr>
          <p:cNvPicPr>
            <a:picLocks noChangeAspect="1"/>
          </p:cNvPicPr>
          <p:nvPr/>
        </p:nvPicPr>
        <p:blipFill>
          <a:blip r:embed="rId4"/>
          <a:stretch>
            <a:fillRect/>
          </a:stretch>
        </p:blipFill>
        <p:spPr>
          <a:xfrm>
            <a:off x="5774176" y="1718857"/>
            <a:ext cx="3239463" cy="2439426"/>
          </a:xfrm>
          <a:prstGeom prst="rect">
            <a:avLst/>
          </a:prstGeom>
        </p:spPr>
      </p:pic>
      <p:sp>
        <p:nvSpPr>
          <p:cNvPr id="17" name="Rettangolo arrotondato 16"/>
          <p:cNvSpPr/>
          <p:nvPr/>
        </p:nvSpPr>
        <p:spPr>
          <a:xfrm>
            <a:off x="1944141" y="4444035"/>
            <a:ext cx="9451648" cy="182879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ts val="2300"/>
              </a:lnSpc>
            </a:pPr>
            <a:r>
              <a:rPr lang="it-IT" sz="1600" dirty="0" smtClean="0">
                <a:solidFill>
                  <a:schemeClr val="tx1"/>
                </a:solidFill>
              </a:rPr>
              <a:t>Scrivere è </a:t>
            </a:r>
            <a:r>
              <a:rPr lang="it-IT" sz="1600" b="1" dirty="0" smtClean="0">
                <a:solidFill>
                  <a:schemeClr val="accent1">
                    <a:lumMod val="50000"/>
                  </a:schemeClr>
                </a:solidFill>
                <a:effectLst>
                  <a:outerShdw blurRad="38100" dist="38100" dir="2700000" algn="tl">
                    <a:srgbClr val="000000">
                      <a:alpha val="43137"/>
                    </a:srgbClr>
                  </a:outerShdw>
                </a:effectLst>
              </a:rPr>
              <a:t>faticoso</a:t>
            </a:r>
            <a:r>
              <a:rPr lang="it-IT" sz="1600" dirty="0" smtClean="0">
                <a:solidFill>
                  <a:schemeClr val="tx1"/>
                </a:solidFill>
              </a:rPr>
              <a:t>, ma anche </a:t>
            </a:r>
            <a:r>
              <a:rPr lang="it-IT" sz="1600" b="1" dirty="0" smtClean="0">
                <a:solidFill>
                  <a:schemeClr val="accent1">
                    <a:lumMod val="50000"/>
                  </a:schemeClr>
                </a:solidFill>
                <a:effectLst>
                  <a:outerShdw blurRad="38100" dist="38100" dir="2700000" algn="tl">
                    <a:srgbClr val="000000">
                      <a:alpha val="43137"/>
                    </a:srgbClr>
                  </a:outerShdw>
                </a:effectLst>
              </a:rPr>
              <a:t>responsabile</a:t>
            </a:r>
            <a:r>
              <a:rPr lang="it-IT" sz="1600" dirty="0" smtClean="0">
                <a:solidFill>
                  <a:schemeClr val="tx1"/>
                </a:solidFill>
                <a:effectLst>
                  <a:outerShdw blurRad="38100" dist="38100" dir="2700000" algn="tl">
                    <a:srgbClr val="000000">
                      <a:alpha val="43137"/>
                    </a:srgbClr>
                  </a:outerShdw>
                </a:effectLst>
              </a:rPr>
              <a:t> </a:t>
            </a:r>
            <a:r>
              <a:rPr lang="it-IT" sz="1600" dirty="0" smtClean="0">
                <a:solidFill>
                  <a:schemeClr val="tx1"/>
                </a:solidFill>
              </a:rPr>
              <a:t>e </a:t>
            </a:r>
            <a:r>
              <a:rPr lang="it-IT" sz="1600" b="1" dirty="0" smtClean="0">
                <a:solidFill>
                  <a:schemeClr val="accent1">
                    <a:lumMod val="50000"/>
                  </a:schemeClr>
                </a:solidFill>
                <a:effectLst>
                  <a:outerShdw blurRad="38100" dist="38100" dir="2700000" algn="tl">
                    <a:srgbClr val="000000">
                      <a:alpha val="43137"/>
                    </a:srgbClr>
                  </a:outerShdw>
                </a:effectLst>
              </a:rPr>
              <a:t>generativo</a:t>
            </a:r>
            <a:r>
              <a:rPr lang="it-IT" sz="1600" dirty="0" smtClean="0">
                <a:solidFill>
                  <a:schemeClr val="tx1"/>
                </a:solidFill>
                <a:effectLst>
                  <a:outerShdw blurRad="38100" dist="38100" dir="2700000" algn="tl">
                    <a:srgbClr val="000000">
                      <a:alpha val="43137"/>
                    </a:srgbClr>
                  </a:outerShdw>
                </a:effectLst>
              </a:rPr>
              <a:t> </a:t>
            </a:r>
            <a:r>
              <a:rPr lang="it-IT" sz="1600" dirty="0" smtClean="0">
                <a:solidFill>
                  <a:schemeClr val="tx1"/>
                </a:solidFill>
              </a:rPr>
              <a:t>(fa emergere, definisce, rende visibile e comunicabile il senso, il valore, le potenzialità del lavoro dell’AS).</a:t>
            </a:r>
          </a:p>
          <a:p>
            <a:pPr lvl="0" algn="just">
              <a:lnSpc>
                <a:spcPts val="2300"/>
              </a:lnSpc>
            </a:pPr>
            <a:r>
              <a:rPr lang="it-IT" sz="1600" dirty="0" smtClean="0">
                <a:solidFill>
                  <a:schemeClr val="tx1"/>
                </a:solidFill>
              </a:rPr>
              <a:t>Scrivere è </a:t>
            </a:r>
            <a:r>
              <a:rPr lang="it-IT" sz="1600" b="1" dirty="0" smtClean="0">
                <a:solidFill>
                  <a:schemeClr val="accent1">
                    <a:lumMod val="50000"/>
                  </a:schemeClr>
                </a:solidFill>
                <a:effectLst>
                  <a:outerShdw blurRad="38100" dist="38100" dir="2700000" algn="tl">
                    <a:srgbClr val="000000">
                      <a:alpha val="43137"/>
                    </a:srgbClr>
                  </a:outerShdw>
                </a:effectLst>
              </a:rPr>
              <a:t>consapevolizzante</a:t>
            </a:r>
            <a:r>
              <a:rPr lang="it-IT" sz="1600" dirty="0" smtClean="0">
                <a:solidFill>
                  <a:schemeClr val="tx1"/>
                </a:solidFill>
                <a:effectLst>
                  <a:outerShdw blurRad="38100" dist="38100" dir="2700000" algn="tl">
                    <a:srgbClr val="000000">
                      <a:alpha val="43137"/>
                    </a:srgbClr>
                  </a:outerShdw>
                </a:effectLst>
              </a:rPr>
              <a:t> </a:t>
            </a:r>
            <a:r>
              <a:rPr lang="it-IT" sz="1600" dirty="0" smtClean="0">
                <a:solidFill>
                  <a:schemeClr val="tx1"/>
                </a:solidFill>
              </a:rPr>
              <a:t>(aiuta ad analizzare e a valorizzare conoscenze, competenze, aspetti etici e metodologici insiti nell’agire quotidiano).</a:t>
            </a:r>
          </a:p>
          <a:p>
            <a:pPr lvl="0" algn="just">
              <a:lnSpc>
                <a:spcPts val="2300"/>
              </a:lnSpc>
            </a:pPr>
            <a:r>
              <a:rPr lang="it-IT" sz="1600" dirty="0" smtClean="0">
                <a:solidFill>
                  <a:schemeClr val="tx1"/>
                </a:solidFill>
              </a:rPr>
              <a:t>Scrivere è </a:t>
            </a:r>
            <a:r>
              <a:rPr lang="it-IT" sz="1600" b="1" dirty="0" smtClean="0">
                <a:solidFill>
                  <a:schemeClr val="accent1">
                    <a:lumMod val="50000"/>
                  </a:schemeClr>
                </a:solidFill>
                <a:effectLst>
                  <a:outerShdw blurRad="38100" dist="38100" dir="2700000" algn="tl">
                    <a:srgbClr val="000000">
                      <a:alpha val="43137"/>
                    </a:srgbClr>
                  </a:outerShdw>
                </a:effectLst>
              </a:rPr>
              <a:t>formativo</a:t>
            </a:r>
            <a:r>
              <a:rPr lang="it-IT" sz="1600" dirty="0" smtClean="0">
                <a:solidFill>
                  <a:schemeClr val="tx1"/>
                </a:solidFill>
                <a:effectLst>
                  <a:outerShdw blurRad="38100" dist="38100" dir="2700000" algn="tl">
                    <a:srgbClr val="000000">
                      <a:alpha val="43137"/>
                    </a:srgbClr>
                  </a:outerShdw>
                </a:effectLst>
              </a:rPr>
              <a:t> </a:t>
            </a:r>
            <a:r>
              <a:rPr lang="it-IT" sz="1600" dirty="0" smtClean="0">
                <a:solidFill>
                  <a:schemeClr val="tx1"/>
                </a:solidFill>
              </a:rPr>
              <a:t>e </a:t>
            </a:r>
            <a:r>
              <a:rPr lang="it-IT" sz="1600" b="1" dirty="0" smtClean="0">
                <a:solidFill>
                  <a:schemeClr val="accent1">
                    <a:lumMod val="50000"/>
                  </a:schemeClr>
                </a:solidFill>
                <a:effectLst>
                  <a:outerShdw blurRad="38100" dist="38100" dir="2700000" algn="tl">
                    <a:srgbClr val="000000">
                      <a:alpha val="43137"/>
                    </a:srgbClr>
                  </a:outerShdw>
                </a:effectLst>
              </a:rPr>
              <a:t>nutriente</a:t>
            </a:r>
            <a:r>
              <a:rPr lang="it-IT" sz="1600" dirty="0" smtClean="0">
                <a:solidFill>
                  <a:schemeClr val="tx1"/>
                </a:solidFill>
                <a:effectLst>
                  <a:outerShdw blurRad="38100" dist="38100" dir="2700000" algn="tl">
                    <a:srgbClr val="000000">
                      <a:alpha val="43137"/>
                    </a:srgbClr>
                  </a:outerShdw>
                </a:effectLst>
              </a:rPr>
              <a:t> </a:t>
            </a:r>
            <a:r>
              <a:rPr lang="it-IT" sz="1600" dirty="0" smtClean="0">
                <a:solidFill>
                  <a:schemeClr val="tx1"/>
                </a:solidFill>
              </a:rPr>
              <a:t>(fa apprendere dall’esperienza, propria e altrui).</a:t>
            </a:r>
            <a:r>
              <a:rPr lang="it-IT" sz="1600" dirty="0" smtClean="0">
                <a:solidFill>
                  <a:schemeClr val="tx1"/>
                </a:solidFill>
              </a:rPr>
              <a:t>  </a:t>
            </a:r>
            <a:endParaRPr lang="it-IT" sz="1600" dirty="0">
              <a:solidFill>
                <a:schemeClr val="tx1"/>
              </a:solidFill>
            </a:endParaRPr>
          </a:p>
        </p:txBody>
      </p:sp>
    </p:spTree>
    <p:extLst>
      <p:ext uri="{BB962C8B-B14F-4D97-AF65-F5344CB8AC3E}">
        <p14:creationId xmlns:p14="http://schemas.microsoft.com/office/powerpoint/2010/main" val="162358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fade">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fade">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31350" y="419226"/>
            <a:ext cx="9605473" cy="762001"/>
          </a:xfrm>
        </p:spPr>
        <p:txBody>
          <a:bodyPr>
            <a:noAutofit/>
          </a:bodyPr>
          <a:lstStyle/>
          <a:p>
            <a:r>
              <a:rPr lang="it-IT" sz="2800" b="1" dirty="0" smtClean="0">
                <a:solidFill>
                  <a:srgbClr val="002060"/>
                </a:solidFill>
                <a:latin typeface="Times New Roman" panose="02020603050405020304" pitchFamily="18" charset="0"/>
                <a:cs typeface="Times New Roman" panose="02020603050405020304" pitchFamily="18" charset="0"/>
              </a:rPr>
              <a:t>Il </a:t>
            </a:r>
            <a:r>
              <a:rPr lang="it-IT" sz="2800" b="1" dirty="0">
                <a:solidFill>
                  <a:srgbClr val="002060"/>
                </a:solidFill>
                <a:latin typeface="Times New Roman" panose="02020603050405020304" pitchFamily="18" charset="0"/>
                <a:cs typeface="Times New Roman" panose="02020603050405020304" pitchFamily="18" charset="0"/>
              </a:rPr>
              <a:t>Quaderno: come è stato </a:t>
            </a:r>
            <a:r>
              <a:rPr lang="it-IT" sz="2800" b="1" dirty="0" smtClean="0">
                <a:solidFill>
                  <a:srgbClr val="002060"/>
                </a:solidFill>
                <a:latin typeface="Times New Roman" panose="02020603050405020304" pitchFamily="18" charset="0"/>
                <a:cs typeface="Times New Roman" panose="02020603050405020304" pitchFamily="18" charset="0"/>
              </a:rPr>
              <a:t>prodotto</a:t>
            </a:r>
            <a:endParaRPr lang="it-IT" sz="2400" b="1" dirty="0">
              <a:solidFill>
                <a:srgbClr val="00206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297316" y="6251303"/>
            <a:ext cx="716863" cy="307777"/>
          </a:xfrm>
          <a:prstGeom prst="rect">
            <a:avLst/>
          </a:prstGeom>
        </p:spPr>
        <p:txBody>
          <a:bodyPr wrap="none">
            <a:spAutoFit/>
          </a:bodyPr>
          <a:lstStyle/>
          <a:p>
            <a:pPr algn="ctr"/>
            <a:r>
              <a:rPr lang="it-IT" sz="1400" dirty="0" smtClean="0">
                <a:solidFill>
                  <a:schemeClr val="bg1"/>
                </a:solidFill>
              </a:rPr>
              <a:t>SLIDE </a:t>
            </a:r>
            <a:fld id="{EDA38B81-E1B3-4B12-8B92-08440942D5D3}" type="slidenum">
              <a:rPr lang="it-IT" sz="1400" b="1" smtClean="0">
                <a:solidFill>
                  <a:schemeClr val="bg1"/>
                </a:solidFill>
              </a:rPr>
              <a:t>5</a:t>
            </a:fld>
            <a:endParaRPr lang="it-IT" sz="1400" b="1" dirty="0">
              <a:solidFill>
                <a:schemeClr val="bg1"/>
              </a:solidFill>
            </a:endParaRPr>
          </a:p>
        </p:txBody>
      </p:sp>
      <p:sp>
        <p:nvSpPr>
          <p:cNvPr id="5" name="Rettangolo 4"/>
          <p:cNvSpPr/>
          <p:nvPr/>
        </p:nvSpPr>
        <p:spPr>
          <a:xfrm rot="16200000">
            <a:off x="-733686" y="4037867"/>
            <a:ext cx="2814039" cy="292388"/>
          </a:xfrm>
          <a:prstGeom prst="rect">
            <a:avLst/>
          </a:prstGeom>
        </p:spPr>
        <p:txBody>
          <a:bodyPr wrap="none">
            <a:spAutoFit/>
          </a:bodyPr>
          <a:lstStyle/>
          <a:p>
            <a:pPr algn="ctr"/>
            <a:r>
              <a:rPr lang="it-IT" sz="1300" b="1" cap="all" dirty="0">
                <a:solidFill>
                  <a:schemeClr val="bg1"/>
                </a:solidFill>
              </a:rPr>
              <a:t>anziani e </a:t>
            </a:r>
            <a:r>
              <a:rPr lang="it-IT" sz="1300" b="1" cap="all" dirty="0" smtClean="0">
                <a:solidFill>
                  <a:schemeClr val="bg1"/>
                </a:solidFill>
              </a:rPr>
              <a:t>demenza: </a:t>
            </a:r>
            <a:r>
              <a:rPr lang="it-IT" sz="1300" b="1" cap="all" dirty="0">
                <a:solidFill>
                  <a:srgbClr val="FFC000"/>
                </a:solidFill>
              </a:rPr>
              <a:t>INTRODUZIONE</a:t>
            </a:r>
            <a:endParaRPr lang="it-IT" sz="1300" b="1" cap="all" dirty="0">
              <a:solidFill>
                <a:srgbClr val="FFC000"/>
              </a:solidFill>
            </a:endParaRPr>
          </a:p>
        </p:txBody>
      </p:sp>
      <p:sp>
        <p:nvSpPr>
          <p:cNvPr id="11" name="Rettangolo arrotondato 10"/>
          <p:cNvSpPr/>
          <p:nvPr/>
        </p:nvSpPr>
        <p:spPr>
          <a:xfrm>
            <a:off x="2196269" y="1350236"/>
            <a:ext cx="9229459" cy="48384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lnSpc>
                <a:spcPts val="2500"/>
              </a:lnSpc>
              <a:buFont typeface="Wingdings" pitchFamily="2" charset="2"/>
              <a:buChar char="ü"/>
            </a:pPr>
            <a:r>
              <a:rPr lang="it-IT" sz="1600" dirty="0">
                <a:solidFill>
                  <a:schemeClr val="tx1"/>
                </a:solidFill>
              </a:rPr>
              <a:t>s</a:t>
            </a:r>
            <a:r>
              <a:rPr lang="it-IT" sz="1600" dirty="0" smtClean="0">
                <a:solidFill>
                  <a:schemeClr val="tx1"/>
                </a:solidFill>
              </a:rPr>
              <a:t>ono stati apportati </a:t>
            </a:r>
            <a:r>
              <a:rPr lang="it-IT" sz="1600" b="1" dirty="0" smtClean="0">
                <a:solidFill>
                  <a:schemeClr val="accent1">
                    <a:lumMod val="50000"/>
                  </a:schemeClr>
                </a:solidFill>
                <a:effectLst>
                  <a:outerShdw blurRad="38100" dist="38100" dir="2700000" algn="tl">
                    <a:srgbClr val="000000">
                      <a:alpha val="43137"/>
                    </a:srgbClr>
                  </a:outerShdw>
                </a:effectLst>
              </a:rPr>
              <a:t>DIVERSI CONTRIBUTI INDIVIDUALI</a:t>
            </a:r>
            <a:r>
              <a:rPr lang="it-IT" sz="1600" dirty="0" smtClean="0">
                <a:solidFill>
                  <a:schemeClr val="tx1"/>
                </a:solidFill>
              </a:rPr>
              <a:t>, con impegno differenziato lungo il percorso e nelle forme (ricerche sul web, letture, stesura individuale di brani, confronto con uno o più componenti del gruppo, rielaborazioni di testi scritti da altri componenti del gruppo, riletture…)</a:t>
            </a:r>
          </a:p>
          <a:p>
            <a:pPr marL="285750" lvl="0" indent="-285750" algn="just">
              <a:lnSpc>
                <a:spcPts val="2500"/>
              </a:lnSpc>
              <a:buFont typeface="Wingdings" pitchFamily="2" charset="2"/>
              <a:buChar char="ü"/>
            </a:pPr>
            <a:r>
              <a:rPr lang="it-IT" sz="1600" dirty="0">
                <a:solidFill>
                  <a:schemeClr val="tx1"/>
                </a:solidFill>
              </a:rPr>
              <a:t>è</a:t>
            </a:r>
            <a:r>
              <a:rPr lang="it-IT" sz="1600" dirty="0" smtClean="0">
                <a:solidFill>
                  <a:schemeClr val="tx1"/>
                </a:solidFill>
              </a:rPr>
              <a:t> stato costantemente </a:t>
            </a:r>
            <a:r>
              <a:rPr lang="it-IT" sz="1600" b="1" dirty="0" smtClean="0">
                <a:solidFill>
                  <a:schemeClr val="accent1">
                    <a:lumMod val="50000"/>
                  </a:schemeClr>
                </a:solidFill>
                <a:effectLst>
                  <a:outerShdw blurRad="38100" dist="38100" dir="2700000" algn="tl">
                    <a:srgbClr val="000000">
                      <a:alpha val="43137"/>
                    </a:srgbClr>
                  </a:outerShdw>
                </a:effectLst>
              </a:rPr>
              <a:t>COINVOLTO IL GRUPPO NELLA SUA INTEREZZA</a:t>
            </a:r>
            <a:r>
              <a:rPr lang="it-IT" sz="1600" dirty="0" smtClean="0">
                <a:solidFill>
                  <a:schemeClr val="tx1"/>
                </a:solidFill>
              </a:rPr>
              <a:t> rispetto alle decisioni, all’impostazione di fondo e alla condivisione di tutti i testi prodotti</a:t>
            </a:r>
          </a:p>
          <a:p>
            <a:pPr marL="285750" lvl="0" indent="-285750" algn="just">
              <a:lnSpc>
                <a:spcPts val="2500"/>
              </a:lnSpc>
              <a:buFont typeface="Wingdings" pitchFamily="2" charset="2"/>
              <a:buChar char="ü"/>
            </a:pPr>
            <a:r>
              <a:rPr lang="it-IT" sz="1600" dirty="0">
                <a:solidFill>
                  <a:schemeClr val="tx1"/>
                </a:solidFill>
              </a:rPr>
              <a:t>l</a:t>
            </a:r>
            <a:r>
              <a:rPr lang="it-IT" sz="1600" dirty="0" smtClean="0">
                <a:solidFill>
                  <a:schemeClr val="tx1"/>
                </a:solidFill>
              </a:rPr>
              <a:t>e parti del testo derivano da </a:t>
            </a:r>
            <a:r>
              <a:rPr lang="it-IT" sz="1600" b="1" dirty="0" smtClean="0">
                <a:solidFill>
                  <a:schemeClr val="accent1">
                    <a:lumMod val="50000"/>
                  </a:schemeClr>
                </a:solidFill>
                <a:effectLst>
                  <a:outerShdw blurRad="38100" dist="38100" dir="2700000" algn="tl">
                    <a:srgbClr val="000000">
                      <a:alpha val="43137"/>
                    </a:srgbClr>
                  </a:outerShdw>
                </a:effectLst>
              </a:rPr>
              <a:t>PROCESSI DI PRODUZIONE DIVERSI</a:t>
            </a:r>
            <a:r>
              <a:rPr lang="it-IT" sz="1600" dirty="0" smtClean="0">
                <a:solidFill>
                  <a:schemeClr val="tx1"/>
                </a:solidFill>
              </a:rPr>
              <a:t> (cap. 1-2-3 scritti dalla curatrice del testo e poi condivisi in gruppo; cap. 4 elaborato da un piccolo gruppo e poi condiviso in gruppo; cap. 5-6-7 costruiti a partire da singoli contributi di componenti con esperienza sul campo nei servizi considerati, poi assemblati dalla curatrice del testo e poi condivisi in gruppo, parola per parola)</a:t>
            </a:r>
            <a:endParaRPr lang="it-IT" sz="1600" dirty="0">
              <a:solidFill>
                <a:schemeClr val="tx1"/>
              </a:solidFill>
            </a:endParaRPr>
          </a:p>
          <a:p>
            <a:pPr marL="285750" lvl="0" indent="-285750" algn="just">
              <a:lnSpc>
                <a:spcPts val="2500"/>
              </a:lnSpc>
              <a:buFont typeface="Wingdings" pitchFamily="2" charset="2"/>
              <a:buChar char="ü"/>
            </a:pPr>
            <a:r>
              <a:rPr lang="it-IT" sz="1600" dirty="0">
                <a:solidFill>
                  <a:schemeClr val="tx1"/>
                </a:solidFill>
              </a:rPr>
              <a:t>i</a:t>
            </a:r>
            <a:r>
              <a:rPr lang="it-IT" sz="1600" dirty="0" smtClean="0">
                <a:solidFill>
                  <a:schemeClr val="tx1"/>
                </a:solidFill>
              </a:rPr>
              <a:t> servizi trattati nei capitoli 5-6-7 sono stati scelti perché </a:t>
            </a:r>
            <a:r>
              <a:rPr lang="it-IT" sz="1600" b="1" dirty="0" smtClean="0">
                <a:solidFill>
                  <a:schemeClr val="accent1">
                    <a:lumMod val="50000"/>
                  </a:schemeClr>
                </a:solidFill>
                <a:effectLst>
                  <a:outerShdw blurRad="38100" dist="38100" dir="2700000" algn="tl">
                    <a:srgbClr val="000000">
                      <a:alpha val="43137"/>
                    </a:srgbClr>
                  </a:outerShdw>
                </a:effectLst>
              </a:rPr>
              <a:t>SIGNIFICATIVI DI DIVERSI AMBITI DI INTERVENTO</a:t>
            </a:r>
            <a:r>
              <a:rPr lang="it-IT" sz="1600" dirty="0" smtClean="0">
                <a:solidFill>
                  <a:schemeClr val="tx1"/>
                </a:solidFill>
              </a:rPr>
              <a:t> (domiciliare, diurno, residenziale) e perché </a:t>
            </a:r>
            <a:r>
              <a:rPr lang="it-IT" sz="1600" b="1" dirty="0" smtClean="0">
                <a:solidFill>
                  <a:schemeClr val="accent1">
                    <a:lumMod val="50000"/>
                  </a:schemeClr>
                </a:solidFill>
                <a:effectLst>
                  <a:outerShdw blurRad="38100" dist="38100" dir="2700000" algn="tl">
                    <a:srgbClr val="000000">
                      <a:alpha val="43137"/>
                    </a:srgbClr>
                  </a:outerShdw>
                </a:effectLst>
              </a:rPr>
              <a:t>RICORRENTI NELL’ESPERIENZA DIRETTA</a:t>
            </a:r>
            <a:r>
              <a:rPr lang="it-IT" sz="1600" dirty="0" smtClean="0">
                <a:solidFill>
                  <a:schemeClr val="tx1"/>
                </a:solidFill>
              </a:rPr>
              <a:t> di più componenti del gruppo</a:t>
            </a:r>
            <a:endParaRPr lang="it-IT" sz="1600" dirty="0">
              <a:solidFill>
                <a:schemeClr val="tx1"/>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4539" y="5594781"/>
            <a:ext cx="1573212"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312" y="384115"/>
            <a:ext cx="2147896" cy="116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12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60070" y="431101"/>
            <a:ext cx="9605473" cy="762001"/>
          </a:xfrm>
        </p:spPr>
        <p:txBody>
          <a:bodyPr>
            <a:noAutofit/>
          </a:bodyPr>
          <a:lstStyle/>
          <a:p>
            <a:r>
              <a:rPr lang="it-IT" sz="2800" b="1" dirty="0" smtClean="0">
                <a:solidFill>
                  <a:srgbClr val="002060"/>
                </a:solidFill>
                <a:latin typeface="Times New Roman" panose="02020603050405020304" pitchFamily="18" charset="0"/>
                <a:cs typeface="Times New Roman" panose="02020603050405020304" pitchFamily="18" charset="0"/>
              </a:rPr>
              <a:t>Il Quaderno: come è strutturato</a:t>
            </a:r>
            <a:endParaRPr lang="it-IT" sz="2400" b="1" dirty="0">
              <a:solidFill>
                <a:srgbClr val="00206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297316" y="6251303"/>
            <a:ext cx="716863" cy="307777"/>
          </a:xfrm>
          <a:prstGeom prst="rect">
            <a:avLst/>
          </a:prstGeom>
        </p:spPr>
        <p:txBody>
          <a:bodyPr wrap="none">
            <a:spAutoFit/>
          </a:bodyPr>
          <a:lstStyle/>
          <a:p>
            <a:pPr algn="ctr"/>
            <a:r>
              <a:rPr lang="it-IT" sz="1400" dirty="0" smtClean="0">
                <a:solidFill>
                  <a:schemeClr val="bg1"/>
                </a:solidFill>
              </a:rPr>
              <a:t>SLIDE </a:t>
            </a:r>
            <a:fld id="{EDA38B81-E1B3-4B12-8B92-08440942D5D3}" type="slidenum">
              <a:rPr lang="it-IT" sz="1400" b="1" smtClean="0">
                <a:solidFill>
                  <a:schemeClr val="bg1"/>
                </a:solidFill>
              </a:rPr>
              <a:t>6</a:t>
            </a:fld>
            <a:endParaRPr lang="it-IT" sz="1400" b="1" dirty="0">
              <a:solidFill>
                <a:schemeClr val="bg1"/>
              </a:solidFill>
            </a:endParaRPr>
          </a:p>
        </p:txBody>
      </p:sp>
      <p:sp>
        <p:nvSpPr>
          <p:cNvPr id="5" name="Rettangolo 4"/>
          <p:cNvSpPr/>
          <p:nvPr/>
        </p:nvSpPr>
        <p:spPr>
          <a:xfrm rot="16200000">
            <a:off x="-733686" y="4037867"/>
            <a:ext cx="2814039" cy="292388"/>
          </a:xfrm>
          <a:prstGeom prst="rect">
            <a:avLst/>
          </a:prstGeom>
        </p:spPr>
        <p:txBody>
          <a:bodyPr wrap="none">
            <a:spAutoFit/>
          </a:bodyPr>
          <a:lstStyle/>
          <a:p>
            <a:pPr algn="ctr"/>
            <a:r>
              <a:rPr lang="it-IT" sz="1300" b="1" cap="all" dirty="0">
                <a:solidFill>
                  <a:schemeClr val="bg1"/>
                </a:solidFill>
              </a:rPr>
              <a:t>anziani e </a:t>
            </a:r>
            <a:r>
              <a:rPr lang="it-IT" sz="1300" b="1" cap="all" dirty="0" smtClean="0">
                <a:solidFill>
                  <a:schemeClr val="bg1"/>
                </a:solidFill>
              </a:rPr>
              <a:t>demenza: </a:t>
            </a:r>
            <a:r>
              <a:rPr lang="it-IT" sz="1300" b="1" cap="all" dirty="0">
                <a:solidFill>
                  <a:srgbClr val="FFC000"/>
                </a:solidFill>
              </a:rPr>
              <a:t>INTRODUZIONE</a:t>
            </a:r>
            <a:endParaRPr lang="it-IT" sz="1300" b="1" cap="all" dirty="0">
              <a:solidFill>
                <a:srgbClr val="FFC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123" y="1450306"/>
            <a:ext cx="2552039" cy="494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312" y="1450306"/>
            <a:ext cx="2531666" cy="495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4722" y="1450305"/>
            <a:ext cx="2553177" cy="491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643" y="3181350"/>
            <a:ext cx="1189038"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2643" y="5072537"/>
            <a:ext cx="1189038"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8114" y="2403683"/>
            <a:ext cx="119697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ccia angolare bidirezionale 3"/>
          <p:cNvSpPr/>
          <p:nvPr/>
        </p:nvSpPr>
        <p:spPr>
          <a:xfrm>
            <a:off x="4341264" y="3469593"/>
            <a:ext cx="307648" cy="714468"/>
          </a:xfrm>
          <a:prstGeom prst="lef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11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8114" y="3822991"/>
            <a:ext cx="11969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8114" y="5221272"/>
            <a:ext cx="11969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30431" y="3248159"/>
            <a:ext cx="11969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3534" y="5388019"/>
            <a:ext cx="341312"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92764" y="4100453"/>
            <a:ext cx="341312"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92764" y="2676526"/>
            <a:ext cx="341312"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24232" y="3534859"/>
            <a:ext cx="341312"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33978" y="5444176"/>
            <a:ext cx="341312"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74013" y="256878"/>
            <a:ext cx="2296235" cy="111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10259282" y="5043799"/>
            <a:ext cx="1837234" cy="523220"/>
          </a:xfrm>
          <a:prstGeom prst="rect">
            <a:avLst/>
          </a:prstGeom>
        </p:spPr>
        <p:txBody>
          <a:bodyPr wrap="none">
            <a:spAutoFit/>
          </a:bodyPr>
          <a:lstStyle/>
          <a:p>
            <a:r>
              <a:rPr lang="it-IT" sz="1400" b="1" dirty="0" smtClean="0">
                <a:solidFill>
                  <a:schemeClr val="accent1">
                    <a:lumMod val="50000"/>
                  </a:schemeClr>
                </a:solidFill>
                <a:effectLst>
                  <a:outerShdw blurRad="38100" dist="38100" dir="2700000" algn="tl">
                    <a:srgbClr val="000000">
                      <a:alpha val="43137"/>
                    </a:srgbClr>
                  </a:outerShdw>
                </a:effectLst>
              </a:rPr>
              <a:t>Siglario           4 pagine</a:t>
            </a:r>
          </a:p>
          <a:p>
            <a:r>
              <a:rPr lang="it-IT" sz="1400" b="1" dirty="0" smtClean="0">
                <a:solidFill>
                  <a:schemeClr val="accent1">
                    <a:lumMod val="50000"/>
                  </a:schemeClr>
                </a:solidFill>
                <a:effectLst>
                  <a:outerShdw blurRad="38100" dist="38100" dir="2700000" algn="tl">
                    <a:srgbClr val="000000">
                      <a:alpha val="43137"/>
                    </a:srgbClr>
                  </a:outerShdw>
                </a:effectLst>
              </a:rPr>
              <a:t>Bibliografia  12 pagine</a:t>
            </a:r>
            <a:endParaRPr lang="it-IT" sz="1400" dirty="0"/>
          </a:p>
        </p:txBody>
      </p:sp>
      <p:pic>
        <p:nvPicPr>
          <p:cNvPr id="512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58262" y="5608930"/>
            <a:ext cx="341312"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766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97316" y="6251303"/>
            <a:ext cx="716863" cy="307777"/>
          </a:xfrm>
          <a:prstGeom prst="rect">
            <a:avLst/>
          </a:prstGeom>
        </p:spPr>
        <p:txBody>
          <a:bodyPr wrap="none">
            <a:spAutoFit/>
          </a:bodyPr>
          <a:lstStyle/>
          <a:p>
            <a:pPr algn="ctr"/>
            <a:r>
              <a:rPr lang="it-IT" sz="1400" dirty="0" smtClean="0">
                <a:solidFill>
                  <a:schemeClr val="bg1"/>
                </a:solidFill>
              </a:rPr>
              <a:t>SLIDE </a:t>
            </a:r>
            <a:fld id="{EDA38B81-E1B3-4B12-8B92-08440942D5D3}" type="slidenum">
              <a:rPr lang="it-IT" sz="1400" b="1" smtClean="0">
                <a:solidFill>
                  <a:schemeClr val="bg1"/>
                </a:solidFill>
              </a:rPr>
              <a:t>7</a:t>
            </a:fld>
            <a:endParaRPr lang="it-IT" sz="1400" b="1" dirty="0">
              <a:solidFill>
                <a:schemeClr val="bg1"/>
              </a:solidFill>
            </a:endParaRPr>
          </a:p>
        </p:txBody>
      </p:sp>
      <p:sp>
        <p:nvSpPr>
          <p:cNvPr id="5" name="Rettangolo 4"/>
          <p:cNvSpPr/>
          <p:nvPr/>
        </p:nvSpPr>
        <p:spPr>
          <a:xfrm rot="16200000">
            <a:off x="-733686" y="4037867"/>
            <a:ext cx="2814039" cy="292388"/>
          </a:xfrm>
          <a:prstGeom prst="rect">
            <a:avLst/>
          </a:prstGeom>
        </p:spPr>
        <p:txBody>
          <a:bodyPr wrap="none">
            <a:spAutoFit/>
          </a:bodyPr>
          <a:lstStyle/>
          <a:p>
            <a:pPr algn="ctr"/>
            <a:r>
              <a:rPr lang="it-IT" sz="1300" b="1" cap="all" dirty="0">
                <a:solidFill>
                  <a:schemeClr val="bg1"/>
                </a:solidFill>
              </a:rPr>
              <a:t>anziani e </a:t>
            </a:r>
            <a:r>
              <a:rPr lang="it-IT" sz="1300" b="1" cap="all" dirty="0" smtClean="0">
                <a:solidFill>
                  <a:schemeClr val="bg1"/>
                </a:solidFill>
              </a:rPr>
              <a:t>demenza: </a:t>
            </a:r>
            <a:r>
              <a:rPr lang="it-IT" sz="1300" b="1" cap="all" dirty="0">
                <a:solidFill>
                  <a:srgbClr val="FFC000"/>
                </a:solidFill>
              </a:rPr>
              <a:t>INTRODUZIONE</a:t>
            </a:r>
            <a:endParaRPr lang="it-IT" sz="1300" b="1" cap="all" dirty="0">
              <a:solidFill>
                <a:srgbClr val="FFC000"/>
              </a:solidFill>
            </a:endParaRP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552" y="746629"/>
            <a:ext cx="3627246"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585" y="3313943"/>
            <a:ext cx="3403213" cy="269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ttangolo arrotondato 23"/>
          <p:cNvSpPr/>
          <p:nvPr/>
        </p:nvSpPr>
        <p:spPr>
          <a:xfrm>
            <a:off x="6653464" y="4663201"/>
            <a:ext cx="4452358" cy="125779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it-IT" sz="1600" b="1" dirty="0" smtClean="0">
                <a:solidFill>
                  <a:schemeClr val="accent1">
                    <a:lumMod val="50000"/>
                  </a:schemeClr>
                </a:solidFill>
                <a:effectLst>
                  <a:outerShdw blurRad="38100" dist="38100" dir="2700000" algn="tl">
                    <a:srgbClr val="000000">
                      <a:alpha val="43137"/>
                    </a:srgbClr>
                  </a:outerShdw>
                </a:effectLst>
              </a:rPr>
              <a:t>BUON ASCOLTO e BUONA LETTURA</a:t>
            </a:r>
            <a:endParaRPr lang="it-IT" sz="1600" dirty="0">
              <a:solidFill>
                <a:schemeClr val="tx1"/>
              </a:solidFill>
            </a:endParaRPr>
          </a:p>
        </p:txBody>
      </p:sp>
      <p:sp>
        <p:nvSpPr>
          <p:cNvPr id="7" name="Rettangolo arrotondato 6"/>
          <p:cNvSpPr/>
          <p:nvPr/>
        </p:nvSpPr>
        <p:spPr>
          <a:xfrm>
            <a:off x="6021073" y="746629"/>
            <a:ext cx="5717137" cy="331088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smtClean="0">
                <a:solidFill>
                  <a:schemeClr val="tx1"/>
                </a:solidFill>
              </a:rPr>
              <a:t>«Abbiamo </a:t>
            </a:r>
            <a:r>
              <a:rPr lang="it-IT" sz="1600" dirty="0">
                <a:solidFill>
                  <a:schemeClr val="tx1"/>
                </a:solidFill>
              </a:rPr>
              <a:t>scelto </a:t>
            </a:r>
            <a:r>
              <a:rPr lang="it-IT" sz="1600" i="1" dirty="0">
                <a:solidFill>
                  <a:schemeClr val="tx1"/>
                </a:solidFill>
              </a:rPr>
              <a:t>Il ritratto di Ambroise Vollard </a:t>
            </a:r>
            <a:r>
              <a:rPr lang="it-IT" sz="1600" dirty="0">
                <a:solidFill>
                  <a:schemeClr val="tx1"/>
                </a:solidFill>
              </a:rPr>
              <a:t>di Pablo Picasso perché raffigura </a:t>
            </a:r>
            <a:r>
              <a:rPr lang="it-IT" sz="1600" b="1" dirty="0">
                <a:solidFill>
                  <a:schemeClr val="accent1">
                    <a:lumMod val="50000"/>
                  </a:schemeClr>
                </a:solidFill>
                <a:effectLst>
                  <a:outerShdw blurRad="38100" dist="38100" dir="2700000" algn="tl">
                    <a:srgbClr val="000000">
                      <a:alpha val="43137"/>
                    </a:srgbClr>
                  </a:outerShdw>
                </a:effectLst>
              </a:rPr>
              <a:t>la solitudine che può essere vissuta in età anziana</a:t>
            </a:r>
            <a:r>
              <a:rPr lang="it-IT" sz="1600" dirty="0">
                <a:solidFill>
                  <a:schemeClr val="tx1"/>
                </a:solidFill>
              </a:rPr>
              <a:t> e </a:t>
            </a:r>
            <a:r>
              <a:rPr lang="it-IT" sz="1600" b="1" dirty="0">
                <a:solidFill>
                  <a:schemeClr val="accent1">
                    <a:lumMod val="50000"/>
                  </a:schemeClr>
                </a:solidFill>
                <a:effectLst>
                  <a:outerShdw blurRad="38100" dist="38100" dir="2700000" algn="tl">
                    <a:srgbClr val="000000">
                      <a:alpha val="43137"/>
                    </a:srgbClr>
                  </a:outerShdw>
                </a:effectLst>
              </a:rPr>
              <a:t>la frammentazione della memoria e del sé che riguarda le persone con demenza</a:t>
            </a:r>
            <a:r>
              <a:rPr lang="it-IT" sz="1600" dirty="0">
                <a:solidFill>
                  <a:schemeClr val="tx1"/>
                </a:solidFill>
              </a:rPr>
              <a:t>; </a:t>
            </a:r>
            <a:r>
              <a:rPr lang="it-IT" sz="1600" i="1" dirty="0">
                <a:solidFill>
                  <a:schemeClr val="tx1"/>
                </a:solidFill>
              </a:rPr>
              <a:t>Il seminatore al tramonto </a:t>
            </a:r>
            <a:r>
              <a:rPr lang="it-IT" sz="1600" dirty="0">
                <a:solidFill>
                  <a:schemeClr val="tx1"/>
                </a:solidFill>
              </a:rPr>
              <a:t>di Vincent van Gogh esprime </a:t>
            </a:r>
            <a:r>
              <a:rPr lang="it-IT" sz="1600" b="1" dirty="0">
                <a:solidFill>
                  <a:schemeClr val="accent1">
                    <a:lumMod val="50000"/>
                  </a:schemeClr>
                </a:solidFill>
                <a:effectLst>
                  <a:outerShdw blurRad="38100" dist="38100" dir="2700000" algn="tl">
                    <a:srgbClr val="000000">
                      <a:alpha val="43137"/>
                    </a:srgbClr>
                  </a:outerShdw>
                </a:effectLst>
              </a:rPr>
              <a:t>il lavoro sul campo in cui tanti assistenti sociali sono impegnati</a:t>
            </a:r>
            <a:r>
              <a:rPr lang="it-IT" sz="1600" dirty="0">
                <a:solidFill>
                  <a:schemeClr val="tx1"/>
                </a:solidFill>
              </a:rPr>
              <a:t>, il loro essere attivi e fattivi nel territorio, l’impegno sul micro con un contemporaneo sguardo al macro, con fiducia e speranza anche al tramonto della </a:t>
            </a:r>
            <a:r>
              <a:rPr lang="it-IT" sz="1600" dirty="0" smtClean="0">
                <a:solidFill>
                  <a:schemeClr val="tx1"/>
                </a:solidFill>
              </a:rPr>
              <a:t>vita.»</a:t>
            </a:r>
            <a:endParaRPr lang="it-IT" sz="1600" dirty="0">
              <a:solidFill>
                <a:schemeClr val="tx1"/>
              </a:solidFill>
            </a:endParaRPr>
          </a:p>
          <a:p>
            <a:pPr lvl="0" algn="just"/>
            <a:r>
              <a:rPr lang="it-IT" sz="1600" dirty="0" smtClean="0">
                <a:solidFill>
                  <a:schemeClr val="tx1"/>
                </a:solidFill>
              </a:rPr>
              <a:t>				   </a:t>
            </a:r>
            <a:r>
              <a:rPr lang="it-IT" sz="1400" b="1" dirty="0" smtClean="0">
                <a:solidFill>
                  <a:schemeClr val="tx1"/>
                </a:solidFill>
              </a:rPr>
              <a:t>Quaderno</a:t>
            </a:r>
            <a:r>
              <a:rPr lang="it-IT" sz="1400" dirty="0" smtClean="0">
                <a:solidFill>
                  <a:schemeClr val="tx1"/>
                </a:solidFill>
              </a:rPr>
              <a:t> pag. 2</a:t>
            </a:r>
          </a:p>
        </p:txBody>
      </p:sp>
    </p:spTree>
    <p:extLst>
      <p:ext uri="{BB962C8B-B14F-4D97-AF65-F5344CB8AC3E}">
        <p14:creationId xmlns:p14="http://schemas.microsoft.com/office/powerpoint/2010/main" val="471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680</Words>
  <Application>Microsoft Office PowerPoint</Application>
  <PresentationFormat>Personalizzato</PresentationFormat>
  <Paragraphs>57</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Tema di Office</vt:lpstr>
      <vt:lpstr>Presentazione standard di PowerPoint</vt:lpstr>
      <vt:lpstr>Obiettivo (del gruppo, del Quaderno, del seminario di oggi)</vt:lpstr>
      <vt:lpstr>L’area anziani, poco considerata dalle matricole per il loro futuro</vt:lpstr>
      <vt:lpstr>Due aspetti riferiti alla produzione del Quaderno, che gli studenti incontreranno nel CdL e nel lavoro </vt:lpstr>
      <vt:lpstr>Il Quaderno: come è stato prodotto</vt:lpstr>
      <vt:lpstr>Il Quaderno: come è strutturato</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Bruno Cantini</dc:creator>
  <cp:lastModifiedBy>Redazione</cp:lastModifiedBy>
  <cp:revision>78</cp:revision>
  <dcterms:created xsi:type="dcterms:W3CDTF">2023-02-06T09:54:44Z</dcterms:created>
  <dcterms:modified xsi:type="dcterms:W3CDTF">2023-11-01T08:39:12Z</dcterms:modified>
</cp:coreProperties>
</file>