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3" r:id="rId4"/>
    <p:sldId id="259" r:id="rId5"/>
    <p:sldId id="262" r:id="rId6"/>
    <p:sldId id="264" r:id="rId7"/>
    <p:sldId id="261" r:id="rId8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v0iYwXCuLw5P+HsUONfC5BeJW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626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19CC65-1798-4FCF-972D-2F0D14130EF3}" type="doc">
      <dgm:prSet loTypeId="urn:microsoft.com/office/officeart/2005/8/layout/venn2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7BFBD74C-B2B1-44F4-A670-4B2E8E8F7D80}">
      <dgm:prSet phldrT="[Testo]" custT="1"/>
      <dgm:spPr/>
      <dgm:t>
        <a:bodyPr/>
        <a:lstStyle/>
        <a:p>
          <a:pPr algn="ctr"/>
          <a:r>
            <a:rPr lang="it-IT" sz="1400" dirty="0" smtClean="0">
              <a:latin typeface="Calibri" panose="020F0502020204030204" pitchFamily="34" charset="0"/>
              <a:cs typeface="Calibri" panose="020F0502020204030204" pitchFamily="34" charset="0"/>
            </a:rPr>
            <a:t>Limiti e risorse </a:t>
          </a:r>
          <a:r>
            <a:rPr lang="it-IT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Norme </a:t>
          </a:r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e </a:t>
          </a:r>
          <a:r>
            <a:rPr lang="it-IT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Servizi </a:t>
          </a:r>
          <a:endParaRPr lang="it-IT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21EF306-06B4-4F84-851E-69F871C63577}" type="parTrans" cxnId="{086EEA72-FE4D-4868-83FE-98D693C53679}">
      <dgm:prSet/>
      <dgm:spPr/>
      <dgm:t>
        <a:bodyPr/>
        <a:lstStyle/>
        <a:p>
          <a:pPr algn="just"/>
          <a:endParaRPr lang="it-IT"/>
        </a:p>
      </dgm:t>
    </dgm:pt>
    <dgm:pt modelId="{B6C2EADF-B06A-44EF-A1B2-AA6D5AEBF18D}" type="sibTrans" cxnId="{086EEA72-FE4D-4868-83FE-98D693C53679}">
      <dgm:prSet/>
      <dgm:spPr/>
      <dgm:t>
        <a:bodyPr/>
        <a:lstStyle/>
        <a:p>
          <a:pPr algn="just"/>
          <a:endParaRPr lang="it-IT"/>
        </a:p>
      </dgm:t>
    </dgm:pt>
    <dgm:pt modelId="{74421F15-D571-4664-BCDC-6DE0239C4388}">
      <dgm:prSet phldrT="[Testo]" custT="1"/>
      <dgm:spPr/>
      <dgm:t>
        <a:bodyPr/>
        <a:lstStyle/>
        <a:p>
          <a:pPr algn="ctr"/>
          <a:r>
            <a:rPr lang="it-IT" sz="1200" dirty="0" smtClean="0">
              <a:latin typeface="Calibri" panose="020F0502020204030204" pitchFamily="34" charset="0"/>
              <a:cs typeface="Calibri" panose="020F0502020204030204" pitchFamily="34" charset="0"/>
            </a:rPr>
            <a:t>Vincoli ed opportunità  della </a:t>
          </a:r>
          <a:r>
            <a:rPr lang="it-IT" sz="1400" b="1" dirty="0" smtClean="0">
              <a:latin typeface="Calibri" panose="020F0502020204030204" pitchFamily="34" charset="0"/>
              <a:cs typeface="Calibri" panose="020F0502020204030204" pitchFamily="34" charset="0"/>
            </a:rPr>
            <a:t>Organizzazione</a:t>
          </a:r>
          <a:endParaRPr lang="it-IT" sz="14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F0AA63A-0029-4D65-99D8-1CCAA80F5ABF}" type="parTrans" cxnId="{4A97B209-E230-49E0-945B-16280C8CA800}">
      <dgm:prSet/>
      <dgm:spPr/>
      <dgm:t>
        <a:bodyPr/>
        <a:lstStyle/>
        <a:p>
          <a:pPr algn="just"/>
          <a:endParaRPr lang="it-IT"/>
        </a:p>
      </dgm:t>
    </dgm:pt>
    <dgm:pt modelId="{B195F37C-167F-4EBA-9788-E42390867776}" type="sibTrans" cxnId="{4A97B209-E230-49E0-945B-16280C8CA800}">
      <dgm:prSet/>
      <dgm:spPr/>
      <dgm:t>
        <a:bodyPr/>
        <a:lstStyle/>
        <a:p>
          <a:pPr algn="just"/>
          <a:endParaRPr lang="it-IT"/>
        </a:p>
      </dgm:t>
    </dgm:pt>
    <dgm:pt modelId="{01788B1D-9FF2-43B6-852E-5316E8F868E2}">
      <dgm:prSet phldrT="[Testo]" custT="1"/>
      <dgm:spPr/>
      <dgm:t>
        <a:bodyPr/>
        <a:lstStyle/>
        <a:p>
          <a:pPr algn="ctr"/>
          <a:r>
            <a:rPr lang="it-IT" sz="1200" b="0" dirty="0" smtClean="0">
              <a:latin typeface="Calibri" panose="020F0502020204030204" pitchFamily="34" charset="0"/>
              <a:cs typeface="Calibri" panose="020F0502020204030204" pitchFamily="34" charset="0"/>
            </a:rPr>
            <a:t>Dinamiche </a:t>
          </a:r>
          <a:r>
            <a:rPr lang="it-IT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Sistemi Familiari</a:t>
          </a:r>
          <a:endParaRPr lang="it-IT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B3AEAD7-AB85-407A-A85C-E1E735DACDCF}" type="parTrans" cxnId="{3EE49FD8-A119-4F72-9E0F-B774741561FB}">
      <dgm:prSet/>
      <dgm:spPr/>
      <dgm:t>
        <a:bodyPr/>
        <a:lstStyle/>
        <a:p>
          <a:pPr algn="just"/>
          <a:endParaRPr lang="it-IT"/>
        </a:p>
      </dgm:t>
    </dgm:pt>
    <dgm:pt modelId="{67FCD874-2142-417B-8602-327BD7A0C502}" type="sibTrans" cxnId="{3EE49FD8-A119-4F72-9E0F-B774741561FB}">
      <dgm:prSet/>
      <dgm:spPr/>
      <dgm:t>
        <a:bodyPr/>
        <a:lstStyle/>
        <a:p>
          <a:pPr algn="just"/>
          <a:endParaRPr lang="it-IT"/>
        </a:p>
      </dgm:t>
    </dgm:pt>
    <dgm:pt modelId="{4116ECCD-447B-48C4-A811-D6D482D3BF08}">
      <dgm:prSet phldrT="[Testo]" custT="1"/>
      <dgm:spPr/>
      <dgm:t>
        <a:bodyPr/>
        <a:lstStyle/>
        <a:p>
          <a:pPr algn="ctr"/>
          <a:r>
            <a:rPr lang="it-IT" sz="1200" b="0" dirty="0" smtClean="0">
              <a:latin typeface="Calibri" panose="020F0502020204030204" pitchFamily="34" charset="0"/>
              <a:cs typeface="Calibri" panose="020F0502020204030204" pitchFamily="34" charset="0"/>
            </a:rPr>
            <a:t>Ns funzionamento </a:t>
          </a:r>
          <a:r>
            <a:rPr lang="it-IT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Biografia dell’A.S.</a:t>
          </a:r>
          <a:endParaRPr lang="it-IT" sz="16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21AF55F-4E7E-4DE1-95A9-7D19053210A9}" type="parTrans" cxnId="{039AF3F1-7DCE-4EE9-9A5D-47375F64E861}">
      <dgm:prSet/>
      <dgm:spPr/>
      <dgm:t>
        <a:bodyPr/>
        <a:lstStyle/>
        <a:p>
          <a:pPr algn="just"/>
          <a:endParaRPr lang="it-IT"/>
        </a:p>
      </dgm:t>
    </dgm:pt>
    <dgm:pt modelId="{FF8278AD-0B46-40CA-A685-709BCB5F4437}" type="sibTrans" cxnId="{039AF3F1-7DCE-4EE9-9A5D-47375F64E861}">
      <dgm:prSet/>
      <dgm:spPr/>
      <dgm:t>
        <a:bodyPr/>
        <a:lstStyle/>
        <a:p>
          <a:pPr algn="just"/>
          <a:endParaRPr lang="it-IT"/>
        </a:p>
      </dgm:t>
    </dgm:pt>
    <dgm:pt modelId="{2ECB0A03-645C-4FFD-AB7C-FC6BCC2A39F5}" type="pres">
      <dgm:prSet presAssocID="{D119CC65-1798-4FCF-972D-2F0D14130EF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2C444AA-D23B-4F10-BE99-DCF21BA1D642}" type="pres">
      <dgm:prSet presAssocID="{D119CC65-1798-4FCF-972D-2F0D14130EF3}" presName="comp1" presStyleCnt="0"/>
      <dgm:spPr/>
      <dgm:t>
        <a:bodyPr/>
        <a:lstStyle/>
        <a:p>
          <a:endParaRPr lang="it-IT"/>
        </a:p>
      </dgm:t>
    </dgm:pt>
    <dgm:pt modelId="{E96C3B15-0FD5-43E2-A5E5-B5B290F361E0}" type="pres">
      <dgm:prSet presAssocID="{D119CC65-1798-4FCF-972D-2F0D14130EF3}" presName="circle1" presStyleLbl="node1" presStyleIdx="0" presStyleCnt="4"/>
      <dgm:spPr/>
      <dgm:t>
        <a:bodyPr/>
        <a:lstStyle/>
        <a:p>
          <a:endParaRPr lang="it-IT"/>
        </a:p>
      </dgm:t>
    </dgm:pt>
    <dgm:pt modelId="{D1BF370F-F3FC-4C64-AC15-DC2F2FC47C7E}" type="pres">
      <dgm:prSet presAssocID="{D119CC65-1798-4FCF-972D-2F0D14130EF3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985DF10-9D24-4D46-863E-D10F62CEE633}" type="pres">
      <dgm:prSet presAssocID="{D119CC65-1798-4FCF-972D-2F0D14130EF3}" presName="comp2" presStyleCnt="0"/>
      <dgm:spPr/>
      <dgm:t>
        <a:bodyPr/>
        <a:lstStyle/>
        <a:p>
          <a:endParaRPr lang="it-IT"/>
        </a:p>
      </dgm:t>
    </dgm:pt>
    <dgm:pt modelId="{8D7BBD18-D7AE-4B08-B2E3-608DA9BD36AB}" type="pres">
      <dgm:prSet presAssocID="{D119CC65-1798-4FCF-972D-2F0D14130EF3}" presName="circle2" presStyleLbl="node1" presStyleIdx="1" presStyleCnt="4" custScaleX="102396" custLinFactNeighborX="-1684" custLinFactNeighborY="313"/>
      <dgm:spPr/>
      <dgm:t>
        <a:bodyPr/>
        <a:lstStyle/>
        <a:p>
          <a:endParaRPr lang="it-IT"/>
        </a:p>
      </dgm:t>
    </dgm:pt>
    <dgm:pt modelId="{3C95FCB9-BBA7-4458-8B0C-FFC0D90994D3}" type="pres">
      <dgm:prSet presAssocID="{D119CC65-1798-4FCF-972D-2F0D14130EF3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6686CD-78E1-4117-AD3E-500E8C99AB66}" type="pres">
      <dgm:prSet presAssocID="{D119CC65-1798-4FCF-972D-2F0D14130EF3}" presName="comp3" presStyleCnt="0"/>
      <dgm:spPr/>
      <dgm:t>
        <a:bodyPr/>
        <a:lstStyle/>
        <a:p>
          <a:endParaRPr lang="it-IT"/>
        </a:p>
      </dgm:t>
    </dgm:pt>
    <dgm:pt modelId="{15B61309-246F-4625-B757-4F575D89D67E}" type="pres">
      <dgm:prSet presAssocID="{D119CC65-1798-4FCF-972D-2F0D14130EF3}" presName="circle3" presStyleLbl="node1" presStyleIdx="2" presStyleCnt="4" custScaleX="98822"/>
      <dgm:spPr/>
      <dgm:t>
        <a:bodyPr/>
        <a:lstStyle/>
        <a:p>
          <a:endParaRPr lang="it-IT"/>
        </a:p>
      </dgm:t>
    </dgm:pt>
    <dgm:pt modelId="{D789EFE9-DA9F-453D-AFD6-B7D6352FC537}" type="pres">
      <dgm:prSet presAssocID="{D119CC65-1798-4FCF-972D-2F0D14130EF3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DAD5E2B-E840-4A0D-8A2C-DBB5774BD126}" type="pres">
      <dgm:prSet presAssocID="{D119CC65-1798-4FCF-972D-2F0D14130EF3}" presName="comp4" presStyleCnt="0"/>
      <dgm:spPr/>
      <dgm:t>
        <a:bodyPr/>
        <a:lstStyle/>
        <a:p>
          <a:endParaRPr lang="it-IT"/>
        </a:p>
      </dgm:t>
    </dgm:pt>
    <dgm:pt modelId="{B7FB90ED-0526-492F-8145-29AEEBC11EA4}" type="pres">
      <dgm:prSet presAssocID="{D119CC65-1798-4FCF-972D-2F0D14130EF3}" presName="circle4" presStyleLbl="node1" presStyleIdx="3" presStyleCnt="4"/>
      <dgm:spPr/>
      <dgm:t>
        <a:bodyPr/>
        <a:lstStyle/>
        <a:p>
          <a:endParaRPr lang="it-IT"/>
        </a:p>
      </dgm:t>
    </dgm:pt>
    <dgm:pt modelId="{D16795E6-451B-482D-8A2E-3BDC1EE27EB8}" type="pres">
      <dgm:prSet presAssocID="{D119CC65-1798-4FCF-972D-2F0D14130EF3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63E2FED-BA00-463F-B0A9-7616A17802FE}" type="presOf" srcId="{D119CC65-1798-4FCF-972D-2F0D14130EF3}" destId="{2ECB0A03-645C-4FFD-AB7C-FC6BCC2A39F5}" srcOrd="0" destOrd="0" presId="urn:microsoft.com/office/officeart/2005/8/layout/venn2"/>
    <dgm:cxn modelId="{039AF3F1-7DCE-4EE9-9A5D-47375F64E861}" srcId="{D119CC65-1798-4FCF-972D-2F0D14130EF3}" destId="{4116ECCD-447B-48C4-A811-D6D482D3BF08}" srcOrd="3" destOrd="0" parTransId="{421AF55F-4E7E-4DE1-95A9-7D19053210A9}" sibTransId="{FF8278AD-0B46-40CA-A685-709BCB5F4437}"/>
    <dgm:cxn modelId="{BD1B3536-6496-41BE-B630-9EF9C8FB5B00}" type="presOf" srcId="{74421F15-D571-4664-BCDC-6DE0239C4388}" destId="{8D7BBD18-D7AE-4B08-B2E3-608DA9BD36AB}" srcOrd="0" destOrd="0" presId="urn:microsoft.com/office/officeart/2005/8/layout/venn2"/>
    <dgm:cxn modelId="{4A97B209-E230-49E0-945B-16280C8CA800}" srcId="{D119CC65-1798-4FCF-972D-2F0D14130EF3}" destId="{74421F15-D571-4664-BCDC-6DE0239C4388}" srcOrd="1" destOrd="0" parTransId="{8F0AA63A-0029-4D65-99D8-1CCAA80F5ABF}" sibTransId="{B195F37C-167F-4EBA-9788-E42390867776}"/>
    <dgm:cxn modelId="{3EE49FD8-A119-4F72-9E0F-B774741561FB}" srcId="{D119CC65-1798-4FCF-972D-2F0D14130EF3}" destId="{01788B1D-9FF2-43B6-852E-5316E8F868E2}" srcOrd="2" destOrd="0" parTransId="{8B3AEAD7-AB85-407A-A85C-E1E735DACDCF}" sibTransId="{67FCD874-2142-417B-8602-327BD7A0C502}"/>
    <dgm:cxn modelId="{AB468422-4DFC-4581-9870-0C86071148CE}" type="presOf" srcId="{01788B1D-9FF2-43B6-852E-5316E8F868E2}" destId="{D789EFE9-DA9F-453D-AFD6-B7D6352FC537}" srcOrd="1" destOrd="0" presId="urn:microsoft.com/office/officeart/2005/8/layout/venn2"/>
    <dgm:cxn modelId="{5ACAF044-440D-4FB6-A7E7-A82451ED72F8}" type="presOf" srcId="{4116ECCD-447B-48C4-A811-D6D482D3BF08}" destId="{D16795E6-451B-482D-8A2E-3BDC1EE27EB8}" srcOrd="1" destOrd="0" presId="urn:microsoft.com/office/officeart/2005/8/layout/venn2"/>
    <dgm:cxn modelId="{086EEA72-FE4D-4868-83FE-98D693C53679}" srcId="{D119CC65-1798-4FCF-972D-2F0D14130EF3}" destId="{7BFBD74C-B2B1-44F4-A670-4B2E8E8F7D80}" srcOrd="0" destOrd="0" parTransId="{E21EF306-06B4-4F84-851E-69F871C63577}" sibTransId="{B6C2EADF-B06A-44EF-A1B2-AA6D5AEBF18D}"/>
    <dgm:cxn modelId="{0AB3F2DE-8644-4203-9580-09C1F289D913}" type="presOf" srcId="{7BFBD74C-B2B1-44F4-A670-4B2E8E8F7D80}" destId="{D1BF370F-F3FC-4C64-AC15-DC2F2FC47C7E}" srcOrd="1" destOrd="0" presId="urn:microsoft.com/office/officeart/2005/8/layout/venn2"/>
    <dgm:cxn modelId="{1D25D342-C1CD-4515-AD4A-C00D0B4AA9C5}" type="presOf" srcId="{4116ECCD-447B-48C4-A811-D6D482D3BF08}" destId="{B7FB90ED-0526-492F-8145-29AEEBC11EA4}" srcOrd="0" destOrd="0" presId="urn:microsoft.com/office/officeart/2005/8/layout/venn2"/>
    <dgm:cxn modelId="{82EBFBF9-FEB9-4300-AB99-193D36343DD4}" type="presOf" srcId="{74421F15-D571-4664-BCDC-6DE0239C4388}" destId="{3C95FCB9-BBA7-4458-8B0C-FFC0D90994D3}" srcOrd="1" destOrd="0" presId="urn:microsoft.com/office/officeart/2005/8/layout/venn2"/>
    <dgm:cxn modelId="{FC6C85FA-BFE9-45C3-AC68-D7E40E02435F}" type="presOf" srcId="{7BFBD74C-B2B1-44F4-A670-4B2E8E8F7D80}" destId="{E96C3B15-0FD5-43E2-A5E5-B5B290F361E0}" srcOrd="0" destOrd="0" presId="urn:microsoft.com/office/officeart/2005/8/layout/venn2"/>
    <dgm:cxn modelId="{43A4A071-4E01-4302-982B-9172DA97DE17}" type="presOf" srcId="{01788B1D-9FF2-43B6-852E-5316E8F868E2}" destId="{15B61309-246F-4625-B757-4F575D89D67E}" srcOrd="0" destOrd="0" presId="urn:microsoft.com/office/officeart/2005/8/layout/venn2"/>
    <dgm:cxn modelId="{F6238058-F47E-4BF0-BDCE-E09BB3498D58}" type="presParOf" srcId="{2ECB0A03-645C-4FFD-AB7C-FC6BCC2A39F5}" destId="{32C444AA-D23B-4F10-BE99-DCF21BA1D642}" srcOrd="0" destOrd="0" presId="urn:microsoft.com/office/officeart/2005/8/layout/venn2"/>
    <dgm:cxn modelId="{A4902C1B-B01C-4262-9DBF-5C16B9596FB4}" type="presParOf" srcId="{32C444AA-D23B-4F10-BE99-DCF21BA1D642}" destId="{E96C3B15-0FD5-43E2-A5E5-B5B290F361E0}" srcOrd="0" destOrd="0" presId="urn:microsoft.com/office/officeart/2005/8/layout/venn2"/>
    <dgm:cxn modelId="{7DB2B32D-CF46-4C0E-A9D9-4609AADF0AA9}" type="presParOf" srcId="{32C444AA-D23B-4F10-BE99-DCF21BA1D642}" destId="{D1BF370F-F3FC-4C64-AC15-DC2F2FC47C7E}" srcOrd="1" destOrd="0" presId="urn:microsoft.com/office/officeart/2005/8/layout/venn2"/>
    <dgm:cxn modelId="{E8DCD14A-8691-487A-B702-B5BF0EC63562}" type="presParOf" srcId="{2ECB0A03-645C-4FFD-AB7C-FC6BCC2A39F5}" destId="{0985DF10-9D24-4D46-863E-D10F62CEE633}" srcOrd="1" destOrd="0" presId="urn:microsoft.com/office/officeart/2005/8/layout/venn2"/>
    <dgm:cxn modelId="{D998CF15-A7BF-4465-973E-06ECF5B775E7}" type="presParOf" srcId="{0985DF10-9D24-4D46-863E-D10F62CEE633}" destId="{8D7BBD18-D7AE-4B08-B2E3-608DA9BD36AB}" srcOrd="0" destOrd="0" presId="urn:microsoft.com/office/officeart/2005/8/layout/venn2"/>
    <dgm:cxn modelId="{EB125ED3-C7DB-496E-B76E-BDD6BF252E76}" type="presParOf" srcId="{0985DF10-9D24-4D46-863E-D10F62CEE633}" destId="{3C95FCB9-BBA7-4458-8B0C-FFC0D90994D3}" srcOrd="1" destOrd="0" presId="urn:microsoft.com/office/officeart/2005/8/layout/venn2"/>
    <dgm:cxn modelId="{9BEF5C6F-C779-4D14-88C8-4E2EB09655D1}" type="presParOf" srcId="{2ECB0A03-645C-4FFD-AB7C-FC6BCC2A39F5}" destId="{6F6686CD-78E1-4117-AD3E-500E8C99AB66}" srcOrd="2" destOrd="0" presId="urn:microsoft.com/office/officeart/2005/8/layout/venn2"/>
    <dgm:cxn modelId="{0B062CD1-FA6B-4E46-8479-73E02EE15C64}" type="presParOf" srcId="{6F6686CD-78E1-4117-AD3E-500E8C99AB66}" destId="{15B61309-246F-4625-B757-4F575D89D67E}" srcOrd="0" destOrd="0" presId="urn:microsoft.com/office/officeart/2005/8/layout/venn2"/>
    <dgm:cxn modelId="{BAC46204-035E-4F79-AEAA-7D5C4B5C4EB9}" type="presParOf" srcId="{6F6686CD-78E1-4117-AD3E-500E8C99AB66}" destId="{D789EFE9-DA9F-453D-AFD6-B7D6352FC537}" srcOrd="1" destOrd="0" presId="urn:microsoft.com/office/officeart/2005/8/layout/venn2"/>
    <dgm:cxn modelId="{A1D4E0B5-6B93-47EE-AA5F-E00E444BF73C}" type="presParOf" srcId="{2ECB0A03-645C-4FFD-AB7C-FC6BCC2A39F5}" destId="{BDAD5E2B-E840-4A0D-8A2C-DBB5774BD126}" srcOrd="3" destOrd="0" presId="urn:microsoft.com/office/officeart/2005/8/layout/venn2"/>
    <dgm:cxn modelId="{174C444C-B2AD-48DA-854D-0415C4AE61F3}" type="presParOf" srcId="{BDAD5E2B-E840-4A0D-8A2C-DBB5774BD126}" destId="{B7FB90ED-0526-492F-8145-29AEEBC11EA4}" srcOrd="0" destOrd="0" presId="urn:microsoft.com/office/officeart/2005/8/layout/venn2"/>
    <dgm:cxn modelId="{C5338F85-2FF0-48F9-83F8-8C31B9C02ECB}" type="presParOf" srcId="{BDAD5E2B-E840-4A0D-8A2C-DBB5774BD126}" destId="{D16795E6-451B-482D-8A2E-3BDC1EE27EB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2D20B-D6F0-4312-8E55-D8FC3357781F}" type="datetimeFigureOut">
              <a:rPr lang="it-IT" smtClean="0"/>
              <a:t>07/11/2023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DEE7D-30B7-4126-AD91-0E2C4DF333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851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08133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843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713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4883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1133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3269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211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7257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4226166" y="3654851"/>
            <a:ext cx="697736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CAP. 5</a:t>
            </a:r>
            <a:endParaRPr sz="2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4184839" y="4137022"/>
            <a:ext cx="70600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cap="none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L’ASSISTENTE SOCIALE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 cap="none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LA MISURA DOMICILIARE RSA APERTA</a:t>
            </a:r>
            <a:endParaRPr dirty="0"/>
          </a:p>
        </p:txBody>
      </p:sp>
      <p:sp>
        <p:nvSpPr>
          <p:cNvPr id="86" name="Google Shape;86;p1"/>
          <p:cNvSpPr txBox="1"/>
          <p:nvPr/>
        </p:nvSpPr>
        <p:spPr>
          <a:xfrm>
            <a:off x="4255475" y="5504454"/>
            <a:ext cx="6605955" cy="706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it-IT" sz="1800" b="0" u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ASS Bruno Luciano Cantini</a:t>
            </a: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it-IT" sz="18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Gruppo Anziani</a:t>
            </a:r>
            <a:endParaRPr dirty="0"/>
          </a:p>
        </p:txBody>
      </p:sp>
      <p:sp>
        <p:nvSpPr>
          <p:cNvPr id="5" name="Google Shape;86;p1"/>
          <p:cNvSpPr txBox="1"/>
          <p:nvPr/>
        </p:nvSpPr>
        <p:spPr>
          <a:xfrm>
            <a:off x="1137137" y="5510321"/>
            <a:ext cx="4589586" cy="706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it-IT" sz="1800" b="0" u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Seminario in presenza</a:t>
            </a:r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it-IT" sz="1800" b="0" u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Università degli Studi di Milano Bicocca</a:t>
            </a:r>
            <a:endParaRPr dirty="0"/>
          </a:p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it-IT" sz="1800" b="0" u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Sabato </a:t>
            </a:r>
            <a:r>
              <a:rPr lang="it-IT" sz="1800" b="1" u="none" dirty="0" smtClean="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11 novembre </a:t>
            </a:r>
            <a:r>
              <a:rPr lang="it-IT" sz="1800" b="1" u="none" dirty="0">
                <a:solidFill>
                  <a:srgbClr val="FFD966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r>
              <a:rPr lang="it-IT" sz="1800" b="1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800" b="0" u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ore </a:t>
            </a:r>
            <a:r>
              <a:rPr lang="it-IT" sz="1800" b="0" u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9:30 – 12:30</a:t>
            </a:r>
            <a:endParaRPr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475" y="666240"/>
            <a:ext cx="2936633" cy="796561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2221522" y="428570"/>
            <a:ext cx="9070732" cy="124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Times New Roman"/>
              <a:buNone/>
            </a:pP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Misura RSA </a:t>
            </a:r>
            <a:r>
              <a:rPr lang="it-IT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Aperta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it-IT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L’esperienza dei servizi residenziali</a:t>
            </a:r>
            <a:br>
              <a:rPr lang="it-IT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it-IT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chiamati a realizzare </a:t>
            </a:r>
            <a:r>
              <a:rPr lang="it-IT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progetti domiciliari</a:t>
            </a:r>
            <a:endParaRPr sz="24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2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SLIDE </a:t>
            </a:r>
            <a:fld id="{00000000-1234-1234-1234-123412341234}" type="slidenum">
              <a:rPr lang="it-IT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/>
          <p:nvPr/>
        </p:nvSpPr>
        <p:spPr>
          <a:xfrm rot="-5400000">
            <a:off x="-1233244" y="4091446"/>
            <a:ext cx="381316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ANZIANI E </a:t>
            </a:r>
            <a:r>
              <a:rPr lang="it-IT" sz="1400" b="1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DEMENZA </a:t>
            </a:r>
            <a:r>
              <a:rPr lang="it-IT" sz="1400" b="1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it-IT" sz="1400" b="1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L’A.S. NELLA RSA APERTA</a:t>
            </a:r>
            <a:endParaRPr dirty="0"/>
          </a:p>
        </p:txBody>
      </p:sp>
      <p:sp>
        <p:nvSpPr>
          <p:cNvPr id="94" name="Google Shape;94;p2"/>
          <p:cNvSpPr txBox="1"/>
          <p:nvPr/>
        </p:nvSpPr>
        <p:spPr>
          <a:xfrm>
            <a:off x="2271995" y="1958739"/>
            <a:ext cx="9070732" cy="1622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misura </a:t>
            </a:r>
            <a:r>
              <a:rPr lang="it-IT" sz="20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regionale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introdotta sperimentalmente nel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attualmente normata con la DGR 7769/2018 – per porsi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 fianco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dei </a:t>
            </a:r>
            <a:r>
              <a:rPr lang="it-IT" sz="2000" b="1" dirty="0" err="1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caregiver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familiari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persone anziane (&gt;75 con invalidità 100% o con diagnosi di demenza certificata da un CDCD).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lang="it-IT" sz="8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lvl="0" algn="just">
              <a:lnSpc>
                <a:spcPct val="90000"/>
              </a:lnSpc>
              <a:buClr>
                <a:schemeClr val="dk1"/>
              </a:buClr>
              <a:buSzPts val="2000"/>
            </a:pPr>
            <a:r>
              <a:rPr lang="it-IT" sz="20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Un servizio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gratuito</a:t>
            </a:r>
            <a:r>
              <a:rPr lang="it-IT" sz="2000" dirty="0" smtClean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che può </a:t>
            </a:r>
            <a:r>
              <a:rPr lang="it-IT" sz="2000" b="1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contribuire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a realizzare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percorsi</a:t>
            </a:r>
            <a:r>
              <a:rPr lang="it-IT" sz="2000" b="1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it-IT" sz="20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sociosanitari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di</a:t>
            </a:r>
            <a:r>
              <a:rPr lang="it-IT" sz="2000" b="1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presa in </a:t>
            </a:r>
            <a:r>
              <a:rPr lang="it-IT" sz="2000" b="1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carico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integrata</a:t>
            </a:r>
            <a:r>
              <a:rPr lang="it-IT" sz="2000" dirty="0" smtClean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95" name="Google Shape;95;p2"/>
          <p:cNvSpPr txBox="1"/>
          <p:nvPr/>
        </p:nvSpPr>
        <p:spPr>
          <a:xfrm>
            <a:off x="2271995" y="5352233"/>
            <a:ext cx="9070732" cy="1159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just">
              <a:lnSpc>
                <a:spcPct val="90000"/>
              </a:lnSpc>
              <a:buClr>
                <a:schemeClr val="dk1"/>
              </a:buClr>
              <a:buSzPts val="2000"/>
            </a:pP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potenzialità</a:t>
            </a:r>
            <a:r>
              <a:rPr lang="it-IT" sz="2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generativa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della misura RSA Aperta risiede nell’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agire </a:t>
            </a:r>
            <a:r>
              <a:rPr lang="it-IT" sz="20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connessioni con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altri Enti e servizi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(senza limitarsi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 una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erogazione autoreferenziale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prestazioni)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contribuendo alla promozione del </a:t>
            </a:r>
            <a:r>
              <a:rPr lang="it-IT" sz="20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sostegno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alla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domiciliarità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it-IT" sz="2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ved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«casa come primo luogo di cura»).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2271995" y="3857877"/>
            <a:ext cx="9070732" cy="1188569"/>
            <a:chOff x="2543907" y="4638289"/>
            <a:chExt cx="8165123" cy="118856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98" name="Google Shape;98;p2"/>
            <p:cNvSpPr/>
            <p:nvPr/>
          </p:nvSpPr>
          <p:spPr>
            <a:xfrm>
              <a:off x="2543907" y="4638289"/>
              <a:ext cx="8165123" cy="1188569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2"/>
            <p:cNvSpPr txBox="1"/>
            <p:nvPr/>
          </p:nvSpPr>
          <p:spPr>
            <a:xfrm>
              <a:off x="2673739" y="4753172"/>
              <a:ext cx="7905459" cy="95880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it-IT" sz="1800" i="1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La misura RSA A</a:t>
              </a:r>
              <a:r>
                <a:rPr lang="it-IT" sz="1800" i="1" dirty="0" smtClean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perta</a:t>
              </a:r>
              <a:r>
                <a:rPr lang="it-IT" sz="1800" i="1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, che origina da un contesto di azione tipicamente residenziale, è </a:t>
              </a:r>
              <a:r>
                <a:rPr lang="it-IT" sz="1800" b="1" i="1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chiamata</a:t>
              </a:r>
              <a:r>
                <a:rPr lang="it-IT" sz="1800" i="1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 a intervenire al domicilio dell’anziano e a </a:t>
              </a:r>
              <a:r>
                <a:rPr lang="it-IT" sz="1800" b="1" i="1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integrarsi</a:t>
              </a:r>
              <a:r>
                <a:rPr lang="it-IT" sz="1800" i="1" dirty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 con la rete primaria delle relazioni familiari, con i servizi e le risorse della rete secondaria, con il territorio (p.82</a:t>
              </a:r>
              <a:r>
                <a:rPr lang="it-IT" sz="1800" i="1" dirty="0" smtClean="0">
                  <a:solidFill>
                    <a:schemeClr val="dk1"/>
                  </a:solidFill>
                  <a:latin typeface="Calibri" panose="020F0502020204030204" pitchFamily="34" charset="0"/>
                  <a:ea typeface="Calibri"/>
                  <a:cs typeface="Calibri" panose="020F0502020204030204" pitchFamily="34" charset="0"/>
                  <a:sym typeface="Calibri"/>
                </a:rPr>
                <a:t>).</a:t>
              </a:r>
              <a:endParaRPr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455609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2231422" y="832338"/>
            <a:ext cx="9070732" cy="724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Times New Roman"/>
              <a:buNone/>
            </a:pP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Misura RSA </a:t>
            </a:r>
            <a:r>
              <a:rPr lang="it-IT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Aperta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it-IT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</a:t>
            </a:r>
            <a:r>
              <a:rPr lang="it-IT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Assistente Sociale </a:t>
            </a:r>
            <a:r>
              <a:rPr lang="it-IT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nella </a:t>
            </a:r>
            <a:r>
              <a:rPr lang="it-IT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valutazione multidimensionale</a:t>
            </a:r>
            <a:endParaRPr sz="24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SLIDE </a:t>
            </a:r>
            <a:fld id="{00000000-1234-1234-1234-123412341234}" type="slidenum">
              <a:rPr lang="it-IT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/>
          <p:nvPr/>
        </p:nvSpPr>
        <p:spPr>
          <a:xfrm rot="-5400000">
            <a:off x="-1183423" y="4141268"/>
            <a:ext cx="371351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ANZIANIE </a:t>
            </a:r>
            <a:r>
              <a:rPr lang="it-IT" sz="1400" b="1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DEMENZA : </a:t>
            </a:r>
            <a:r>
              <a:rPr lang="it-IT" sz="1400" b="1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L’A.S. NELLA RSA APERTA</a:t>
            </a:r>
            <a:endParaRPr dirty="0"/>
          </a:p>
        </p:txBody>
      </p:sp>
      <p:sp>
        <p:nvSpPr>
          <p:cNvPr id="2" name="Rettangolo 1"/>
          <p:cNvSpPr/>
          <p:nvPr/>
        </p:nvSpPr>
        <p:spPr>
          <a:xfrm>
            <a:off x="5967599" y="3275112"/>
            <a:ext cx="2568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endParaRPr lang="it-IT" dirty="0"/>
          </a:p>
        </p:txBody>
      </p:sp>
      <p:sp>
        <p:nvSpPr>
          <p:cNvPr id="11" name="Google Shape;95;p2"/>
          <p:cNvSpPr txBox="1"/>
          <p:nvPr/>
        </p:nvSpPr>
        <p:spPr>
          <a:xfrm>
            <a:off x="2150171" y="2842256"/>
            <a:ext cx="9070732" cy="1096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just">
              <a:lnSpc>
                <a:spcPct val="90000"/>
              </a:lnSpc>
              <a:buClr>
                <a:schemeClr val="dk1"/>
              </a:buClr>
              <a:buSzPts val="2000"/>
            </a:pP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valutazione multidimensionale effettuata al domicilio delle persone anziane fragili è uno </a:t>
            </a:r>
            <a:r>
              <a:rPr lang="it-IT" sz="20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strumento</a:t>
            </a:r>
            <a:r>
              <a:rPr lang="it-IT" sz="2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lavoro importante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 consente un’</a:t>
            </a:r>
            <a:r>
              <a:rPr lang="it-IT" sz="20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osservazione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dei bisogni realizzata </a:t>
            </a:r>
            <a:r>
              <a:rPr lang="it-IT" sz="20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contestualmente</a:t>
            </a:r>
            <a:r>
              <a:rPr lang="it-IT" sz="2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 </a:t>
            </a:r>
            <a:r>
              <a:rPr lang="it-IT" sz="20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più sguardi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professionali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Medico </a:t>
            </a:r>
            <a:r>
              <a:rPr lang="it-IT" sz="16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&amp;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A.S.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Medico </a:t>
            </a:r>
            <a:r>
              <a:rPr lang="it-IT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&amp;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Educatore,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Medico </a:t>
            </a:r>
            <a:r>
              <a:rPr lang="it-IT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&amp;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Psicologo, Medico </a:t>
            </a:r>
            <a:r>
              <a:rPr lang="it-IT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&amp;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Terapista della Riabilitazione).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22;p4"/>
          <p:cNvSpPr txBox="1"/>
          <p:nvPr/>
        </p:nvSpPr>
        <p:spPr>
          <a:xfrm>
            <a:off x="2646542" y="2113077"/>
            <a:ext cx="7304219" cy="458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it-IT" sz="22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Lavorare insieme: un’occasione di integrazione sociosanitaria</a:t>
            </a:r>
            <a:endParaRPr sz="22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23;p4"/>
          <p:cNvSpPr txBox="1"/>
          <p:nvPr/>
        </p:nvSpPr>
        <p:spPr>
          <a:xfrm>
            <a:off x="2272442" y="2051060"/>
            <a:ext cx="1268876" cy="658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5000"/>
              <a:buFont typeface="Calibri"/>
              <a:buNone/>
            </a:pPr>
            <a:r>
              <a:rPr lang="it-IT" sz="5000" b="1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 sz="5000">
              <a:solidFill>
                <a:srgbClr val="BF9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24;p4"/>
          <p:cNvSpPr txBox="1"/>
          <p:nvPr/>
        </p:nvSpPr>
        <p:spPr>
          <a:xfrm rot="10800000">
            <a:off x="9481280" y="1912979"/>
            <a:ext cx="843582" cy="658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5000"/>
              <a:buFont typeface="Calibri"/>
              <a:buNone/>
            </a:pPr>
            <a:r>
              <a:rPr lang="it-IT" sz="5000" b="1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 sz="5000">
              <a:solidFill>
                <a:srgbClr val="BF9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150171" y="4208721"/>
            <a:ext cx="898948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presenza </a:t>
            </a:r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dell’A.S. nella 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valutazione multidimensionale domiciliare </a:t>
            </a:r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propone una </a:t>
            </a:r>
            <a:r>
              <a:rPr lang="it-IT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postura</a:t>
            </a:r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orientata al bisogno del sistema familiare</a:t>
            </a:r>
            <a:r>
              <a:rPr lang="it-IT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alla </a:t>
            </a:r>
            <a:r>
              <a:rPr lang="it-IT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informazione</a:t>
            </a:r>
            <a:r>
              <a:rPr lang="it-IT" sz="2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sulla</a:t>
            </a:r>
            <a:r>
              <a:rPr lang="it-IT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rete dei servizi territoriali </a:t>
            </a:r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 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alla </a:t>
            </a:r>
            <a:r>
              <a:rPr lang="it-IT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creazione di connessioni </a:t>
            </a:r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significative.</a:t>
            </a:r>
          </a:p>
          <a:p>
            <a:pPr algn="just"/>
            <a:endParaRPr lang="it-IT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E’ inoltre azione concreta per sostenere le 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opportunità </a:t>
            </a:r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</a:t>
            </a:r>
            <a:r>
              <a:rPr lang="it-IT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autodeterminazione</a:t>
            </a:r>
            <a:r>
              <a:rPr lang="it-IT" sz="2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delle famiglie e la </a:t>
            </a:r>
            <a:r>
              <a:rPr lang="it-IT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valorizzazione</a:t>
            </a:r>
            <a:r>
              <a:rPr lang="it-IT" sz="2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sociale del ruolo del </a:t>
            </a:r>
            <a:r>
              <a:rPr lang="it-IT" sz="20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caregiver</a:t>
            </a:r>
            <a:r>
              <a:rPr lang="it-IT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familiare</a:t>
            </a:r>
            <a:r>
              <a:rPr lang="it-IT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677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1902914" y="801586"/>
            <a:ext cx="9070732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Times New Roman"/>
              <a:buNone/>
            </a:pP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visita domiciliare </a:t>
            </a: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valutazione </a:t>
            </a:r>
            <a:r>
              <a:rPr lang="it-IT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multidimensionale </a:t>
            </a:r>
            <a:r>
              <a:rPr lang="it-IT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Un’esperienza delicata per l’équipe, per la famiglia e per il beneficiario</a:t>
            </a:r>
            <a:endParaRPr sz="24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SLIDE </a:t>
            </a:r>
            <a:fld id="{00000000-1234-1234-1234-123412341234}" type="slidenum">
              <a:rPr lang="it-IT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" name="Gruppo 5"/>
          <p:cNvGrpSpPr/>
          <p:nvPr/>
        </p:nvGrpSpPr>
        <p:grpSpPr>
          <a:xfrm>
            <a:off x="1964232" y="1922674"/>
            <a:ext cx="7794474" cy="765409"/>
            <a:chOff x="1964232" y="1922674"/>
            <a:chExt cx="7794474" cy="765409"/>
          </a:xfrm>
        </p:grpSpPr>
        <p:sp>
          <p:nvSpPr>
            <p:cNvPr id="122" name="Google Shape;122;p4"/>
            <p:cNvSpPr txBox="1"/>
            <p:nvPr/>
          </p:nvSpPr>
          <p:spPr>
            <a:xfrm>
              <a:off x="2361517" y="2078723"/>
              <a:ext cx="7304219" cy="4587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lang="it-IT" sz="2200" b="1" i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Le case parlano:</a:t>
              </a:r>
            </a:p>
            <a:p>
              <a:pPr marL="0" marR="0" lvl="0" indent="0" rtl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lang="it-IT" sz="2200" b="1" i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dicono molto delle persone che le abitano e del loro intorno</a:t>
              </a:r>
              <a:endParaRPr sz="2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4"/>
            <p:cNvSpPr txBox="1"/>
            <p:nvPr/>
          </p:nvSpPr>
          <p:spPr>
            <a:xfrm>
              <a:off x="1964232" y="1922674"/>
              <a:ext cx="520639" cy="6588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F9000"/>
                </a:buClr>
                <a:buSzPts val="5000"/>
                <a:buFont typeface="Calibri"/>
                <a:buNone/>
              </a:pPr>
              <a:r>
                <a:rPr lang="it-IT" sz="5000" b="1" dirty="0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“</a:t>
              </a:r>
              <a:endParaRPr sz="5000" dirty="0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4"/>
            <p:cNvSpPr txBox="1"/>
            <p:nvPr/>
          </p:nvSpPr>
          <p:spPr>
            <a:xfrm rot="10800000">
              <a:off x="9278816" y="2029255"/>
              <a:ext cx="479890" cy="6588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F9000"/>
                </a:buClr>
                <a:buSzPts val="5000"/>
                <a:buFont typeface="Calibri"/>
                <a:buNone/>
              </a:pPr>
              <a:r>
                <a:rPr lang="it-IT" sz="5000" b="1" dirty="0">
                  <a:solidFill>
                    <a:srgbClr val="BF9000"/>
                  </a:solidFill>
                  <a:latin typeface="Calibri"/>
                  <a:ea typeface="Calibri"/>
                  <a:cs typeface="Calibri"/>
                  <a:sym typeface="Calibri"/>
                </a:rPr>
                <a:t>“</a:t>
              </a:r>
              <a:endParaRPr sz="5000" dirty="0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125;p4"/>
          <p:cNvSpPr/>
          <p:nvPr/>
        </p:nvSpPr>
        <p:spPr>
          <a:xfrm>
            <a:off x="2876720" y="5660629"/>
            <a:ext cx="833032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4"/>
          <p:cNvSpPr txBox="1"/>
          <p:nvPr/>
        </p:nvSpPr>
        <p:spPr>
          <a:xfrm>
            <a:off x="2022958" y="5151903"/>
            <a:ext cx="9413234" cy="100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it-IT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danza di parti in movimento !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lang="it-IT" sz="8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Valutazione sociale e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sanitaria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due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sguardi professionali chiamati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integrarsi</a:t>
            </a:r>
          </a:p>
          <a:p>
            <a:pPr lvl="0" algn="just">
              <a:lnSpc>
                <a:spcPct val="90000"/>
              </a:lnSpc>
              <a:buClr>
                <a:schemeClr val="dk1"/>
              </a:buClr>
              <a:buSzPts val="2000"/>
            </a:pPr>
            <a:endParaRPr lang="it-IT" sz="8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Definizione </a:t>
            </a:r>
            <a:r>
              <a:rPr lang="it-IT" sz="20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del progetto di presa in carico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un’alleanza da costruire con la famiglia</a:t>
            </a:r>
            <a:endParaRPr dirty="0"/>
          </a:p>
        </p:txBody>
      </p:sp>
      <p:grpSp>
        <p:nvGrpSpPr>
          <p:cNvPr id="5" name="Gruppo 4"/>
          <p:cNvGrpSpPr/>
          <p:nvPr/>
        </p:nvGrpSpPr>
        <p:grpSpPr>
          <a:xfrm>
            <a:off x="1964232" y="3015305"/>
            <a:ext cx="9419852" cy="1658745"/>
            <a:chOff x="1957614" y="2743270"/>
            <a:chExt cx="9419852" cy="165874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Google Shape;109;p3"/>
            <p:cNvSpPr/>
            <p:nvPr/>
          </p:nvSpPr>
          <p:spPr>
            <a:xfrm>
              <a:off x="1957614" y="2743270"/>
              <a:ext cx="9419852" cy="165874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10;p3"/>
            <p:cNvSpPr txBox="1"/>
            <p:nvPr/>
          </p:nvSpPr>
          <p:spPr>
            <a:xfrm>
              <a:off x="2279251" y="2864446"/>
              <a:ext cx="8900649" cy="1484614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it-IT" sz="20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 </a:t>
              </a:r>
              <a:r>
                <a:rPr lang="it-IT" sz="2000" b="1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visita domiciliare</a:t>
              </a:r>
              <a:r>
                <a:rPr lang="it-IT" sz="20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it-IT" sz="10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it-IT" sz="20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rappresenta un “attrezzo professionale” fondamentale per conseguire l’obiettivo di una </a:t>
              </a:r>
              <a:r>
                <a:rPr lang="it-IT" sz="2000" b="1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conoscenza situata</a:t>
              </a:r>
              <a:r>
                <a:rPr lang="it-IT" sz="20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: poiché tutto il processo di aiuto si svolgerà nella casa dell’utente, e non fra le mura del servizio, è essenziale che i primi passi del percorso di aiuto vengano mossi proprio nel </a:t>
              </a:r>
              <a:r>
                <a:rPr lang="it-IT" sz="2000" b="1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contesto di vita della persona </a:t>
              </a:r>
              <a:r>
                <a:rPr lang="it-IT" sz="2000" i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(pp.76-77</a:t>
              </a:r>
              <a:r>
                <a:rPr lang="it-IT" sz="2000" i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).</a:t>
              </a:r>
              <a:endParaRPr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" name="Google Shape;106;p3"/>
          <p:cNvSpPr/>
          <p:nvPr/>
        </p:nvSpPr>
        <p:spPr>
          <a:xfrm rot="-5400000">
            <a:off x="-1183423" y="4141268"/>
            <a:ext cx="371351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ANZIANIE </a:t>
            </a:r>
            <a:r>
              <a:rPr lang="it-IT" sz="1400" b="1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DEMENZA : </a:t>
            </a:r>
            <a:r>
              <a:rPr lang="it-IT" sz="1400" b="1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L’A.S. NELLA RSA APERTA</a:t>
            </a:r>
            <a:endParaRPr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1902914" y="801586"/>
            <a:ext cx="9070732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Times New Roman"/>
              <a:buNone/>
            </a:pP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visita domiciliare </a:t>
            </a:r>
            <a:r>
              <a:rPr lang="it-IT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</a:t>
            </a:r>
            <a:r>
              <a:rPr lang="it-IT" sz="2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valutazione </a:t>
            </a:r>
            <a:r>
              <a:rPr lang="it-IT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multidimensionale </a:t>
            </a:r>
            <a:r>
              <a:rPr lang="it-IT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Un’esperienza delicata per l’équipe, per la famiglia e per il beneficiario</a:t>
            </a:r>
            <a:endParaRPr sz="24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SLIDE </a:t>
            </a:r>
            <a:fld id="{00000000-1234-1234-1234-123412341234}" type="slidenum">
              <a:rPr lang="it-IT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4"/>
          <p:cNvSpPr/>
          <p:nvPr/>
        </p:nvSpPr>
        <p:spPr>
          <a:xfrm>
            <a:off x="2876720" y="5660629"/>
            <a:ext cx="833032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4"/>
          <p:cNvSpPr txBox="1"/>
          <p:nvPr/>
        </p:nvSpPr>
        <p:spPr>
          <a:xfrm>
            <a:off x="1902914" y="1762241"/>
            <a:ext cx="9413234" cy="2411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 sono varie</a:t>
            </a:r>
            <a:r>
              <a:rPr lang="it-IT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dimensioni</a:t>
            </a:r>
            <a:r>
              <a:rPr lang="it-IT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 entrano </a:t>
            </a:r>
            <a:r>
              <a:rPr lang="it-IT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gioco </a:t>
            </a: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lang="it-IT" sz="4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biologica</a:t>
            </a:r>
            <a:r>
              <a:rPr lang="it-IT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it-IT" sz="2000" b="1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sanitaria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(anamnesi clinica, stato di salute, segni e sintomi di malattia, ecc.);</a:t>
            </a:r>
          </a:p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psicologica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(tono dell’umore, desideri e bisogni dell’anziano e del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caregiver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, stress e fatiche,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non verbale, ecc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.);</a:t>
            </a:r>
          </a:p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socio-relazionale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(stato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di convivenza, modalità relazionali, reti informali e formali di aiuto, risorse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attivabili,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ecc.);</a:t>
            </a:r>
          </a:p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economica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it-IT" sz="2000" b="1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ambientale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(condizioni igienico-sanitarie dell’alloggio, opportunità e limiti dovuti alle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caratteristiche strutturali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dell’abitazione, comfort e aspetto estetico di spazi e oggetti, possibilità economiche dell’anziano e 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della famiglia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, caratteristiche della zona circostante l’abitazione, ecc.);</a:t>
            </a:r>
          </a:p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funzionale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(livelli di autosufficienza, capacità di compiere le azioni della vita quotidiana come igiene personale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, vestizione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, alimentazione, deambulazione, ecc.).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Google Shape;106;p3"/>
          <p:cNvSpPr/>
          <p:nvPr/>
        </p:nvSpPr>
        <p:spPr>
          <a:xfrm rot="-5400000">
            <a:off x="-1183423" y="4141268"/>
            <a:ext cx="371351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ANZIANIE </a:t>
            </a:r>
            <a:r>
              <a:rPr lang="it-IT" sz="1400" b="1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DEMENZA : </a:t>
            </a:r>
            <a:r>
              <a:rPr lang="it-IT" sz="1400" b="1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L’A.S. NELLA RSA APERTA</a:t>
            </a:r>
            <a:endParaRPr dirty="0"/>
          </a:p>
        </p:txBody>
      </p:sp>
      <p:sp>
        <p:nvSpPr>
          <p:cNvPr id="2" name="Rettangolo 1"/>
          <p:cNvSpPr/>
          <p:nvPr/>
        </p:nvSpPr>
        <p:spPr>
          <a:xfrm>
            <a:off x="1902914" y="4319554"/>
            <a:ext cx="94132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L’elemento </a:t>
            </a:r>
            <a:r>
              <a:rPr lang="it-IT" sz="1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tempo</a:t>
            </a:r>
            <a:r>
              <a:rPr lang="it-IT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è rilevante; la VMD si 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svolge </a:t>
            </a: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nell’arco di un’ora, entro il quale si debbono compilare una serie di documenti (Schede, Scale, Test) e - spesso - il </a:t>
            </a:r>
            <a:r>
              <a:rPr lang="it-IT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caregiver</a:t>
            </a: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chiede consigli pratici (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ad esempio al Medico sulla </a:t>
            </a: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terapia </a:t>
            </a:r>
            <a:r>
              <a:rPr 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farmacologica in </a:t>
            </a:r>
            <a:r>
              <a:rPr lang="it-IT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atto, sull’adattamento dell’ambiente).</a:t>
            </a:r>
            <a:endParaRPr lang="it-IT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902914" y="5446030"/>
            <a:ext cx="941323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VMD </a:t>
            </a: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diviene così strumento per </a:t>
            </a:r>
            <a:r>
              <a:rPr lang="it-IT" sz="1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validare l’accesso </a:t>
            </a: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alla misura regionale ed occasione per </a:t>
            </a:r>
            <a:r>
              <a:rPr lang="it-IT" sz="1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delineare un percorso </a:t>
            </a: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 accolga </a:t>
            </a: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alcune </a:t>
            </a: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esigenze e fatiche </a:t>
            </a: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familiari </a:t>
            </a: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"affidare" agli </a:t>
            </a: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operatori che – giorno dopo giorno </a:t>
            </a: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costruiranno </a:t>
            </a: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</a:t>
            </a: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relazione </a:t>
            </a:r>
            <a:r>
              <a:rPr lang="it-IT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il sistema familiare.</a:t>
            </a:r>
          </a:p>
        </p:txBody>
      </p:sp>
    </p:spTree>
    <p:extLst>
      <p:ext uri="{BB962C8B-B14F-4D97-AF65-F5344CB8AC3E}">
        <p14:creationId xmlns:p14="http://schemas.microsoft.com/office/powerpoint/2010/main" val="29242423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1902914" y="801586"/>
            <a:ext cx="9070732" cy="76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Times New Roman"/>
              <a:buNone/>
            </a:pPr>
            <a:r>
              <a:rPr lang="it-IT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</a:t>
            </a:r>
            <a:r>
              <a:rPr lang="it-IT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incontro </a:t>
            </a:r>
            <a:r>
              <a:rPr lang="it-IT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</a:t>
            </a:r>
            <a:r>
              <a:rPr lang="it-IT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anziani </a:t>
            </a:r>
            <a:r>
              <a:rPr lang="it-IT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</a:t>
            </a:r>
            <a:r>
              <a:rPr lang="it-IT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familiari </a:t>
            </a:r>
            <a:r>
              <a:rPr lang="it-IT" sz="2800" b="1" dirty="0" err="1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caregiver</a:t>
            </a:r>
            <a:r>
              <a:rPr lang="it-IT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it-IT" sz="28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it-IT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Un’opportunità di apprendimento per l’Assistente Sociale</a:t>
            </a:r>
            <a:endParaRPr sz="2400" b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SLIDE </a:t>
            </a:r>
            <a:fld id="{00000000-1234-1234-1234-123412341234}" type="slidenum">
              <a:rPr lang="it-IT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4"/>
          <p:cNvSpPr txBox="1"/>
          <p:nvPr/>
        </p:nvSpPr>
        <p:spPr>
          <a:xfrm>
            <a:off x="1902914" y="1956652"/>
            <a:ext cx="4629151" cy="1015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Cosa ci insegnano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sistemi familiari con i quali lavoriamo nei differenti contesti (domicilio, CDI, RSA)?</a:t>
            </a:r>
          </a:p>
        </p:txBody>
      </p:sp>
      <p:sp>
        <p:nvSpPr>
          <p:cNvPr id="19" name="Google Shape;106;p3"/>
          <p:cNvSpPr/>
          <p:nvPr/>
        </p:nvSpPr>
        <p:spPr>
          <a:xfrm rot="-5400000">
            <a:off x="-1183423" y="4141268"/>
            <a:ext cx="371351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ANZIANIE </a:t>
            </a:r>
            <a:r>
              <a:rPr lang="it-IT" sz="1400" b="1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DEMENZA : </a:t>
            </a:r>
            <a:r>
              <a:rPr lang="it-IT" sz="1400" b="1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L’A.S. NELLA RSA APERTA</a:t>
            </a:r>
            <a:endParaRPr dirty="0"/>
          </a:p>
        </p:txBody>
      </p:sp>
      <p:sp>
        <p:nvSpPr>
          <p:cNvPr id="11" name="Google Shape;126;p4"/>
          <p:cNvSpPr txBox="1"/>
          <p:nvPr/>
        </p:nvSpPr>
        <p:spPr>
          <a:xfrm>
            <a:off x="1902914" y="3188844"/>
            <a:ext cx="4579948" cy="51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Nulla !</a:t>
            </a:r>
            <a:r>
              <a:rPr lang="it-IT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ci limitiamo ad un approccio burocratico ed </a:t>
            </a:r>
            <a:r>
              <a:rPr lang="it-IT" sz="20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erogativo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902914" y="4995076"/>
            <a:ext cx="45799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buClr>
                <a:schemeClr val="dk1"/>
              </a:buClr>
              <a:buSzPts val="2000"/>
            </a:pPr>
            <a:r>
              <a:rPr lang="it-IT" sz="2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L’</a:t>
            </a:r>
            <a:r>
              <a:rPr lang="it-IT" sz="20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incontro</a:t>
            </a:r>
            <a:r>
              <a:rPr lang="it-IT" sz="2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con persone </a:t>
            </a:r>
            <a:r>
              <a:rPr lang="it-IT" sz="20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portatrici</a:t>
            </a:r>
            <a:r>
              <a:rPr lang="it-IT" sz="2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di una </a:t>
            </a:r>
            <a:r>
              <a:rPr lang="it-IT" sz="20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domanda di aiuto </a:t>
            </a:r>
            <a:r>
              <a:rPr lang="it-IT" sz="2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può divenire occasione di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apprendimento</a:t>
            </a:r>
            <a:r>
              <a:rPr lang="it-IT" sz="2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crescita</a:t>
            </a:r>
            <a:r>
              <a:rPr lang="it-IT" sz="2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professionale</a:t>
            </a:r>
            <a:r>
              <a:rPr lang="it-IT" sz="2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it-IT" sz="2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riprogettazione</a:t>
            </a:r>
            <a:r>
              <a:rPr lang="it-IT" sz="20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 più livelli.</a:t>
            </a:r>
            <a:endParaRPr lang="it-IT" sz="20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26;p4"/>
          <p:cNvSpPr txBox="1"/>
          <p:nvPr/>
        </p:nvSpPr>
        <p:spPr>
          <a:xfrm>
            <a:off x="1902914" y="3923239"/>
            <a:ext cx="4579948" cy="910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Molto !!</a:t>
            </a:r>
            <a:r>
              <a:rPr lang="it-IT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ci lasciamo attraversare dall’esperienza dell’incontro e dalla sua complessità.</a:t>
            </a: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531305393"/>
              </p:ext>
            </p:extLst>
          </p:nvPr>
        </p:nvGraphicFramePr>
        <p:xfrm>
          <a:off x="6605955" y="1927002"/>
          <a:ext cx="5140568" cy="4491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87927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/>
          <p:nvPr/>
        </p:nvSpPr>
        <p:spPr>
          <a:xfrm>
            <a:off x="297316" y="6251303"/>
            <a:ext cx="7168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SLIDE </a:t>
            </a:r>
            <a:fld id="{00000000-1234-1234-1234-123412341234}" type="slidenum">
              <a:rPr lang="it-IT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6"/>
          <p:cNvSpPr/>
          <p:nvPr/>
        </p:nvSpPr>
        <p:spPr>
          <a:xfrm>
            <a:off x="1965493" y="1669125"/>
            <a:ext cx="9722451" cy="1759875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il suo mandato sociale e per l’organizzazione dei servizi in cui opera, il ruolo dell’AS </a:t>
            </a:r>
            <a:r>
              <a:rPr lang="it-IT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trova espressione di particolare efficacia nel management della misura, grazie alle competenze specifiche e all’approccio </a:t>
            </a:r>
            <a:r>
              <a:rPr lang="it-IT" sz="1800" b="1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trifocale</a:t>
            </a:r>
            <a:r>
              <a:rPr lang="it-IT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che orienta metodo di intervento e strategie operative….  Il management del servizio deve tenere conto di tutte le connessioni significative che travalicano il mero intervento effettuato e che lo collocano, in un’ottica promozionale e di valorizzazione della sua efficacia, entro un sistema ben più ampio...(</a:t>
            </a:r>
            <a:r>
              <a:rPr lang="it-IT" sz="18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</a:t>
            </a:r>
            <a:r>
              <a:rPr lang="it-IT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81-82)</a:t>
            </a:r>
            <a:endParaRPr dirty="0"/>
          </a:p>
        </p:txBody>
      </p:sp>
      <p:sp>
        <p:nvSpPr>
          <p:cNvPr id="144" name="Google Shape;144;p6"/>
          <p:cNvSpPr txBox="1"/>
          <p:nvPr/>
        </p:nvSpPr>
        <p:spPr>
          <a:xfrm>
            <a:off x="1945758" y="659219"/>
            <a:ext cx="9722452" cy="73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Times New Roman"/>
              <a:buNone/>
            </a:pPr>
            <a:r>
              <a:rPr lang="it-IT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L’</a:t>
            </a:r>
            <a:r>
              <a:rPr lang="it-IT" sz="28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Assistente Sociale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Times New Roman"/>
              <a:buNone/>
            </a:pPr>
            <a:r>
              <a:rPr lang="it-IT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nella</a:t>
            </a:r>
            <a:r>
              <a:rPr lang="it-IT" sz="28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funzione di coordinamento </a:t>
            </a:r>
            <a:r>
              <a:rPr lang="it-IT" sz="28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della misura</a:t>
            </a:r>
            <a:endParaRPr sz="24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Google Shape;145;p6"/>
          <p:cNvSpPr txBox="1"/>
          <p:nvPr/>
        </p:nvSpPr>
        <p:spPr>
          <a:xfrm>
            <a:off x="1812020" y="3707230"/>
            <a:ext cx="5174934" cy="2743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20000"/>
          </a:bodyPr>
          <a:lstStyle/>
          <a:p>
            <a:pPr marL="180975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None/>
            </a:pPr>
            <a:r>
              <a:rPr lang="it-IT" sz="2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Conoscenza approfondita della rete dei servizi </a:t>
            </a:r>
            <a:r>
              <a:rPr lang="it-IT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sociali, </a:t>
            </a:r>
            <a:r>
              <a:rPr lang="it-IT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socioassistenziali </a:t>
            </a:r>
            <a:r>
              <a:rPr lang="it-IT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socio sanitari oltre che delle risorse informali</a:t>
            </a:r>
            <a:endParaRPr dirty="0"/>
          </a:p>
          <a:p>
            <a:pPr marL="1809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2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None/>
            </a:pPr>
            <a:r>
              <a:rPr lang="it-IT" sz="2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Competenze nella legislazione </a:t>
            </a:r>
            <a:r>
              <a:rPr lang="it-IT" sz="2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sociosanitaria</a:t>
            </a:r>
            <a:r>
              <a:rPr lang="it-IT" sz="22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la promozione di opportunità concrete per la famiglia</a:t>
            </a:r>
            <a:endParaRPr dirty="0"/>
          </a:p>
          <a:p>
            <a:pPr marL="1809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2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None/>
            </a:pPr>
            <a:r>
              <a:rPr lang="it-IT" sz="2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Lavoro di rete </a:t>
            </a:r>
            <a:r>
              <a:rPr lang="it-IT" sz="2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come fondamento della professione</a:t>
            </a:r>
            <a:endParaRPr dirty="0">
              <a:solidFill>
                <a:schemeClr val="tx1"/>
              </a:solidFill>
            </a:endParaRPr>
          </a:p>
          <a:p>
            <a:pPr marL="1809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2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None/>
            </a:pPr>
            <a:r>
              <a:rPr lang="it-IT" sz="2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it-IT" sz="22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Promozione </a:t>
            </a:r>
            <a:r>
              <a:rPr lang="it-IT" sz="2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percorsi</a:t>
            </a:r>
            <a:r>
              <a:rPr lang="it-IT" sz="2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it-IT" sz="2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opportunità </a:t>
            </a:r>
            <a:r>
              <a:rPr lang="it-IT" sz="2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it-IT" sz="22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progetti </a:t>
            </a:r>
            <a:endParaRPr dirty="0"/>
          </a:p>
        </p:txBody>
      </p:sp>
      <p:sp>
        <p:nvSpPr>
          <p:cNvPr id="8" name="Google Shape;106;p3"/>
          <p:cNvSpPr/>
          <p:nvPr/>
        </p:nvSpPr>
        <p:spPr>
          <a:xfrm rot="-5400000">
            <a:off x="-1183423" y="4141268"/>
            <a:ext cx="371351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1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ANZIANIE </a:t>
            </a:r>
            <a:r>
              <a:rPr lang="it-IT" sz="1400" b="1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DEMENZA : </a:t>
            </a:r>
            <a:r>
              <a:rPr lang="it-IT" sz="1400" b="1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L’A.S. NELLA RSA APERTA</a:t>
            </a:r>
            <a:endParaRPr dirty="0"/>
          </a:p>
        </p:txBody>
      </p:sp>
      <p:sp>
        <p:nvSpPr>
          <p:cNvPr id="9" name="Google Shape;156;p7"/>
          <p:cNvSpPr txBox="1"/>
          <p:nvPr/>
        </p:nvSpPr>
        <p:spPr>
          <a:xfrm>
            <a:off x="7477051" y="3707230"/>
            <a:ext cx="4267359" cy="42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 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management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relazione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56;p7"/>
          <p:cNvSpPr txBox="1"/>
          <p:nvPr/>
        </p:nvSpPr>
        <p:spPr>
          <a:xfrm>
            <a:off x="7477051" y="4876135"/>
            <a:ext cx="1983473" cy="399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gruppo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</a:t>
            </a: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lavoro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62;p7"/>
          <p:cNvSpPr/>
          <p:nvPr/>
        </p:nvSpPr>
        <p:spPr>
          <a:xfrm rot="2265278">
            <a:off x="8348084" y="4394305"/>
            <a:ext cx="480905" cy="45926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56;p7"/>
          <p:cNvSpPr txBox="1"/>
          <p:nvPr/>
        </p:nvSpPr>
        <p:spPr>
          <a:xfrm>
            <a:off x="9628235" y="4876135"/>
            <a:ext cx="2200350" cy="399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anziani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it-IT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0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caregiver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3;p7"/>
          <p:cNvSpPr/>
          <p:nvPr/>
        </p:nvSpPr>
        <p:spPr>
          <a:xfrm rot="19395202">
            <a:off x="10279723" y="4393382"/>
            <a:ext cx="480905" cy="45926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56;p7"/>
          <p:cNvSpPr txBox="1"/>
          <p:nvPr/>
        </p:nvSpPr>
        <p:spPr>
          <a:xfrm>
            <a:off x="7606128" y="6007363"/>
            <a:ext cx="4138282" cy="399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it-IT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organizzazione </a:t>
            </a:r>
            <a:r>
              <a:rPr lang="it-IT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it-IT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sistema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65;p7"/>
          <p:cNvSpPr/>
          <p:nvPr/>
        </p:nvSpPr>
        <p:spPr>
          <a:xfrm>
            <a:off x="9370277" y="5470360"/>
            <a:ext cx="480905" cy="45926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991</Words>
  <Application>Microsoft Office PowerPoint</Application>
  <PresentationFormat>Widescreen</PresentationFormat>
  <Paragraphs>82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Tema di Office</vt:lpstr>
      <vt:lpstr>Presentazione standard di PowerPoint</vt:lpstr>
      <vt:lpstr>La Misura RSA Aperta L’esperienza dei servizi residenziali chiamati a realizzare progetti domiciliari</vt:lpstr>
      <vt:lpstr>La Misura RSA Aperta L’Assistente Sociale nella valutazione multidimensionale</vt:lpstr>
      <vt:lpstr>La visita domiciliare di valutazione multidimensionale Un’esperienza delicata per l’équipe, per la famiglia e per il beneficiario</vt:lpstr>
      <vt:lpstr>La visita domiciliare di valutazione multidimensionale Un’esperienza delicata per l’équipe, per la famiglia e per il beneficiario</vt:lpstr>
      <vt:lpstr>L’incontro con anziani e familiari caregiver Un’opportunità di apprendimento per l’Assistente Sociale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 Cantini</dc:creator>
  <cp:lastModifiedBy>Bruno Cantini</cp:lastModifiedBy>
  <cp:revision>61</cp:revision>
  <cp:lastPrinted>2023-05-25T11:15:58Z</cp:lastPrinted>
  <dcterms:created xsi:type="dcterms:W3CDTF">2023-02-06T09:54:44Z</dcterms:created>
  <dcterms:modified xsi:type="dcterms:W3CDTF">2023-11-07T14:43:47Z</dcterms:modified>
</cp:coreProperties>
</file>