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6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44A"/>
    <a:srgbClr val="0099FF"/>
    <a:srgbClr val="CC99FF"/>
    <a:srgbClr val="339966"/>
    <a:srgbClr val="FF3300"/>
    <a:srgbClr val="F8CBAD"/>
    <a:srgbClr val="FFCC99"/>
    <a:srgbClr val="FFCC66"/>
    <a:srgbClr val="F6BB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158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9C396-2A5C-4BEE-9584-482CC82D90D5}" type="doc">
      <dgm:prSet loTypeId="urn:microsoft.com/office/officeart/2005/8/layout/radial3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E45A13F2-5AF4-4255-AF48-D364145E42B4}">
      <dgm:prSet phldrT="[Testo]" custT="1"/>
      <dgm:spPr/>
      <dgm:t>
        <a:bodyPr/>
        <a:lstStyle/>
        <a:p>
          <a:r>
            <a:rPr lang="it-IT" sz="1600" b="1" dirty="0"/>
            <a:t>Utenti e famiglie</a:t>
          </a:r>
        </a:p>
      </dgm:t>
    </dgm:pt>
    <dgm:pt modelId="{77DA1ADE-9B4C-48ED-9BA4-2908FDBBC85C}" type="parTrans" cxnId="{BE94F951-457E-4678-8B24-8E42407E53AB}">
      <dgm:prSet/>
      <dgm:spPr/>
      <dgm:t>
        <a:bodyPr/>
        <a:lstStyle/>
        <a:p>
          <a:endParaRPr lang="it-IT"/>
        </a:p>
      </dgm:t>
    </dgm:pt>
    <dgm:pt modelId="{19864605-3C65-4D66-8BE8-917F927CFADD}" type="sibTrans" cxnId="{BE94F951-457E-4678-8B24-8E42407E53AB}">
      <dgm:prSet/>
      <dgm:spPr/>
      <dgm:t>
        <a:bodyPr/>
        <a:lstStyle/>
        <a:p>
          <a:endParaRPr lang="it-IT"/>
        </a:p>
      </dgm:t>
    </dgm:pt>
    <dgm:pt modelId="{BC6A0666-A576-4793-902E-8AAF0FC36E27}">
      <dgm:prSet phldrT="[Testo]" custT="1"/>
      <dgm:spPr/>
      <dgm:t>
        <a:bodyPr/>
        <a:lstStyle/>
        <a:p>
          <a:r>
            <a:rPr lang="it-IT" sz="1600" b="1" dirty="0"/>
            <a:t>Ente e Direzione di servizio </a:t>
          </a:r>
        </a:p>
      </dgm:t>
    </dgm:pt>
    <dgm:pt modelId="{C89B1FD0-E760-44A4-BC9C-FC06EAB785D8}" type="parTrans" cxnId="{C43AB89A-F61F-4866-AA94-5DA83A731B88}">
      <dgm:prSet/>
      <dgm:spPr/>
      <dgm:t>
        <a:bodyPr/>
        <a:lstStyle/>
        <a:p>
          <a:endParaRPr lang="it-IT"/>
        </a:p>
      </dgm:t>
    </dgm:pt>
    <dgm:pt modelId="{B854A596-186D-4C8B-9A66-6D65FDA2A214}" type="sibTrans" cxnId="{C43AB89A-F61F-4866-AA94-5DA83A731B88}">
      <dgm:prSet/>
      <dgm:spPr/>
      <dgm:t>
        <a:bodyPr/>
        <a:lstStyle/>
        <a:p>
          <a:endParaRPr lang="it-IT"/>
        </a:p>
      </dgm:t>
    </dgm:pt>
    <dgm:pt modelId="{B99E4CBF-F7EA-4853-ABFD-106DAB944842}">
      <dgm:prSet phldrT="[Testo]" custT="1"/>
      <dgm:spPr/>
      <dgm:t>
        <a:bodyPr/>
        <a:lstStyle/>
        <a:p>
          <a:r>
            <a:rPr lang="it-IT" sz="1600" b="1" dirty="0"/>
            <a:t>Istituzioni e realtà del territorio</a:t>
          </a:r>
        </a:p>
      </dgm:t>
    </dgm:pt>
    <dgm:pt modelId="{4672E3B1-3F58-4885-84AB-15BCA9916D78}" type="parTrans" cxnId="{ACC549E5-405F-4400-B029-E25C1C719AF0}">
      <dgm:prSet/>
      <dgm:spPr/>
      <dgm:t>
        <a:bodyPr/>
        <a:lstStyle/>
        <a:p>
          <a:endParaRPr lang="it-IT"/>
        </a:p>
      </dgm:t>
    </dgm:pt>
    <dgm:pt modelId="{7C1AAEC9-BAA5-4979-B42E-0DB885DD2035}" type="sibTrans" cxnId="{ACC549E5-405F-4400-B029-E25C1C719AF0}">
      <dgm:prSet/>
      <dgm:spPr/>
      <dgm:t>
        <a:bodyPr/>
        <a:lstStyle/>
        <a:p>
          <a:endParaRPr lang="it-IT"/>
        </a:p>
      </dgm:t>
    </dgm:pt>
    <dgm:pt modelId="{D4E7D81F-C7D6-4905-9F8A-08EDA9E0F88C}">
      <dgm:prSet phldrT="[Testo]" custT="1"/>
      <dgm:spPr/>
      <dgm:t>
        <a:bodyPr/>
        <a:lstStyle/>
        <a:p>
          <a:endParaRPr lang="it-IT" sz="1600" b="1" dirty="0"/>
        </a:p>
        <a:p>
          <a:r>
            <a:rPr lang="it-IT" sz="1600" b="1" dirty="0"/>
            <a:t>Équipe</a:t>
          </a:r>
        </a:p>
        <a:p>
          <a:endParaRPr lang="it-IT" sz="1600" b="1" dirty="0"/>
        </a:p>
      </dgm:t>
    </dgm:pt>
    <dgm:pt modelId="{98A18D90-2866-480C-97D0-FDCECDB23619}" type="parTrans" cxnId="{5C2C11E8-7E17-4625-8476-98AE7138FD00}">
      <dgm:prSet/>
      <dgm:spPr/>
      <dgm:t>
        <a:bodyPr/>
        <a:lstStyle/>
        <a:p>
          <a:endParaRPr lang="it-IT"/>
        </a:p>
      </dgm:t>
    </dgm:pt>
    <dgm:pt modelId="{D39C90D1-B3A5-4A2B-AA6A-4857DE0CA6AB}" type="sibTrans" cxnId="{5C2C11E8-7E17-4625-8476-98AE7138FD00}">
      <dgm:prSet/>
      <dgm:spPr/>
      <dgm:t>
        <a:bodyPr/>
        <a:lstStyle/>
        <a:p>
          <a:endParaRPr lang="it-IT"/>
        </a:p>
      </dgm:t>
    </dgm:pt>
    <dgm:pt modelId="{246EC16A-043E-4755-9F9D-9FA8D4C5F8AC}">
      <dgm:prSet phldrT="[Testo]"/>
      <dgm:spPr/>
      <dgm:t>
        <a:bodyPr/>
        <a:lstStyle/>
        <a:p>
          <a:r>
            <a: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Coordinatore</a:t>
          </a:r>
        </a:p>
      </dgm:t>
    </dgm:pt>
    <dgm:pt modelId="{3802B8A6-39EC-43E9-8F8E-4B9F05463D48}" type="sibTrans" cxnId="{4041457D-14F9-40D8-A284-AC5C86F0A339}">
      <dgm:prSet/>
      <dgm:spPr/>
      <dgm:t>
        <a:bodyPr/>
        <a:lstStyle/>
        <a:p>
          <a:endParaRPr lang="it-IT"/>
        </a:p>
      </dgm:t>
    </dgm:pt>
    <dgm:pt modelId="{3806932D-F764-4D3C-A901-7C241E3C8409}" type="parTrans" cxnId="{4041457D-14F9-40D8-A284-AC5C86F0A339}">
      <dgm:prSet/>
      <dgm:spPr/>
      <dgm:t>
        <a:bodyPr/>
        <a:lstStyle/>
        <a:p>
          <a:endParaRPr lang="it-IT"/>
        </a:p>
      </dgm:t>
    </dgm:pt>
    <dgm:pt modelId="{C6CF6541-EFD2-411A-9954-9442B086DEC5}" type="pres">
      <dgm:prSet presAssocID="{21A9C396-2A5C-4BEE-9584-482CC82D90D5}" presName="composite" presStyleCnt="0">
        <dgm:presLayoutVars>
          <dgm:chMax val="1"/>
          <dgm:dir/>
          <dgm:resizeHandles val="exact"/>
        </dgm:presLayoutVars>
      </dgm:prSet>
      <dgm:spPr/>
    </dgm:pt>
    <dgm:pt modelId="{13512BCA-EDD9-40D1-AC4E-2E5C656D82CE}" type="pres">
      <dgm:prSet presAssocID="{21A9C396-2A5C-4BEE-9584-482CC82D90D5}" presName="radial" presStyleCnt="0">
        <dgm:presLayoutVars>
          <dgm:animLvl val="ctr"/>
        </dgm:presLayoutVars>
      </dgm:prSet>
      <dgm:spPr/>
    </dgm:pt>
    <dgm:pt modelId="{767FAF88-0C96-42EE-8E38-2C5B131AA3F0}" type="pres">
      <dgm:prSet presAssocID="{246EC16A-043E-4755-9F9D-9FA8D4C5F8AC}" presName="centerShape" presStyleLbl="vennNode1" presStyleIdx="0" presStyleCnt="5" custScaleX="39830" custScaleY="59766"/>
      <dgm:spPr/>
    </dgm:pt>
    <dgm:pt modelId="{CE4837DC-D18B-4BC9-922C-DE02ACD9619A}" type="pres">
      <dgm:prSet presAssocID="{E45A13F2-5AF4-4255-AF48-D364145E42B4}" presName="node" presStyleLbl="vennNode1" presStyleIdx="1" presStyleCnt="5" custScaleX="185316" custRadScaleRad="174389" custRadScaleInc="80947">
        <dgm:presLayoutVars>
          <dgm:bulletEnabled val="1"/>
        </dgm:presLayoutVars>
      </dgm:prSet>
      <dgm:spPr/>
    </dgm:pt>
    <dgm:pt modelId="{7656B39B-99E3-419E-99D1-A9075C9CC629}" type="pres">
      <dgm:prSet presAssocID="{BC6A0666-A576-4793-902E-8AAF0FC36E27}" presName="node" presStyleLbl="vennNode1" presStyleIdx="2" presStyleCnt="5" custScaleX="200032" custRadScaleRad="161998" custRadScaleInc="36065">
        <dgm:presLayoutVars>
          <dgm:bulletEnabled val="1"/>
        </dgm:presLayoutVars>
      </dgm:prSet>
      <dgm:spPr/>
    </dgm:pt>
    <dgm:pt modelId="{5FD7AA84-9EA7-47CC-949B-A113280A20EB}" type="pres">
      <dgm:prSet presAssocID="{B99E4CBF-F7EA-4853-ABFD-106DAB944842}" presName="node" presStyleLbl="vennNode1" presStyleIdx="3" presStyleCnt="5" custScaleX="262990" custRadScaleRad="132342" custRadScaleInc="48675">
        <dgm:presLayoutVars>
          <dgm:bulletEnabled val="1"/>
        </dgm:presLayoutVars>
      </dgm:prSet>
      <dgm:spPr/>
    </dgm:pt>
    <dgm:pt modelId="{50637A8C-8962-4036-B256-6355F610BE28}" type="pres">
      <dgm:prSet presAssocID="{D4E7D81F-C7D6-4905-9F8A-08EDA9E0F88C}" presName="node" presStyleLbl="vennNode1" presStyleIdx="4" presStyleCnt="5" custScaleX="197332" custRadScaleRad="172354" custRadScaleInc="12551">
        <dgm:presLayoutVars>
          <dgm:bulletEnabled val="1"/>
        </dgm:presLayoutVars>
      </dgm:prSet>
      <dgm:spPr/>
    </dgm:pt>
  </dgm:ptLst>
  <dgm:cxnLst>
    <dgm:cxn modelId="{9A84745C-95E0-4A3E-809D-575FB9F74239}" type="presOf" srcId="{E45A13F2-5AF4-4255-AF48-D364145E42B4}" destId="{CE4837DC-D18B-4BC9-922C-DE02ACD9619A}" srcOrd="0" destOrd="0" presId="urn:microsoft.com/office/officeart/2005/8/layout/radial3"/>
    <dgm:cxn modelId="{0F8BFB41-BC01-479F-BD5F-27398392609E}" type="presOf" srcId="{BC6A0666-A576-4793-902E-8AAF0FC36E27}" destId="{7656B39B-99E3-419E-99D1-A9075C9CC629}" srcOrd="0" destOrd="0" presId="urn:microsoft.com/office/officeart/2005/8/layout/radial3"/>
    <dgm:cxn modelId="{BE94F951-457E-4678-8B24-8E42407E53AB}" srcId="{246EC16A-043E-4755-9F9D-9FA8D4C5F8AC}" destId="{E45A13F2-5AF4-4255-AF48-D364145E42B4}" srcOrd="0" destOrd="0" parTransId="{77DA1ADE-9B4C-48ED-9BA4-2908FDBBC85C}" sibTransId="{19864605-3C65-4D66-8BE8-917F927CFADD}"/>
    <dgm:cxn modelId="{4041457D-14F9-40D8-A284-AC5C86F0A339}" srcId="{21A9C396-2A5C-4BEE-9584-482CC82D90D5}" destId="{246EC16A-043E-4755-9F9D-9FA8D4C5F8AC}" srcOrd="0" destOrd="0" parTransId="{3806932D-F764-4D3C-A901-7C241E3C8409}" sibTransId="{3802B8A6-39EC-43E9-8F8E-4B9F05463D48}"/>
    <dgm:cxn modelId="{43365981-4FB5-4561-A313-1F52E7CD4CF5}" type="presOf" srcId="{246EC16A-043E-4755-9F9D-9FA8D4C5F8AC}" destId="{767FAF88-0C96-42EE-8E38-2C5B131AA3F0}" srcOrd="0" destOrd="0" presId="urn:microsoft.com/office/officeart/2005/8/layout/radial3"/>
    <dgm:cxn modelId="{19C98A8F-F16C-4D8A-86E6-639085A4D7ED}" type="presOf" srcId="{D4E7D81F-C7D6-4905-9F8A-08EDA9E0F88C}" destId="{50637A8C-8962-4036-B256-6355F610BE28}" srcOrd="0" destOrd="0" presId="urn:microsoft.com/office/officeart/2005/8/layout/radial3"/>
    <dgm:cxn modelId="{FF05E698-4D08-4E5D-B10B-57714A2FF553}" type="presOf" srcId="{B99E4CBF-F7EA-4853-ABFD-106DAB944842}" destId="{5FD7AA84-9EA7-47CC-949B-A113280A20EB}" srcOrd="0" destOrd="0" presId="urn:microsoft.com/office/officeart/2005/8/layout/radial3"/>
    <dgm:cxn modelId="{A0844899-B990-4F9A-9F02-378E43227016}" type="presOf" srcId="{21A9C396-2A5C-4BEE-9584-482CC82D90D5}" destId="{C6CF6541-EFD2-411A-9954-9442B086DEC5}" srcOrd="0" destOrd="0" presId="urn:microsoft.com/office/officeart/2005/8/layout/radial3"/>
    <dgm:cxn modelId="{C43AB89A-F61F-4866-AA94-5DA83A731B88}" srcId="{246EC16A-043E-4755-9F9D-9FA8D4C5F8AC}" destId="{BC6A0666-A576-4793-902E-8AAF0FC36E27}" srcOrd="1" destOrd="0" parTransId="{C89B1FD0-E760-44A4-BC9C-FC06EAB785D8}" sibTransId="{B854A596-186D-4C8B-9A66-6D65FDA2A214}"/>
    <dgm:cxn modelId="{ACC549E5-405F-4400-B029-E25C1C719AF0}" srcId="{246EC16A-043E-4755-9F9D-9FA8D4C5F8AC}" destId="{B99E4CBF-F7EA-4853-ABFD-106DAB944842}" srcOrd="2" destOrd="0" parTransId="{4672E3B1-3F58-4885-84AB-15BCA9916D78}" sibTransId="{7C1AAEC9-BAA5-4979-B42E-0DB885DD2035}"/>
    <dgm:cxn modelId="{5C2C11E8-7E17-4625-8476-98AE7138FD00}" srcId="{246EC16A-043E-4755-9F9D-9FA8D4C5F8AC}" destId="{D4E7D81F-C7D6-4905-9F8A-08EDA9E0F88C}" srcOrd="3" destOrd="0" parTransId="{98A18D90-2866-480C-97D0-FDCECDB23619}" sibTransId="{D39C90D1-B3A5-4A2B-AA6A-4857DE0CA6AB}"/>
    <dgm:cxn modelId="{41DB6B78-B955-4238-BB1A-F89FF49BDC26}" type="presParOf" srcId="{C6CF6541-EFD2-411A-9954-9442B086DEC5}" destId="{13512BCA-EDD9-40D1-AC4E-2E5C656D82CE}" srcOrd="0" destOrd="0" presId="urn:microsoft.com/office/officeart/2005/8/layout/radial3"/>
    <dgm:cxn modelId="{65733F8C-9E0A-4E11-944A-B9BD2F2F06A9}" type="presParOf" srcId="{13512BCA-EDD9-40D1-AC4E-2E5C656D82CE}" destId="{767FAF88-0C96-42EE-8E38-2C5B131AA3F0}" srcOrd="0" destOrd="0" presId="urn:microsoft.com/office/officeart/2005/8/layout/radial3"/>
    <dgm:cxn modelId="{1D701FB6-ADDD-443D-AD7C-6AC992C2C502}" type="presParOf" srcId="{13512BCA-EDD9-40D1-AC4E-2E5C656D82CE}" destId="{CE4837DC-D18B-4BC9-922C-DE02ACD9619A}" srcOrd="1" destOrd="0" presId="urn:microsoft.com/office/officeart/2005/8/layout/radial3"/>
    <dgm:cxn modelId="{8FB388CE-FB2F-4BC4-A2F1-9BF7ADFE23F4}" type="presParOf" srcId="{13512BCA-EDD9-40D1-AC4E-2E5C656D82CE}" destId="{7656B39B-99E3-419E-99D1-A9075C9CC629}" srcOrd="2" destOrd="0" presId="urn:microsoft.com/office/officeart/2005/8/layout/radial3"/>
    <dgm:cxn modelId="{4727175A-AAEB-4033-8765-9790A79A4717}" type="presParOf" srcId="{13512BCA-EDD9-40D1-AC4E-2E5C656D82CE}" destId="{5FD7AA84-9EA7-47CC-949B-A113280A20EB}" srcOrd="3" destOrd="0" presId="urn:microsoft.com/office/officeart/2005/8/layout/radial3"/>
    <dgm:cxn modelId="{ADBB4BDD-D397-4870-8FB6-C41D502BD1A1}" type="presParOf" srcId="{13512BCA-EDD9-40D1-AC4E-2E5C656D82CE}" destId="{50637A8C-8962-4036-B256-6355F610BE2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AF88-0C96-42EE-8E38-2C5B131AA3F0}">
      <dsp:nvSpPr>
        <dsp:cNvPr id="0" name=""/>
        <dsp:cNvSpPr/>
      </dsp:nvSpPr>
      <dsp:spPr>
        <a:xfrm>
          <a:off x="3562441" y="1336501"/>
          <a:ext cx="883418" cy="132559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Coordinatore</a:t>
          </a:r>
        </a:p>
      </dsp:txBody>
      <dsp:txXfrm>
        <a:off x="3691815" y="1530630"/>
        <a:ext cx="624670" cy="937335"/>
      </dsp:txXfrm>
    </dsp:sp>
    <dsp:sp modelId="{CE4837DC-D18B-4BC9-922C-DE02ACD9619A}">
      <dsp:nvSpPr>
        <dsp:cNvPr id="0" name=""/>
        <dsp:cNvSpPr/>
      </dsp:nvSpPr>
      <dsp:spPr>
        <a:xfrm>
          <a:off x="5383508" y="702145"/>
          <a:ext cx="2055128" cy="110898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Utenti e famiglie</a:t>
          </a:r>
        </a:p>
      </dsp:txBody>
      <dsp:txXfrm>
        <a:off x="5684475" y="864552"/>
        <a:ext cx="1453194" cy="784171"/>
      </dsp:txXfrm>
    </dsp:sp>
    <dsp:sp modelId="{7656B39B-99E3-419E-99D1-A9075C9CC629}">
      <dsp:nvSpPr>
        <dsp:cNvPr id="0" name=""/>
        <dsp:cNvSpPr/>
      </dsp:nvSpPr>
      <dsp:spPr>
        <a:xfrm>
          <a:off x="4869361" y="2700611"/>
          <a:ext cx="2218326" cy="110898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Ente e Direzione di servizio </a:t>
          </a:r>
        </a:p>
      </dsp:txBody>
      <dsp:txXfrm>
        <a:off x="5194227" y="2863018"/>
        <a:ext cx="1568594" cy="784171"/>
      </dsp:txXfrm>
    </dsp:sp>
    <dsp:sp modelId="{5FD7AA84-9EA7-47CC-949B-A113280A20EB}">
      <dsp:nvSpPr>
        <dsp:cNvPr id="0" name=""/>
        <dsp:cNvSpPr/>
      </dsp:nvSpPr>
      <dsp:spPr>
        <a:xfrm>
          <a:off x="1222635" y="2824320"/>
          <a:ext cx="2916521" cy="110898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Istituzioni e realtà del territorio</a:t>
          </a:r>
        </a:p>
      </dsp:txBody>
      <dsp:txXfrm>
        <a:off x="1649750" y="2986727"/>
        <a:ext cx="2062291" cy="784171"/>
      </dsp:txXfrm>
    </dsp:sp>
    <dsp:sp modelId="{50637A8C-8962-4036-B256-6355F610BE28}">
      <dsp:nvSpPr>
        <dsp:cNvPr id="0" name=""/>
        <dsp:cNvSpPr/>
      </dsp:nvSpPr>
      <dsp:spPr>
        <a:xfrm>
          <a:off x="468685" y="957172"/>
          <a:ext cx="2188384" cy="1108985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Équipe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b="1" kern="1200" dirty="0"/>
        </a:p>
      </dsp:txBody>
      <dsp:txXfrm>
        <a:off x="789166" y="1119579"/>
        <a:ext cx="1547422" cy="784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49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83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59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40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18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20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23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63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51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30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61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F773B-3797-4FA8-A06E-3490E839D535}" type="datetimeFigureOut">
              <a:rPr lang="it-IT" smtClean="0"/>
              <a:t>09/11/2023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54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226168" y="3274920"/>
            <a:ext cx="7258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</a:rPr>
              <a:t>CAP. 6 </a:t>
            </a:r>
          </a:p>
        </p:txBody>
      </p:sp>
      <p:sp>
        <p:nvSpPr>
          <p:cNvPr id="5" name="Rettangolo 4"/>
          <p:cNvSpPr/>
          <p:nvPr/>
        </p:nvSpPr>
        <p:spPr>
          <a:xfrm>
            <a:off x="4226168" y="3961918"/>
            <a:ext cx="7815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L’ASSISTENTE SOCIALE  e il centro diurno integrato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19B2B6-54EB-54DB-D38A-3559BCC6A820}"/>
              </a:ext>
            </a:extLst>
          </p:cNvPr>
          <p:cNvSpPr txBox="1"/>
          <p:nvPr/>
        </p:nvSpPr>
        <p:spPr>
          <a:xfrm>
            <a:off x="898601" y="5422885"/>
            <a:ext cx="4390851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Seminario in presenza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Università  degli Studi di Milano Bicocca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Sabato</a:t>
            </a:r>
            <a:r>
              <a:rPr lang="it-IT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800" b="1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it-IT" sz="1800" b="1" i="0" u="none" strike="noStrike" cap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800" b="1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novembre </a:t>
            </a:r>
            <a:r>
              <a:rPr lang="it-IT" sz="1800" b="1" i="0" u="none" strike="noStrike" cap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r>
              <a:rPr lang="it-IT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ore </a:t>
            </a:r>
            <a:r>
              <a:rPr lang="it-IT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9.30</a:t>
            </a:r>
            <a:endParaRPr lang="it-IT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90428-6035-2561-64CA-C99CFA3219E8}"/>
              </a:ext>
            </a:extLst>
          </p:cNvPr>
          <p:cNvSpPr txBox="1"/>
          <p:nvPr/>
        </p:nvSpPr>
        <p:spPr>
          <a:xfrm>
            <a:off x="8944094" y="5422885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AS Francesca  Di Blasi</a:t>
            </a:r>
          </a:p>
          <a:p>
            <a:pPr algn="r"/>
            <a:r>
              <a:rPr lang="it-IT" b="1" dirty="0">
                <a:solidFill>
                  <a:schemeClr val="bg1"/>
                </a:solidFill>
              </a:rPr>
              <a:t>Gruppo Anziani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B0692DD-72F5-7C69-1DD5-C78E9E96CC94}"/>
              </a:ext>
            </a:extLst>
          </p:cNvPr>
          <p:cNvSpPr txBox="1"/>
          <p:nvPr/>
        </p:nvSpPr>
        <p:spPr>
          <a:xfrm>
            <a:off x="4713700" y="551699"/>
            <a:ext cx="3248614" cy="13052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028" name="Picture 4" descr="Logo">
            <a:extLst>
              <a:ext uri="{FF2B5EF4-FFF2-40B4-BE49-F238E27FC236}">
                <a16:creationId xmlns:a16="http://schemas.microsoft.com/office/drawing/2014/main" id="{EBCB9938-E435-DBD2-1AD6-F2468AB4B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864" y="798902"/>
            <a:ext cx="3051665" cy="81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68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>
            <a:extLst>
              <a:ext uri="{FF2B5EF4-FFF2-40B4-BE49-F238E27FC236}">
                <a16:creationId xmlns:a16="http://schemas.microsoft.com/office/drawing/2014/main" id="{EC0E4367-ABBF-A7A3-A424-EBEAF2905519}"/>
              </a:ext>
            </a:extLst>
          </p:cNvPr>
          <p:cNvGrpSpPr/>
          <p:nvPr/>
        </p:nvGrpSpPr>
        <p:grpSpPr>
          <a:xfrm>
            <a:off x="1927272" y="1326786"/>
            <a:ext cx="9661091" cy="1199786"/>
            <a:chOff x="4286391" y="3914985"/>
            <a:chExt cx="6349805" cy="2403898"/>
          </a:xfrm>
        </p:grpSpPr>
        <p:sp>
          <p:nvSpPr>
            <p:cNvPr id="11" name="Rettangolo con due angoli in diagonale arrotondati 10">
              <a:extLst>
                <a:ext uri="{FF2B5EF4-FFF2-40B4-BE49-F238E27FC236}">
                  <a16:creationId xmlns:a16="http://schemas.microsoft.com/office/drawing/2014/main" id="{8C1F802D-ECBD-94C0-3002-5336E7F63941}"/>
                </a:ext>
              </a:extLst>
            </p:cNvPr>
            <p:cNvSpPr/>
            <p:nvPr/>
          </p:nvSpPr>
          <p:spPr>
            <a:xfrm>
              <a:off x="4286391" y="3914985"/>
              <a:ext cx="6349805" cy="2403898"/>
            </a:xfrm>
            <a:prstGeom prst="round2Diag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695CCDA6-00DC-7177-7E9C-E9528346A173}"/>
                </a:ext>
              </a:extLst>
            </p:cNvPr>
            <p:cNvSpPr txBox="1"/>
            <p:nvPr/>
          </p:nvSpPr>
          <p:spPr>
            <a:xfrm>
              <a:off x="4827168" y="4068647"/>
              <a:ext cx="5684534" cy="263069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it-IT" sz="1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21522" y="354377"/>
            <a:ext cx="9070732" cy="762001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Centri Diurni Integrati</a:t>
            </a:r>
          </a:p>
        </p:txBody>
      </p:sp>
      <p:sp>
        <p:nvSpPr>
          <p:cNvPr id="3" name="Rettangolo 2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SLIDE </a:t>
            </a:r>
            <a:fld id="{EDA38B81-E1B3-4B12-8B92-08440942D5D3}" type="slidenum">
              <a:rPr lang="it-IT" sz="1400" b="1" smtClean="0">
                <a:solidFill>
                  <a:schemeClr val="bg1"/>
                </a:solidFill>
              </a:rPr>
              <a:t>2</a:t>
            </a:fld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16200000">
            <a:off x="-899916" y="4125880"/>
            <a:ext cx="31465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cap="all" dirty="0">
                <a:solidFill>
                  <a:schemeClr val="bg1"/>
                </a:solidFill>
              </a:rPr>
              <a:t>anziani e demenza : </a:t>
            </a:r>
            <a:r>
              <a:rPr lang="it-IT" sz="1600" b="1" cap="all" dirty="0">
                <a:solidFill>
                  <a:srgbClr val="FFC000"/>
                </a:solidFill>
              </a:rPr>
              <a:t>L’AS NEl cdi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106224" y="564785"/>
            <a:ext cx="8965050" cy="57416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200" dirty="0">
              <a:latin typeface="+mn-lt"/>
            </a:endParaRPr>
          </a:p>
          <a:p>
            <a:pPr algn="just"/>
            <a:endParaRPr lang="it-IT" sz="22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2221522" y="2763577"/>
            <a:ext cx="9070732" cy="658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000" b="1" dirty="0">
              <a:latin typeface="+mn-lt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00B1AC4-7BD5-66D9-633B-517D20A0CA36}"/>
              </a:ext>
            </a:extLst>
          </p:cNvPr>
          <p:cNvSpPr txBox="1"/>
          <p:nvPr/>
        </p:nvSpPr>
        <p:spPr>
          <a:xfrm>
            <a:off x="1927272" y="3050520"/>
            <a:ext cx="9661091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b="0" i="0" dirty="0">
                <a:solidFill>
                  <a:srgbClr val="000000"/>
                </a:solidFill>
                <a:effectLst/>
                <a:latin typeface="WordVisi_MSFontService"/>
              </a:rPr>
              <a:t>  </a:t>
            </a:r>
            <a:r>
              <a:rPr lang="it-IT" dirty="0">
                <a:solidFill>
                  <a:srgbClr val="000000"/>
                </a:solidFill>
                <a:latin typeface="WordVisi_MSFontService"/>
              </a:rPr>
              <a:t>S</a:t>
            </a:r>
            <a:r>
              <a:rPr lang="it-IT" b="0" i="0" dirty="0">
                <a:solidFill>
                  <a:srgbClr val="000000"/>
                </a:solidFill>
                <a:effectLst/>
                <a:latin typeface="WordVisi_MSFontService"/>
              </a:rPr>
              <a:t>i differenziano  in rapporto a diverse variabili: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0000"/>
                </a:solidFill>
                <a:latin typeface="WordVisi_MSFontService"/>
              </a:rPr>
              <a:t>territorio di riferimento;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0000"/>
                </a:solidFill>
                <a:latin typeface="WordVisi_MSFontService"/>
              </a:rPr>
              <a:t>tipologia  (CDI e CDIA) e collocazione;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0000"/>
                </a:solidFill>
                <a:latin typeface="WordVisi_MSFontService"/>
              </a:rPr>
              <a:t>ente gestore (es. pubblico, privato accreditato, fondazione);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0000"/>
                </a:solidFill>
                <a:latin typeface="WordVisi_MSFontService"/>
              </a:rPr>
              <a:t> capienza;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0000"/>
                </a:solidFill>
                <a:latin typeface="WordVisi_MSFontService"/>
              </a:rPr>
              <a:t> tipologia di interventi erogati e figure professionali coinvolte. </a:t>
            </a:r>
            <a:endParaRPr lang="it-IT" dirty="0">
              <a:solidFill>
                <a:srgbClr val="000000"/>
              </a:solidFill>
              <a:latin typeface="WordVisi_MSFontService"/>
              <a:ea typeface="+mj-ea"/>
              <a:cs typeface="+mj-cs"/>
            </a:endParaRPr>
          </a:p>
          <a:p>
            <a:pPr algn="ctr"/>
            <a:endParaRPr lang="it-IT" sz="1000" dirty="0">
              <a:solidFill>
                <a:srgbClr val="000000"/>
              </a:solidFill>
              <a:latin typeface="WordVisi_MSFontService"/>
              <a:ea typeface="+mj-ea"/>
              <a:cs typeface="+mj-cs"/>
            </a:endParaRPr>
          </a:p>
          <a:p>
            <a:pPr algn="ctr"/>
            <a:endParaRPr lang="it-IT" sz="1000" dirty="0">
              <a:ea typeface="+mj-ea"/>
              <a:cs typeface="+mj-cs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6A3D726-B592-3512-B021-59966C4D27F6}"/>
              </a:ext>
            </a:extLst>
          </p:cNvPr>
          <p:cNvSpPr txBox="1"/>
          <p:nvPr/>
        </p:nvSpPr>
        <p:spPr>
          <a:xfrm>
            <a:off x="1927273" y="1506850"/>
            <a:ext cx="9467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a typeface="+mj-ea"/>
                <a:cs typeface="+mj-cs"/>
              </a:rPr>
              <a:t>Sono  servizi sociosanitari semiresidenziali che accolgono  persone con compromissione dell’autosufficienza, di età &gt; 65 anni,  affette da </a:t>
            </a:r>
            <a:r>
              <a:rPr lang="it-IT" dirty="0" err="1">
                <a:ea typeface="+mj-ea"/>
                <a:cs typeface="+mj-cs"/>
              </a:rPr>
              <a:t>pluripatologie</a:t>
            </a:r>
            <a:r>
              <a:rPr lang="it-IT" dirty="0">
                <a:ea typeface="+mj-ea"/>
                <a:cs typeface="+mj-cs"/>
              </a:rPr>
              <a:t> cronico-degenerative tra le quali anche le demenze e che non presentino gravi disturbi comportamentali. </a:t>
            </a:r>
          </a:p>
        </p:txBody>
      </p:sp>
    </p:spTree>
    <p:extLst>
      <p:ext uri="{BB962C8B-B14F-4D97-AF65-F5344CB8AC3E}">
        <p14:creationId xmlns:p14="http://schemas.microsoft.com/office/powerpoint/2010/main" val="785377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21522" y="354377"/>
            <a:ext cx="9070732" cy="762001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Ruolo dell’AS dall’accoglienza alla dimissione</a:t>
            </a:r>
            <a:endParaRPr lang="it-IT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SLIDE </a:t>
            </a:r>
            <a:fld id="{EDA38B81-E1B3-4B12-8B92-08440942D5D3}" type="slidenum">
              <a:rPr lang="it-IT" sz="1400" b="1" smtClean="0">
                <a:solidFill>
                  <a:schemeClr val="bg1"/>
                </a:solidFill>
              </a:rPr>
              <a:t>3</a:t>
            </a:fld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16200000">
            <a:off x="-899916" y="4125880"/>
            <a:ext cx="31465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cap="all" dirty="0">
                <a:solidFill>
                  <a:schemeClr val="bg1"/>
                </a:solidFill>
              </a:rPr>
              <a:t>anziani e demenza : </a:t>
            </a:r>
            <a:r>
              <a:rPr lang="it-IT" sz="1600" b="1" cap="all" dirty="0">
                <a:solidFill>
                  <a:srgbClr val="FFC000"/>
                </a:solidFill>
              </a:rPr>
              <a:t>L’AS NEl cdi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106224" y="564785"/>
            <a:ext cx="8965050" cy="57416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200" dirty="0">
              <a:latin typeface="+mn-lt"/>
            </a:endParaRPr>
          </a:p>
          <a:p>
            <a:pPr algn="just"/>
            <a:endParaRPr lang="it-IT" sz="2200" dirty="0">
              <a:latin typeface="+mn-lt"/>
            </a:endParaRPr>
          </a:p>
          <a:p>
            <a:pPr algn="just"/>
            <a:r>
              <a:rPr lang="it-IT" sz="1800" dirty="0">
                <a:latin typeface="+mn-lt"/>
              </a:rPr>
              <a:t>In  Regione Lombardia, la figura dell’ AS non rientra tra le figure obbligatorie per l’accreditamento </a:t>
            </a:r>
            <a:r>
              <a:rPr lang="it-IT" sz="1600" dirty="0">
                <a:latin typeface="+mn-lt"/>
              </a:rPr>
              <a:t>(</a:t>
            </a:r>
            <a:r>
              <a:rPr lang="it-IT" sz="1600" dirty="0">
                <a:latin typeface="+mn-lt"/>
                <a:ea typeface="+mj-ea"/>
                <a:cs typeface="+mj-cs"/>
              </a:rPr>
              <a:t>DGR 8494/2002) </a:t>
            </a:r>
            <a:r>
              <a:rPr lang="it-IT" sz="1800" dirty="0">
                <a:latin typeface="+mn-lt"/>
              </a:rPr>
              <a:t>: pertanto non è sempre presente, né sono definite le attività che possa svolgere all’interno dell’équipe del CDI.</a:t>
            </a:r>
          </a:p>
          <a:p>
            <a:pPr algn="just"/>
            <a:r>
              <a:rPr lang="it-IT" sz="2200" dirty="0">
                <a:latin typeface="+mn-lt"/>
              </a:rPr>
              <a:t> </a:t>
            </a:r>
          </a:p>
          <a:p>
            <a:pPr algn="just"/>
            <a:r>
              <a:rPr lang="it-IT" sz="1800" dirty="0">
                <a:latin typeface="+mn-lt"/>
              </a:rPr>
              <a:t>Quando presente, l’AS rappresenta la prima figura che l’anziano e la famiglia incontrano al momento della richiesta di inserimento e che rimane il loro punto di riferimento, dall’ingresso e fino alla dimissione.</a:t>
            </a: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r>
              <a:rPr lang="it-IT" sz="1800" dirty="0">
                <a:latin typeface="+mn-lt"/>
              </a:rPr>
              <a:t>E’ quindi  una figura centrale nel processo di </a:t>
            </a:r>
            <a:r>
              <a:rPr lang="it-IT" sz="1800" b="1" i="1" dirty="0">
                <a:solidFill>
                  <a:schemeClr val="accent2"/>
                </a:solidFill>
                <a:latin typeface="+mn-lt"/>
              </a:rPr>
              <a:t>accoglienza</a:t>
            </a:r>
            <a:r>
              <a:rPr lang="it-IT" sz="1800" dirty="0">
                <a:latin typeface="+mn-lt"/>
              </a:rPr>
              <a:t> e </a:t>
            </a:r>
            <a:r>
              <a:rPr lang="it-IT" sz="1800" b="1" i="1" dirty="0">
                <a:solidFill>
                  <a:srgbClr val="339966"/>
                </a:solidFill>
                <a:latin typeface="+mn-lt"/>
              </a:rPr>
              <a:t>presa in carico </a:t>
            </a:r>
            <a:r>
              <a:rPr lang="it-IT" sz="1800" dirty="0">
                <a:latin typeface="+mn-lt"/>
              </a:rPr>
              <a:t>dell’anziano e nella </a:t>
            </a:r>
            <a:r>
              <a:rPr lang="it-IT" sz="18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relazione </a:t>
            </a:r>
            <a:r>
              <a:rPr lang="it-IT" sz="1800" dirty="0">
                <a:latin typeface="+mn-lt"/>
              </a:rPr>
              <a:t>con il caregiver.</a:t>
            </a:r>
          </a:p>
          <a:p>
            <a:pPr algn="just"/>
            <a:endParaRPr lang="it-IT" sz="2000" dirty="0">
              <a:latin typeface="+mn-lt"/>
            </a:endParaRPr>
          </a:p>
          <a:p>
            <a:pPr algn="ctr"/>
            <a:r>
              <a:rPr lang="it-IT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Ruoli possibili</a:t>
            </a:r>
          </a:p>
          <a:p>
            <a:pPr algn="ctr"/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2221522" y="2763577"/>
            <a:ext cx="9070732" cy="658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000" b="1" dirty="0">
              <a:latin typeface="+mn-lt"/>
            </a:endParaRP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3D40616D-8436-477A-B0B5-000BE0CE5067}"/>
              </a:ext>
            </a:extLst>
          </p:cNvPr>
          <p:cNvSpPr/>
          <p:nvPr/>
        </p:nvSpPr>
        <p:spPr>
          <a:xfrm>
            <a:off x="2221522" y="5176295"/>
            <a:ext cx="1506417" cy="1181699"/>
          </a:xfrm>
          <a:prstGeom prst="ellipse">
            <a:avLst/>
          </a:prstGeom>
          <a:solidFill>
            <a:srgbClr val="CC99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alpha val="50000"/>
              <a:hueOff val="5197846"/>
              <a:satOff val="-23984"/>
              <a:lumOff val="883"/>
              <a:alphaOff val="0"/>
            </a:schemeClr>
          </a:fillRef>
          <a:effectRef idx="2">
            <a:schemeClr val="accent4">
              <a:alpha val="50000"/>
              <a:hueOff val="5197846"/>
              <a:satOff val="-23984"/>
              <a:lumOff val="883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it-IT" dirty="0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8D01E739-79C7-BC95-712E-DE105BA35B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94203" y="5172709"/>
            <a:ext cx="1650704" cy="1303532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0876CD08-61E6-4D5D-2A04-BB53EE530D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87402" y="5255549"/>
            <a:ext cx="1650704" cy="1303532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865D4D98-9947-F128-255B-01C6DDAED42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32999" y="5118991"/>
            <a:ext cx="1536325" cy="1213209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F2E429B7-A1C8-E756-2B16-CEA4263848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97569" y="4896368"/>
            <a:ext cx="1954509" cy="1543442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F2148286-8988-41E6-B6C2-FE4297B9C254}"/>
              </a:ext>
            </a:extLst>
          </p:cNvPr>
          <p:cNvSpPr txBox="1"/>
          <p:nvPr/>
        </p:nvSpPr>
        <p:spPr>
          <a:xfrm>
            <a:off x="2420027" y="5556318"/>
            <a:ext cx="128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informativo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2D53D333-F2A7-75D5-3245-3FA2280C6DD0}"/>
              </a:ext>
            </a:extLst>
          </p:cNvPr>
          <p:cNvSpPr txBox="1"/>
          <p:nvPr/>
        </p:nvSpPr>
        <p:spPr>
          <a:xfrm>
            <a:off x="4003306" y="5495946"/>
            <a:ext cx="1493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orientamento e supporto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B5A53A69-5CCD-F25B-5BFA-AB9450036179}"/>
              </a:ext>
            </a:extLst>
          </p:cNvPr>
          <p:cNvSpPr txBox="1"/>
          <p:nvPr/>
        </p:nvSpPr>
        <p:spPr>
          <a:xfrm>
            <a:off x="9950162" y="5151184"/>
            <a:ext cx="15363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pianificazione</a:t>
            </a:r>
            <a:r>
              <a:rPr lang="it-IT" sz="1600" dirty="0"/>
              <a:t> </a:t>
            </a:r>
            <a:r>
              <a:rPr lang="it-IT" sz="1600" b="1" dirty="0"/>
              <a:t>di  eventuali interventi di sostegno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BB4BA24-D475-6F16-3BFC-D399EAA9C8A0}"/>
              </a:ext>
            </a:extLst>
          </p:cNvPr>
          <p:cNvSpPr txBox="1"/>
          <p:nvPr/>
        </p:nvSpPr>
        <p:spPr>
          <a:xfrm>
            <a:off x="8004517" y="5528559"/>
            <a:ext cx="1277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mediazione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645BAD2B-C400-3F3A-50CB-76E1F2B4A3E2}"/>
              </a:ext>
            </a:extLst>
          </p:cNvPr>
          <p:cNvSpPr txBox="1"/>
          <p:nvPr/>
        </p:nvSpPr>
        <p:spPr>
          <a:xfrm>
            <a:off x="6024107" y="5582071"/>
            <a:ext cx="1488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monitoraggio</a:t>
            </a:r>
            <a:r>
              <a:rPr lang="it-IT" sz="1600" dirty="0"/>
              <a:t> </a:t>
            </a:r>
            <a:r>
              <a:rPr lang="it-IT" sz="1600" b="1" dirty="0"/>
              <a:t>e</a:t>
            </a:r>
            <a:r>
              <a:rPr lang="it-IT" sz="1600" dirty="0"/>
              <a:t> </a:t>
            </a:r>
            <a:r>
              <a:rPr lang="it-IT" sz="1600" b="1" dirty="0"/>
              <a:t>verifica</a:t>
            </a:r>
          </a:p>
        </p:txBody>
      </p:sp>
    </p:spTree>
    <p:extLst>
      <p:ext uri="{BB962C8B-B14F-4D97-AF65-F5344CB8AC3E}">
        <p14:creationId xmlns:p14="http://schemas.microsoft.com/office/powerpoint/2010/main" val="378829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32294" y="433224"/>
            <a:ext cx="7866184" cy="572721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CDI e le altre risorse del territorio</a:t>
            </a:r>
          </a:p>
        </p:txBody>
      </p:sp>
      <p:sp>
        <p:nvSpPr>
          <p:cNvPr id="3" name="Rettangolo 2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SLIDE </a:t>
            </a:r>
            <a:fld id="{EDA38B81-E1B3-4B12-8B92-08440942D5D3}" type="slidenum">
              <a:rPr lang="it-IT" sz="1400" b="1" smtClean="0">
                <a:solidFill>
                  <a:schemeClr val="bg1"/>
                </a:solidFill>
              </a:rPr>
              <a:t>4</a:t>
            </a:fld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16200000">
            <a:off x="-899918" y="4125880"/>
            <a:ext cx="31465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cap="all" dirty="0">
                <a:solidFill>
                  <a:schemeClr val="bg1"/>
                </a:solidFill>
              </a:rPr>
              <a:t>anziani e demenza : </a:t>
            </a:r>
            <a:r>
              <a:rPr lang="it-IT" sz="1600" b="1" cap="all" dirty="0">
                <a:solidFill>
                  <a:srgbClr val="FFC000"/>
                </a:solidFill>
              </a:rPr>
              <a:t>L’AS NEl cdi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A3906B4-0D74-FDDC-E009-1095CE98F7FE}"/>
              </a:ext>
            </a:extLst>
          </p:cNvPr>
          <p:cNvSpPr txBox="1"/>
          <p:nvPr/>
        </p:nvSpPr>
        <p:spPr>
          <a:xfrm>
            <a:off x="1997084" y="1100220"/>
            <a:ext cx="975594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L’AS in CDI riveste un ruolo centrale come “</a:t>
            </a:r>
            <a:r>
              <a:rPr lang="it-IT" b="1" dirty="0"/>
              <a:t>connettore</a:t>
            </a:r>
            <a:r>
              <a:rPr lang="it-IT" dirty="0"/>
              <a:t>” tra la famiglia dell’anziano e l’équipe del CDI, ma anche tra il CDI e il territorio circostante.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0C74E8-BAE3-D155-0F9A-10257E1C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910" y="2451410"/>
            <a:ext cx="4455080" cy="3081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F4A76DE-B430-22FB-0888-7AA681BCA8DC}"/>
              </a:ext>
            </a:extLst>
          </p:cNvPr>
          <p:cNvSpPr txBox="1"/>
          <p:nvPr/>
        </p:nvSpPr>
        <p:spPr>
          <a:xfrm>
            <a:off x="9059509" y="5635187"/>
            <a:ext cx="1048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>
                <a:solidFill>
                  <a:srgbClr val="FF6600"/>
                </a:solidFill>
              </a:rPr>
              <a:t>Rete amicale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2FE7AB3-4376-032A-B06D-7352941C6513}"/>
              </a:ext>
            </a:extLst>
          </p:cNvPr>
          <p:cNvSpPr txBox="1"/>
          <p:nvPr/>
        </p:nvSpPr>
        <p:spPr>
          <a:xfrm>
            <a:off x="11325429" y="3833055"/>
            <a:ext cx="829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033CC"/>
                </a:solidFill>
              </a:rPr>
              <a:t>MMG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DC07567-C784-3F6C-4AE5-68A3771FB452}"/>
              </a:ext>
            </a:extLst>
          </p:cNvPr>
          <p:cNvSpPr txBox="1"/>
          <p:nvPr/>
        </p:nvSpPr>
        <p:spPr>
          <a:xfrm>
            <a:off x="5253789" y="4043766"/>
            <a:ext cx="133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it-IT" sz="1200" b="1" dirty="0">
                <a:solidFill>
                  <a:srgbClr val="00B0F0"/>
                </a:solidFill>
              </a:rPr>
              <a:t>Servizi sociali comunali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72D7A0D-BC56-576A-A7EA-323BE8A67DFD}"/>
              </a:ext>
            </a:extLst>
          </p:cNvPr>
          <p:cNvSpPr txBox="1"/>
          <p:nvPr/>
        </p:nvSpPr>
        <p:spPr>
          <a:xfrm>
            <a:off x="8871081" y="6013231"/>
            <a:ext cx="1840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accent1">
                    <a:lumMod val="75000"/>
                  </a:schemeClr>
                </a:solidFill>
              </a:rPr>
              <a:t>Medici specialistici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04D3E26-D755-40CF-B416-B904FAA81920}"/>
              </a:ext>
            </a:extLst>
          </p:cNvPr>
          <p:cNvSpPr txBox="1"/>
          <p:nvPr/>
        </p:nvSpPr>
        <p:spPr>
          <a:xfrm>
            <a:off x="5799996" y="5718308"/>
            <a:ext cx="1840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339966"/>
                </a:solidFill>
              </a:rPr>
              <a:t>Associazionismo e terzo settore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73322CF-CA1B-B06A-0DE3-311D6481DF9B}"/>
              </a:ext>
            </a:extLst>
          </p:cNvPr>
          <p:cNvSpPr txBox="1"/>
          <p:nvPr/>
        </p:nvSpPr>
        <p:spPr>
          <a:xfrm>
            <a:off x="5799996" y="3501642"/>
            <a:ext cx="119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Parrocchia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F085DE7-CDF0-5F7D-930B-E2408BB41A60}"/>
              </a:ext>
            </a:extLst>
          </p:cNvPr>
          <p:cNvSpPr txBox="1"/>
          <p:nvPr/>
        </p:nvSpPr>
        <p:spPr>
          <a:xfrm>
            <a:off x="7943466" y="1937827"/>
            <a:ext cx="2438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accent4">
                    <a:lumMod val="75000"/>
                  </a:schemeClr>
                </a:solidFill>
              </a:rPr>
              <a:t>Servizi sanitari domiciliari e territoriali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55705C7-C0CD-D4E9-8651-ACC82E0E02E1}"/>
              </a:ext>
            </a:extLst>
          </p:cNvPr>
          <p:cNvSpPr txBox="1"/>
          <p:nvPr/>
        </p:nvSpPr>
        <p:spPr>
          <a:xfrm>
            <a:off x="10092019" y="1958444"/>
            <a:ext cx="1477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>
                <a:solidFill>
                  <a:srgbClr val="00B050"/>
                </a:solidFill>
              </a:rPr>
              <a:t>Servizi sociosanitari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3C0C1F1-1F55-0A03-7F10-47AA75BC4EB3}"/>
              </a:ext>
            </a:extLst>
          </p:cNvPr>
          <p:cNvSpPr txBox="1"/>
          <p:nvPr/>
        </p:nvSpPr>
        <p:spPr>
          <a:xfrm>
            <a:off x="11087626" y="3110001"/>
            <a:ext cx="1336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3399"/>
                </a:solidFill>
              </a:rPr>
              <a:t>Cooperative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C39994E-0713-E9DE-FA61-CB49CC6E2516}"/>
              </a:ext>
            </a:extLst>
          </p:cNvPr>
          <p:cNvSpPr txBox="1"/>
          <p:nvPr/>
        </p:nvSpPr>
        <p:spPr>
          <a:xfrm>
            <a:off x="11415161" y="4507661"/>
            <a:ext cx="1266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</a:rPr>
              <a:t>ADS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8C6BF23-39FB-0F4D-D667-8918DE67E0CE}"/>
              </a:ext>
            </a:extLst>
          </p:cNvPr>
          <p:cNvSpPr txBox="1"/>
          <p:nvPr/>
        </p:nvSpPr>
        <p:spPr>
          <a:xfrm>
            <a:off x="5920688" y="2803941"/>
            <a:ext cx="954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02060"/>
                </a:solidFill>
              </a:rPr>
              <a:t>Vicinato e portierato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6643DFC-9217-217F-BBE0-8C1072A8D349}"/>
              </a:ext>
            </a:extLst>
          </p:cNvPr>
          <p:cNvSpPr txBox="1"/>
          <p:nvPr/>
        </p:nvSpPr>
        <p:spPr>
          <a:xfrm>
            <a:off x="11325429" y="2665441"/>
            <a:ext cx="2067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7030A0"/>
                </a:solidFill>
              </a:rPr>
              <a:t>Badanti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192EA55-AE09-8AB2-B7FE-6B4C9439A2A1}"/>
              </a:ext>
            </a:extLst>
          </p:cNvPr>
          <p:cNvSpPr txBox="1"/>
          <p:nvPr/>
        </p:nvSpPr>
        <p:spPr>
          <a:xfrm>
            <a:off x="5575218" y="4928274"/>
            <a:ext cx="1645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Rete familiare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F89DFC6-28F5-BF8E-9178-F915C6A9721F}"/>
              </a:ext>
            </a:extLst>
          </p:cNvPr>
          <p:cNvSpPr txBox="1"/>
          <p:nvPr/>
        </p:nvSpPr>
        <p:spPr>
          <a:xfrm>
            <a:off x="7206265" y="6203236"/>
            <a:ext cx="226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7030A0"/>
                </a:solidFill>
              </a:rPr>
              <a:t>Equipe del CDI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DD4722-E1C1-7FF9-6F94-6CD02E7E3960}"/>
              </a:ext>
            </a:extLst>
          </p:cNvPr>
          <p:cNvSpPr txBox="1"/>
          <p:nvPr/>
        </p:nvSpPr>
        <p:spPr>
          <a:xfrm>
            <a:off x="10117800" y="5614660"/>
            <a:ext cx="2067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D60093"/>
                </a:solidFill>
              </a:rPr>
              <a:t>Direzione sanitaria </a:t>
            </a:r>
          </a:p>
          <a:p>
            <a:pPr algn="ctr"/>
            <a:r>
              <a:rPr lang="it-IT" sz="1200" b="1" dirty="0">
                <a:solidFill>
                  <a:srgbClr val="D60093"/>
                </a:solidFill>
              </a:rPr>
              <a:t>Direzione amministrativa </a:t>
            </a:r>
          </a:p>
          <a:p>
            <a:pPr algn="ctr"/>
            <a:r>
              <a:rPr lang="it-IT" sz="1200" b="1" dirty="0">
                <a:solidFill>
                  <a:srgbClr val="D60093"/>
                </a:solidFill>
              </a:rPr>
              <a:t>del CDI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24DD714-280B-4CCB-DE2A-6B200C7FA728}"/>
              </a:ext>
            </a:extLst>
          </p:cNvPr>
          <p:cNvSpPr txBox="1"/>
          <p:nvPr/>
        </p:nvSpPr>
        <p:spPr>
          <a:xfrm>
            <a:off x="7733337" y="5551702"/>
            <a:ext cx="1645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</a:rPr>
              <a:t>Uffici comunali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2C3FC2-9D6E-19C1-98B1-D607831B1892}"/>
              </a:ext>
            </a:extLst>
          </p:cNvPr>
          <p:cNvSpPr txBox="1"/>
          <p:nvPr/>
        </p:nvSpPr>
        <p:spPr>
          <a:xfrm>
            <a:off x="5285034" y="1989881"/>
            <a:ext cx="2448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3300"/>
                </a:solidFill>
              </a:rPr>
              <a:t>Servizio trasporto e ristorazione</a:t>
            </a: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1733A2-A80F-E274-739A-37923B5F0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6405" y="2220405"/>
            <a:ext cx="3599156" cy="3648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Pone lo sguardo:</a:t>
            </a:r>
          </a:p>
          <a:p>
            <a:r>
              <a:rPr lang="it-I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sulle relazioni che l’anziano sta sperimentando con il sistema familiare o con altri soggetti significativi (anche reti informali); </a:t>
            </a:r>
          </a:p>
          <a:p>
            <a:r>
              <a:rPr lang="it-I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sulla sua storia e sulle riorganizzazioni messe in atto dall’anziano e dalla famiglia in risposta alla sopraggiunta non autosufficienza, </a:t>
            </a:r>
          </a:p>
          <a:p>
            <a:r>
              <a:rPr lang="it-I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sulle risorse attive o attivabili nella comunità.  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699834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a 15">
            <a:extLst>
              <a:ext uri="{FF2B5EF4-FFF2-40B4-BE49-F238E27FC236}">
                <a16:creationId xmlns:a16="http://schemas.microsoft.com/office/drawing/2014/main" id="{7AE9E44F-49F2-3B33-2E23-F67EACB353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3156867"/>
              </p:ext>
            </p:extLst>
          </p:nvPr>
        </p:nvGraphicFramePr>
        <p:xfrm>
          <a:off x="2555632" y="2469993"/>
          <a:ext cx="8023273" cy="3998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0F0F94E5-4DF9-7E9C-DE6D-68107D216B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83456" y="931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L’AS 	nella funzione di coordinamento del CDI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19BA1F0-B76D-F6F4-499A-5AC8D2CF84FB}"/>
              </a:ext>
            </a:extLst>
          </p:cNvPr>
          <p:cNvSpPr txBox="1">
            <a:spLocks/>
          </p:cNvSpPr>
          <p:nvPr/>
        </p:nvSpPr>
        <p:spPr>
          <a:xfrm>
            <a:off x="2044541" y="3982428"/>
            <a:ext cx="9070732" cy="287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000" b="1" i="1" u="sng" dirty="0">
              <a:latin typeface="+mn-lt"/>
            </a:endParaRPr>
          </a:p>
          <a:p>
            <a:pPr algn="just"/>
            <a:r>
              <a:rPr lang="it-IT" sz="2000" dirty="0">
                <a:latin typeface="+mn-lt"/>
              </a:rPr>
              <a:t>		</a:t>
            </a: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</p:txBody>
      </p:sp>
      <p:sp>
        <p:nvSpPr>
          <p:cNvPr id="8" name="Rettangolo con due angoli in diagonale arrotondati 7">
            <a:extLst>
              <a:ext uri="{FF2B5EF4-FFF2-40B4-BE49-F238E27FC236}">
                <a16:creationId xmlns:a16="http://schemas.microsoft.com/office/drawing/2014/main" id="{6CD9727C-8BFF-AD85-0471-727037964234}"/>
              </a:ext>
            </a:extLst>
          </p:cNvPr>
          <p:cNvSpPr/>
          <p:nvPr/>
        </p:nvSpPr>
        <p:spPr>
          <a:xfrm>
            <a:off x="3193612" y="1259778"/>
            <a:ext cx="7002340" cy="1075459"/>
          </a:xfrm>
          <a:prstGeom prst="round2DiagRect">
            <a:avLst/>
          </a:prstGeom>
          <a:solidFill>
            <a:srgbClr val="F8CB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B4BC72-9A5B-BA15-C3E5-B8C3F06D2F88}"/>
              </a:ext>
            </a:extLst>
          </p:cNvPr>
          <p:cNvSpPr txBox="1"/>
          <p:nvPr/>
        </p:nvSpPr>
        <p:spPr>
          <a:xfrm>
            <a:off x="3251095" y="1387217"/>
            <a:ext cx="6657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Compito del coordinatore è cercare di coniugare le diverse competenze e professionalità presenti con le dimensioni organizzative del servizio                </a:t>
            </a:r>
            <a:r>
              <a:rPr lang="it-IT" sz="1200" dirty="0"/>
              <a:t>p.101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4CEBD4D-6A8D-001B-16B8-43CDDA7C1D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3612" y="1259778"/>
            <a:ext cx="790213" cy="679089"/>
          </a:xfrm>
          <a:prstGeom prst="rect">
            <a:avLst/>
          </a:prstGeom>
        </p:spPr>
      </p:pic>
      <p:sp>
        <p:nvSpPr>
          <p:cNvPr id="11" name="Titolo 1">
            <a:extLst>
              <a:ext uri="{FF2B5EF4-FFF2-40B4-BE49-F238E27FC236}">
                <a16:creationId xmlns:a16="http://schemas.microsoft.com/office/drawing/2014/main" id="{93612A42-B551-6B74-0C48-8F8A04F74810}"/>
              </a:ext>
            </a:extLst>
          </p:cNvPr>
          <p:cNvSpPr txBox="1">
            <a:spLocks/>
          </p:cNvSpPr>
          <p:nvPr/>
        </p:nvSpPr>
        <p:spPr>
          <a:xfrm rot="10800000">
            <a:off x="7307035" y="2066306"/>
            <a:ext cx="465364" cy="3503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5000" b="1" dirty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it-IT" sz="5000" dirty="0">
                <a:solidFill>
                  <a:schemeClr val="accent4">
                    <a:lumMod val="75000"/>
                  </a:schemeClr>
                </a:solidFill>
              </a:rPr>
              <a:t>   </a:t>
            </a:r>
          </a:p>
        </p:txBody>
      </p:sp>
      <p:sp>
        <p:nvSpPr>
          <p:cNvPr id="20" name="Ovale 19" descr="Puzzle bianco con un pezzo rosso">
            <a:extLst>
              <a:ext uri="{FF2B5EF4-FFF2-40B4-BE49-F238E27FC236}">
                <a16:creationId xmlns:a16="http://schemas.microsoft.com/office/drawing/2014/main" id="{1A895059-5AA5-AC25-4170-3AD9164CD002}"/>
              </a:ext>
            </a:extLst>
          </p:cNvPr>
          <p:cNvSpPr/>
          <p:nvPr/>
        </p:nvSpPr>
        <p:spPr>
          <a:xfrm>
            <a:off x="5285679" y="3673153"/>
            <a:ext cx="2851668" cy="1621158"/>
          </a:xfrm>
          <a:prstGeom prst="ellipse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4000" r="-34000"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2A51AD4-02F8-49E7-2652-4BE9F17EBA3A}"/>
              </a:ext>
            </a:extLst>
          </p:cNvPr>
          <p:cNvSpPr txBox="1"/>
          <p:nvPr/>
        </p:nvSpPr>
        <p:spPr>
          <a:xfrm>
            <a:off x="6067533" y="4206487"/>
            <a:ext cx="154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02154CA-8A50-AF0F-D940-4298362AE1BE}"/>
              </a:ext>
            </a:extLst>
          </p:cNvPr>
          <p:cNvSpPr txBox="1"/>
          <p:nvPr/>
        </p:nvSpPr>
        <p:spPr>
          <a:xfrm rot="16200000">
            <a:off x="-1174909" y="4042677"/>
            <a:ext cx="37842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cap="all" dirty="0">
                <a:solidFill>
                  <a:schemeClr val="bg1"/>
                </a:solidFill>
              </a:rPr>
              <a:t>anziani e demenza : </a:t>
            </a:r>
            <a:r>
              <a:rPr lang="it-IT" sz="1800" b="1" cap="all" dirty="0">
                <a:solidFill>
                  <a:srgbClr val="FFC000"/>
                </a:solidFill>
              </a:rPr>
              <a:t>L’AS NEl cdi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F9F17E7F-30BC-8AB9-C4E0-618734DD63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6854" y="6279597"/>
            <a:ext cx="749873" cy="377985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94CEBD4D-6A8D-001B-16B8-43CDDA7C1D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296489">
            <a:off x="9012025" y="1440532"/>
            <a:ext cx="790213" cy="679089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D93FDA0-2ABD-BAA5-AEA3-81889DDFC9F7}"/>
              </a:ext>
            </a:extLst>
          </p:cNvPr>
          <p:cNvSpPr txBox="1"/>
          <p:nvPr/>
        </p:nvSpPr>
        <p:spPr>
          <a:xfrm>
            <a:off x="1438564" y="3003225"/>
            <a:ext cx="1466785" cy="1408078"/>
          </a:xfrm>
          <a:prstGeom prst="rect">
            <a:avLst/>
          </a:prstGeom>
          <a:noFill/>
          <a:ln w="22225" cmpd="sng">
            <a:solidFill>
              <a:srgbClr val="75B44A"/>
            </a:solidFill>
            <a:beve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50" dirty="0"/>
              <a:t>Facilitatore della comunicazione interna;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50" dirty="0"/>
              <a:t>Curatore della sfera valoriale e relazionale;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50" dirty="0"/>
              <a:t>Aiuta il gruppo ad individuare metodo, obiettivi, strategie e strumenti di lavoro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AC0DA25-BFB6-1E9C-09D4-697D1A83032F}"/>
              </a:ext>
            </a:extLst>
          </p:cNvPr>
          <p:cNvSpPr txBox="1"/>
          <p:nvPr/>
        </p:nvSpPr>
        <p:spPr>
          <a:xfrm>
            <a:off x="1614751" y="5294311"/>
            <a:ext cx="1578861" cy="969496"/>
          </a:xfrm>
          <a:prstGeom prst="rect">
            <a:avLst/>
          </a:prstGeom>
          <a:noFill/>
          <a:ln w="22225" cmpd="sng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50" dirty="0"/>
              <a:t>Responsabile della comunicazione interna;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50" dirty="0"/>
              <a:t> Rappresenta l’ente gestore in gruppi di lavoro con istituzioni e realtà territoriali 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4A0B1AC-A531-BBB8-9C95-B021CFB093F3}"/>
              </a:ext>
            </a:extLst>
          </p:cNvPr>
          <p:cNvSpPr txBox="1"/>
          <p:nvPr/>
        </p:nvSpPr>
        <p:spPr>
          <a:xfrm>
            <a:off x="10195952" y="2873053"/>
            <a:ext cx="1757557" cy="1408078"/>
          </a:xfrm>
          <a:prstGeom prst="rect">
            <a:avLst/>
          </a:prstGeom>
          <a:noFill/>
          <a:ln w="22225" cmpd="sng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50" dirty="0"/>
              <a:t>Chiede pareri e raccoglie criticità sull’andamento del servizio e dei servizi accessori attivati;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50" dirty="0"/>
              <a:t>Redige avvisi e comunicazioni;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50" dirty="0"/>
              <a:t> Propone la partecipazione ad attività o gruppi interni o esterni al servizio 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2B5CE28-57FE-5235-B368-2EB89A5CB141}"/>
              </a:ext>
            </a:extLst>
          </p:cNvPr>
          <p:cNvSpPr txBox="1"/>
          <p:nvPr/>
        </p:nvSpPr>
        <p:spPr>
          <a:xfrm>
            <a:off x="10195952" y="4891657"/>
            <a:ext cx="1681843" cy="1408078"/>
          </a:xfrm>
          <a:prstGeom prst="rect">
            <a:avLst/>
          </a:prstGeom>
          <a:noFill/>
          <a:ln w="22225" cmpd="sng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950" dirty="0"/>
              <a:t>Portavoce attento e critico delle richieste che arrivano dalle famiglie, dall’equipe e dal territorio;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950" dirty="0"/>
              <a:t> Si occupa degli aspetti organizzativi e burocratici del servizio;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950" dirty="0"/>
              <a:t>Fornisce dati sul servizio</a:t>
            </a:r>
          </a:p>
        </p:txBody>
      </p:sp>
    </p:spTree>
    <p:extLst>
      <p:ext uri="{BB962C8B-B14F-4D97-AF65-F5344CB8AC3E}">
        <p14:creationId xmlns:p14="http://schemas.microsoft.com/office/powerpoint/2010/main" val="3680900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562</Words>
  <Application>Microsoft Office PowerPoint</Application>
  <PresentationFormat>Widescreen</PresentationFormat>
  <Paragraphs>95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WordVisi_MSFontService</vt:lpstr>
      <vt:lpstr>Tema di Office</vt:lpstr>
      <vt:lpstr>Presentazione standard di PowerPoint</vt:lpstr>
      <vt:lpstr>I Centri Diurni Integrati</vt:lpstr>
      <vt:lpstr>Il Ruolo dell’AS dall’accoglienza alla dimissione</vt:lpstr>
      <vt:lpstr>Il CDI e le altre risorse del territorio</vt:lpstr>
      <vt:lpstr>L’AS  nella funzione di coordinamento del CDI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 Cantini</dc:creator>
  <cp:lastModifiedBy>Alfredo Di Blasi</cp:lastModifiedBy>
  <cp:revision>108</cp:revision>
  <dcterms:created xsi:type="dcterms:W3CDTF">2023-02-06T09:54:44Z</dcterms:created>
  <dcterms:modified xsi:type="dcterms:W3CDTF">2023-11-09T15:37:18Z</dcterms:modified>
</cp:coreProperties>
</file>