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_rels/notesSlide5.xml.rels" ContentType="application/vnd.openxmlformats-package.relationships+xml"/>
  <Override PartName="/ppt/notesSlides/_rels/notesSlide7.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media/image9.jpeg" ContentType="image/jpeg"/>
  <Override PartName="/ppt/media/image1.jpeg" ContentType="image/jpeg"/>
  <Override PartName="/ppt/media/image2.jpeg" ContentType="image/jpeg"/>
  <Override PartName="/ppt/media/image5.png" ContentType="image/png"/>
  <Override PartName="/ppt/media/image3.jpeg" ContentType="image/jpeg"/>
  <Override PartName="/ppt/media/image4.jpeg" ContentType="image/jpeg"/>
  <Override PartName="/ppt/media/image8.jpeg" ContentType="image/jpeg"/>
  <Override PartName="/ppt/media/image6.png" ContentType="image/png"/>
  <Override PartName="/ppt/media/image7.jpeg" ContentType="image/jpe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it-IT" sz="4400" spc="-1" strike="noStrike">
                <a:latin typeface="Arial"/>
              </a:rPr>
              <a:t>Fai clic per spostare la diapositiva</a:t>
            </a:r>
            <a:endParaRPr b="0" lang="it-IT" sz="4400" spc="-1" strike="noStrike">
              <a:latin typeface="Arial"/>
            </a:endParaRPr>
          </a:p>
        </p:txBody>
      </p:sp>
      <p:sp>
        <p:nvSpPr>
          <p:cNvPr id="157"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158"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159"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160"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16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22BA344-BD5C-413E-9076-E8008B0BD766}"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CustomShape 1"/>
          <p:cNvSpPr/>
          <p:nvPr/>
        </p:nvSpPr>
        <p:spPr>
          <a:xfrm>
            <a:off x="4758480" y="10941120"/>
            <a:ext cx="3635280" cy="562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95000"/>
              </a:lnSpc>
            </a:pPr>
            <a:fld id="{9E8585F5-A448-4891-A19A-48F6769B2393}" type="slidenum">
              <a:rPr b="0" lang="it-IT" sz="1400" spc="-1" strike="noStrike">
                <a:solidFill>
                  <a:srgbClr val="000000"/>
                </a:solidFill>
                <a:latin typeface="Times New Roman"/>
                <a:ea typeface="+mn-ea"/>
              </a:rPr>
              <a:t>&lt;numero&gt;</a:t>
            </a:fld>
            <a:endParaRPr b="0" lang="it-IT" sz="1400" spc="-1" strike="noStrike">
              <a:latin typeface="Arial"/>
            </a:endParaRPr>
          </a:p>
        </p:txBody>
      </p:sp>
      <p:sp>
        <p:nvSpPr>
          <p:cNvPr id="228" name="PlaceHolder 2"/>
          <p:cNvSpPr>
            <a:spLocks noGrp="1"/>
          </p:cNvSpPr>
          <p:nvPr>
            <p:ph type="body"/>
          </p:nvPr>
        </p:nvSpPr>
        <p:spPr>
          <a:xfrm>
            <a:off x="755280" y="5078520"/>
            <a:ext cx="6045840" cy="4810320"/>
          </a:xfrm>
          <a:prstGeom prst="rect">
            <a:avLst/>
          </a:prstGeom>
        </p:spPr>
        <p:txBody>
          <a:bodyPr lIns="0" rIns="0" tIns="0" bIns="0" anchor="ctr">
            <a:noAutofit/>
          </a:bodyPr>
          <a:p>
            <a:endParaRPr b="0" lang="it-IT" sz="2000" spc="-1" strike="noStrike">
              <a:latin typeface="Arial"/>
            </a:endParaRPr>
          </a:p>
        </p:txBody>
      </p:sp>
      <p:sp>
        <p:nvSpPr>
          <p:cNvPr id="229" name="PlaceHolder 3"/>
          <p:cNvSpPr>
            <a:spLocks noGrp="1"/>
          </p:cNvSpPr>
          <p:nvPr>
            <p:ph type="sldImg"/>
          </p:nvPr>
        </p:nvSpPr>
        <p:spPr>
          <a:xfrm>
            <a:off x="217440" y="801720"/>
            <a:ext cx="7123680" cy="4007520"/>
          </a:xfrm>
          <a:prstGeom prst="rect">
            <a:avLst/>
          </a:prstGeom>
        </p:spPr>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CustomShape 1"/>
          <p:cNvSpPr/>
          <p:nvPr/>
        </p:nvSpPr>
        <p:spPr>
          <a:xfrm>
            <a:off x="4758480" y="10941120"/>
            <a:ext cx="3635280" cy="562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95000"/>
              </a:lnSpc>
            </a:pPr>
            <a:fld id="{3E63062A-1075-4241-A9D3-6EEB26B6E455}" type="slidenum">
              <a:rPr b="0" lang="it-IT" sz="1400" spc="-1" strike="noStrike">
                <a:solidFill>
                  <a:srgbClr val="000000"/>
                </a:solidFill>
                <a:latin typeface="Times New Roman"/>
                <a:ea typeface="+mn-ea"/>
              </a:rPr>
              <a:t>&lt;numero&gt;</a:t>
            </a:fld>
            <a:endParaRPr b="0" lang="it-IT" sz="1400" spc="-1" strike="noStrike">
              <a:latin typeface="Arial"/>
            </a:endParaRPr>
          </a:p>
        </p:txBody>
      </p:sp>
      <p:sp>
        <p:nvSpPr>
          <p:cNvPr id="231" name="PlaceHolder 2"/>
          <p:cNvSpPr>
            <a:spLocks noGrp="1"/>
          </p:cNvSpPr>
          <p:nvPr>
            <p:ph type="body"/>
          </p:nvPr>
        </p:nvSpPr>
        <p:spPr>
          <a:xfrm>
            <a:off x="755280" y="5078520"/>
            <a:ext cx="6045840" cy="4810320"/>
          </a:xfrm>
          <a:prstGeom prst="rect">
            <a:avLst/>
          </a:prstGeom>
        </p:spPr>
        <p:txBody>
          <a:bodyPr lIns="0" rIns="0" tIns="0" bIns="0" anchor="ctr">
            <a:noAutofit/>
          </a:bodyPr>
          <a:p>
            <a:endParaRPr b="0" lang="it-IT" sz="2000" spc="-1" strike="noStrike">
              <a:latin typeface="Arial"/>
            </a:endParaRPr>
          </a:p>
        </p:txBody>
      </p:sp>
      <p:sp>
        <p:nvSpPr>
          <p:cNvPr id="232" name="PlaceHolder 3"/>
          <p:cNvSpPr>
            <a:spLocks noGrp="1"/>
          </p:cNvSpPr>
          <p:nvPr>
            <p:ph type="sldImg"/>
          </p:nvPr>
        </p:nvSpPr>
        <p:spPr>
          <a:xfrm>
            <a:off x="216000" y="801720"/>
            <a:ext cx="7127280" cy="400788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8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83"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85"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86"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91"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92"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4"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95"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96"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8"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99"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00"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02"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103"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0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06"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07"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108"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10"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111"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112"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113"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114"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115"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2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23"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25"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26"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3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31"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132"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34"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36"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38"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39"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40"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42"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143"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4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46"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47"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148"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50"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151"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152"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153"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154"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155"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76" name="CustomShape 1"/>
          <p:cNvSpPr/>
          <p:nvPr/>
        </p:nvSpPr>
        <p:spPr>
          <a:xfrm>
            <a:off x="838080" y="6356520"/>
            <a:ext cx="2740680" cy="36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77" name="CustomShape 2"/>
          <p:cNvSpPr/>
          <p:nvPr/>
        </p:nvSpPr>
        <p:spPr>
          <a:xfrm>
            <a:off x="4038120" y="6356520"/>
            <a:ext cx="4112280" cy="36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78" name="PlaceHolder 3"/>
          <p:cNvSpPr>
            <a:spLocks noGrp="1"/>
          </p:cNvSpPr>
          <p:nvPr>
            <p:ph type="title"/>
          </p:nvPr>
        </p:nvSpPr>
        <p:spPr>
          <a:xfrm>
            <a:off x="609480" y="273600"/>
            <a:ext cx="109724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79" name="PlaceHolder 4"/>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116" name="CustomShape 1"/>
          <p:cNvSpPr/>
          <p:nvPr/>
        </p:nvSpPr>
        <p:spPr>
          <a:xfrm>
            <a:off x="838080" y="6356520"/>
            <a:ext cx="2740680" cy="36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117" name="CustomShape 2"/>
          <p:cNvSpPr/>
          <p:nvPr/>
        </p:nvSpPr>
        <p:spPr>
          <a:xfrm>
            <a:off x="4038120" y="6356520"/>
            <a:ext cx="4112280" cy="362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118" name="PlaceHolder 3"/>
          <p:cNvSpPr>
            <a:spLocks noGrp="1"/>
          </p:cNvSpPr>
          <p:nvPr>
            <p:ph type="title"/>
          </p:nvPr>
        </p:nvSpPr>
        <p:spPr>
          <a:xfrm>
            <a:off x="609480" y="273600"/>
            <a:ext cx="109724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119" name="PlaceHolder 4"/>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37.xml"/><Relationship Id="rId3"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62" name="CustomShape 1"/>
          <p:cNvSpPr/>
          <p:nvPr/>
        </p:nvSpPr>
        <p:spPr>
          <a:xfrm>
            <a:off x="3999960" y="3384000"/>
            <a:ext cx="7712640" cy="940320"/>
          </a:xfrm>
          <a:prstGeom prst="rect">
            <a:avLst/>
          </a:prstGeom>
          <a:noFill/>
          <a:ln>
            <a:noFill/>
          </a:ln>
        </p:spPr>
        <p:style>
          <a:lnRef idx="0"/>
          <a:fillRef idx="0"/>
          <a:effectRef idx="0"/>
          <a:fontRef idx="minor"/>
        </p:style>
        <p:txBody>
          <a:bodyPr wrap="none" lIns="90000" rIns="90000" tIns="45000" bIns="45000">
            <a:noAutofit/>
          </a:bodyPr>
          <a:p>
            <a:pPr>
              <a:lnSpc>
                <a:spcPct val="100000"/>
              </a:lnSpc>
            </a:pPr>
            <a:r>
              <a:rPr b="1" lang="it-IT" sz="2800" spc="-1" strike="noStrike" cap="all">
                <a:solidFill>
                  <a:srgbClr val="ffc000"/>
                </a:solidFill>
                <a:latin typeface="Times New Roman"/>
                <a:ea typeface="DejaVu Sans"/>
              </a:rPr>
              <a:t>L’ASSISTENTE SOCIALE  E </a:t>
            </a:r>
            <a:endParaRPr b="0" lang="it-IT" sz="2800" spc="-1" strike="noStrike">
              <a:latin typeface="Arial"/>
            </a:endParaRPr>
          </a:p>
          <a:p>
            <a:pPr>
              <a:lnSpc>
                <a:spcPct val="100000"/>
              </a:lnSpc>
            </a:pPr>
            <a:r>
              <a:rPr b="1" lang="it-IT" sz="2800" spc="-1" strike="noStrike" cap="all">
                <a:solidFill>
                  <a:srgbClr val="ffc000"/>
                </a:solidFill>
                <a:latin typeface="Times New Roman"/>
                <a:ea typeface="DejaVu Sans"/>
              </a:rPr>
              <a:t>LA RESIDENZA SANITARIA ASSISTENZIALE</a:t>
            </a:r>
            <a:endParaRPr b="0" lang="it-IT" sz="2800" spc="-1" strike="noStrike">
              <a:latin typeface="Arial"/>
            </a:endParaRPr>
          </a:p>
        </p:txBody>
      </p:sp>
      <p:sp>
        <p:nvSpPr>
          <p:cNvPr id="163" name="CustomShape 2"/>
          <p:cNvSpPr/>
          <p:nvPr/>
        </p:nvSpPr>
        <p:spPr>
          <a:xfrm>
            <a:off x="8658720" y="5514120"/>
            <a:ext cx="2874240" cy="702720"/>
          </a:xfrm>
          <a:prstGeom prst="rect">
            <a:avLst/>
          </a:prstGeom>
          <a:noFill/>
          <a:ln>
            <a:noFill/>
          </a:ln>
        </p:spPr>
        <p:style>
          <a:lnRef idx="0"/>
          <a:fillRef idx="0"/>
          <a:effectRef idx="0"/>
          <a:fontRef idx="minor"/>
        </p:style>
        <p:txBody>
          <a:bodyPr lIns="90000" rIns="90000" tIns="45000" bIns="45000" anchor="ctr">
            <a:noAutofit/>
          </a:bodyPr>
          <a:p>
            <a:pPr algn="r">
              <a:lnSpc>
                <a:spcPct val="90000"/>
              </a:lnSpc>
            </a:pPr>
            <a:r>
              <a:rPr b="0" lang="it-IT" sz="1800" spc="-1" strike="noStrike">
                <a:solidFill>
                  <a:srgbClr val="ffffff"/>
                </a:solidFill>
                <a:latin typeface="Calibri"/>
                <a:ea typeface="Calibri"/>
              </a:rPr>
              <a:t>AS  Emanuela Cavagnini</a:t>
            </a:r>
            <a:endParaRPr b="0" lang="it-IT" sz="1800" spc="-1" strike="noStrike">
              <a:latin typeface="Arial"/>
            </a:endParaRPr>
          </a:p>
          <a:p>
            <a:pPr algn="r">
              <a:lnSpc>
                <a:spcPct val="90000"/>
              </a:lnSpc>
            </a:pPr>
            <a:r>
              <a:rPr b="0" lang="it-IT" sz="1800" spc="-1" strike="noStrike">
                <a:solidFill>
                  <a:srgbClr val="ffffff"/>
                </a:solidFill>
                <a:latin typeface="Calibri"/>
                <a:ea typeface="Calibri"/>
              </a:rPr>
              <a:t>Gruppo Anziani</a:t>
            </a:r>
            <a:endParaRPr b="0" lang="it-IT" sz="1800" spc="-1" strike="noStrike">
              <a:latin typeface="Arial"/>
            </a:endParaRPr>
          </a:p>
        </p:txBody>
      </p:sp>
      <p:sp>
        <p:nvSpPr>
          <p:cNvPr id="164" name="CustomShape 3"/>
          <p:cNvSpPr/>
          <p:nvPr/>
        </p:nvSpPr>
        <p:spPr>
          <a:xfrm>
            <a:off x="1307880" y="5416200"/>
            <a:ext cx="4439880" cy="702720"/>
          </a:xfrm>
          <a:prstGeom prst="rect">
            <a:avLst/>
          </a:prstGeom>
          <a:noFill/>
          <a:ln>
            <a:noFill/>
          </a:ln>
        </p:spPr>
        <p:style>
          <a:lnRef idx="0"/>
          <a:fillRef idx="0"/>
          <a:effectRef idx="0"/>
          <a:fontRef idx="minor"/>
        </p:style>
        <p:txBody>
          <a:bodyPr lIns="90000" rIns="90000" tIns="45000" bIns="45000" anchor="ctr">
            <a:noAutofit/>
          </a:bodyPr>
          <a:p>
            <a:pPr>
              <a:lnSpc>
                <a:spcPct val="90000"/>
              </a:lnSpc>
            </a:pPr>
            <a:r>
              <a:rPr b="0" lang="it-IT" sz="1800" spc="-1" strike="noStrike">
                <a:solidFill>
                  <a:srgbClr val="ffffff"/>
                </a:solidFill>
                <a:latin typeface="Calibri"/>
                <a:ea typeface="Calibri"/>
              </a:rPr>
              <a:t>Seminario</a:t>
            </a:r>
            <a:endParaRPr b="0" lang="it-IT" sz="1800" spc="-1" strike="noStrike">
              <a:latin typeface="Arial"/>
            </a:endParaRPr>
          </a:p>
          <a:p>
            <a:pPr>
              <a:lnSpc>
                <a:spcPct val="90000"/>
              </a:lnSpc>
            </a:pPr>
            <a:r>
              <a:rPr b="0" lang="it-IT" sz="1800" spc="-1" strike="noStrike">
                <a:solidFill>
                  <a:srgbClr val="ffffff"/>
                </a:solidFill>
                <a:latin typeface="Calibri"/>
                <a:ea typeface="Calibri"/>
              </a:rPr>
              <a:t>Università degli Studi di Milano Bicocca</a:t>
            </a:r>
            <a:endParaRPr b="0" lang="it-IT" sz="1800" spc="-1" strike="noStrike">
              <a:latin typeface="Arial"/>
            </a:endParaRPr>
          </a:p>
          <a:p>
            <a:pPr>
              <a:lnSpc>
                <a:spcPct val="90000"/>
              </a:lnSpc>
            </a:pPr>
            <a:r>
              <a:rPr b="0" lang="it-IT" sz="1800" spc="-1" strike="noStrike">
                <a:solidFill>
                  <a:srgbClr val="ffffff"/>
                </a:solidFill>
                <a:latin typeface="Calibri"/>
                <a:ea typeface="Calibri"/>
              </a:rPr>
              <a:t>sabato </a:t>
            </a:r>
            <a:r>
              <a:rPr b="1" lang="it-IT" sz="1800" spc="-1" strike="noStrike">
                <a:solidFill>
                  <a:srgbClr val="ffd966"/>
                </a:solidFill>
                <a:latin typeface="Calibri"/>
                <a:ea typeface="Calibri"/>
              </a:rPr>
              <a:t>11 novembre 2023 </a:t>
            </a:r>
            <a:r>
              <a:rPr b="0" lang="it-IT" sz="1800" spc="-1" strike="noStrike">
                <a:solidFill>
                  <a:srgbClr val="ffffff"/>
                </a:solidFill>
                <a:latin typeface="Calibri"/>
                <a:ea typeface="Calibri"/>
              </a:rPr>
              <a:t>ore 9:30</a:t>
            </a:r>
            <a:endParaRPr b="0" lang="it-IT" sz="1800" spc="-1" strike="noStrike">
              <a:latin typeface="Arial"/>
            </a:endParaRPr>
          </a:p>
        </p:txBody>
      </p:sp>
      <p:sp>
        <p:nvSpPr>
          <p:cNvPr id="165" name="CustomShape 4"/>
          <p:cNvSpPr/>
          <p:nvPr/>
        </p:nvSpPr>
        <p:spPr>
          <a:xfrm>
            <a:off x="4483080" y="479520"/>
            <a:ext cx="3167280" cy="1072080"/>
          </a:xfrm>
          <a:prstGeom prst="rect">
            <a:avLst/>
          </a:prstGeom>
          <a:solidFill>
            <a:schemeClr val="bg1"/>
          </a:solidFill>
          <a:ln>
            <a:noFill/>
          </a:ln>
        </p:spPr>
        <p:style>
          <a:lnRef idx="0"/>
          <a:fillRef idx="0"/>
          <a:effectRef idx="0"/>
          <a:fontRef idx="minor"/>
        </p:style>
      </p:sp>
      <p:pic>
        <p:nvPicPr>
          <p:cNvPr id="166" name="image1.png" descr=""/>
          <p:cNvPicPr/>
          <p:nvPr/>
        </p:nvPicPr>
        <p:blipFill>
          <a:blip r:embed="rId2"/>
          <a:stretch/>
        </p:blipFill>
        <p:spPr>
          <a:xfrm>
            <a:off x="4650840" y="543600"/>
            <a:ext cx="2887920" cy="90684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1332000" y="288000"/>
            <a:ext cx="10846800" cy="75852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it-IT" sz="2800" spc="-1" strike="noStrike">
                <a:solidFill>
                  <a:srgbClr val="002060"/>
                </a:solidFill>
                <a:latin typeface="Times New Roman"/>
                <a:ea typeface="DejaVu Sans"/>
              </a:rPr>
              <a:t>Lo scenario in Lombardia delle Unità di Offerta R.S.A.</a:t>
            </a:r>
            <a:endParaRPr b="0" lang="it-IT" sz="2800" spc="-1" strike="noStrike">
              <a:latin typeface="Arial"/>
            </a:endParaRPr>
          </a:p>
        </p:txBody>
      </p:sp>
      <p:sp>
        <p:nvSpPr>
          <p:cNvPr id="168" name="CustomShape 2"/>
          <p:cNvSpPr/>
          <p:nvPr/>
        </p:nvSpPr>
        <p:spPr>
          <a:xfrm>
            <a:off x="301320" y="6251400"/>
            <a:ext cx="705240" cy="30024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0" lang="it-IT" sz="1400" spc="-1" strike="noStrike">
                <a:solidFill>
                  <a:srgbClr val="ffffff"/>
                </a:solidFill>
                <a:latin typeface="Calibri"/>
                <a:ea typeface="DejaVu Sans"/>
              </a:rPr>
              <a:t>SLIDE </a:t>
            </a:r>
            <a:fld id="{721C202F-8C27-4CE8-841F-C7984BEB8964}" type="slidenum">
              <a:rPr b="1" lang="it-IT" sz="1400" spc="-1" strike="noStrike">
                <a:solidFill>
                  <a:srgbClr val="ffffff"/>
                </a:solidFill>
                <a:latin typeface="Calibri"/>
                <a:ea typeface="DejaVu Sans"/>
              </a:rPr>
              <a:t>&lt;numero&gt;</a:t>
            </a:fld>
            <a:endParaRPr b="0" lang="it-IT" sz="1400" spc="-1" strike="noStrike">
              <a:latin typeface="Arial"/>
            </a:endParaRPr>
          </a:p>
        </p:txBody>
      </p:sp>
      <p:sp>
        <p:nvSpPr>
          <p:cNvPr id="169" name="CustomShape 3"/>
          <p:cNvSpPr/>
          <p:nvPr/>
        </p:nvSpPr>
        <p:spPr>
          <a:xfrm rot="16200000">
            <a:off x="-753480" y="4035600"/>
            <a:ext cx="2852640" cy="28476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it-IT" sz="1300" spc="-1" strike="noStrike" cap="all">
                <a:solidFill>
                  <a:srgbClr val="ffffff"/>
                </a:solidFill>
                <a:latin typeface="Calibri"/>
                <a:ea typeface="DejaVu Sans"/>
              </a:rPr>
              <a:t>anziani e demenza: </a:t>
            </a:r>
            <a:r>
              <a:rPr b="1" lang="it-IT" sz="1300" spc="-1" strike="noStrike" cap="all">
                <a:solidFill>
                  <a:srgbClr val="ffc000"/>
                </a:solidFill>
                <a:latin typeface="Calibri"/>
                <a:ea typeface="DejaVu Sans"/>
              </a:rPr>
              <a:t>l’as nella r.s.a.</a:t>
            </a:r>
            <a:endParaRPr b="0" lang="it-IT" sz="1300" spc="-1" strike="noStrike">
              <a:latin typeface="Arial"/>
            </a:endParaRPr>
          </a:p>
        </p:txBody>
      </p:sp>
      <p:sp>
        <p:nvSpPr>
          <p:cNvPr id="170" name="CustomShape 4"/>
          <p:cNvSpPr/>
          <p:nvPr/>
        </p:nvSpPr>
        <p:spPr>
          <a:xfrm>
            <a:off x="1842840" y="1184040"/>
            <a:ext cx="4272840" cy="2559600"/>
          </a:xfrm>
          <a:prstGeom prst="rect">
            <a:avLst/>
          </a:prstGeom>
          <a:solidFill>
            <a:srgbClr val="ffffff"/>
          </a:solidFill>
          <a:ln>
            <a:noFill/>
          </a:ln>
        </p:spPr>
        <p:style>
          <a:lnRef idx="0"/>
          <a:fillRef idx="0"/>
          <a:effectRef idx="0"/>
          <a:fontRef idx="minor"/>
        </p:style>
        <p:txBody>
          <a:bodyPr lIns="90000" rIns="90000" tIns="45000" bIns="45000">
            <a:noAutofit/>
          </a:bodyPr>
          <a:p>
            <a:pPr algn="just">
              <a:lnSpc>
                <a:spcPct val="90000"/>
              </a:lnSpc>
              <a:spcBef>
                <a:spcPts val="400"/>
              </a:spcBef>
            </a:pPr>
            <a:r>
              <a:rPr b="1" lang="it-IT" sz="2000" spc="-1" strike="noStrike">
                <a:solidFill>
                  <a:srgbClr val="000000"/>
                </a:solidFill>
                <a:latin typeface="Calibri"/>
                <a:ea typeface="DejaVu Sans"/>
              </a:rPr>
              <a:t>R.S.A.PRESENTI IN LOMBARDIA</a:t>
            </a:r>
            <a:endParaRPr b="0" lang="it-IT" sz="2000" spc="-1" strike="noStrike">
              <a:latin typeface="Arial"/>
            </a:endParaRPr>
          </a:p>
          <a:p>
            <a:pPr>
              <a:lnSpc>
                <a:spcPct val="90000"/>
              </a:lnSpc>
              <a:spcBef>
                <a:spcPts val="320"/>
              </a:spcBef>
            </a:pPr>
            <a:r>
              <a:rPr b="1" i="1" lang="it-IT" sz="2000" spc="-1" strike="noStrike">
                <a:solidFill>
                  <a:srgbClr val="000000"/>
                </a:solidFill>
                <a:latin typeface="Colibri"/>
                <a:ea typeface="Microsoft YaHei"/>
              </a:rPr>
              <a:t> </a:t>
            </a:r>
            <a:endParaRPr b="0" lang="it-IT" sz="2000" spc="-1" strike="noStrike">
              <a:latin typeface="Arial"/>
            </a:endParaRPr>
          </a:p>
          <a:p>
            <a:pPr>
              <a:lnSpc>
                <a:spcPct val="90000"/>
              </a:lnSpc>
              <a:spcBef>
                <a:spcPts val="320"/>
              </a:spcBef>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R.S.A.  Accreditate con il SSN</a:t>
            </a:r>
            <a:r>
              <a:rPr b="0" lang="it-IT" sz="1600" spc="-1" strike="noStrike">
                <a:solidFill>
                  <a:srgbClr val="000000"/>
                </a:solidFill>
                <a:latin typeface="Calibri"/>
                <a:ea typeface="DejaVu Sans"/>
              </a:rPr>
              <a:t>	</a:t>
            </a:r>
            <a:r>
              <a:rPr b="1" lang="it-IT" sz="1600" spc="-1" strike="noStrike">
                <a:solidFill>
                  <a:srgbClr val="000000"/>
                </a:solidFill>
                <a:latin typeface="Calibri"/>
                <a:ea typeface="DejaVu Sans"/>
              </a:rPr>
              <a:t>721   </a:t>
            </a:r>
            <a:endParaRPr b="0" lang="it-IT" sz="1600" spc="-1" strike="noStrike">
              <a:latin typeface="Arial"/>
            </a:endParaRPr>
          </a:p>
          <a:p>
            <a:pPr algn="just">
              <a:lnSpc>
                <a:spcPct val="90000"/>
              </a:lnSpc>
              <a:spcBef>
                <a:spcPts val="320"/>
              </a:spcBef>
            </a:pPr>
            <a:r>
              <a:rPr b="0" lang="it-IT" sz="1600" spc="-1" strike="noStrike">
                <a:solidFill>
                  <a:srgbClr val="000000"/>
                </a:solidFill>
                <a:latin typeface="Calibri"/>
                <a:ea typeface="Microsoft YaHei"/>
              </a:rPr>
              <a:t> </a:t>
            </a:r>
            <a:r>
              <a:rPr b="0" lang="it-IT" sz="1600" spc="-1" strike="noStrike">
                <a:solidFill>
                  <a:srgbClr val="000000"/>
                </a:solidFill>
                <a:latin typeface="Calibri"/>
                <a:ea typeface="Microsoft YaHei"/>
              </a:rPr>
              <a:t>R.S.A.  PRIVATE NO PROFIT</a:t>
            </a:r>
            <a:r>
              <a:rPr b="0" lang="it-IT" sz="1600" spc="-1" strike="noStrike">
                <a:solidFill>
                  <a:srgbClr val="000000"/>
                </a:solidFill>
                <a:latin typeface="Calibri"/>
                <a:ea typeface="Microsoft YaHei"/>
              </a:rPr>
              <a:t>	</a:t>
            </a:r>
            <a:r>
              <a:rPr b="0" lang="it-IT" sz="1600" spc="-1" strike="noStrike">
                <a:solidFill>
                  <a:srgbClr val="000000"/>
                </a:solidFill>
                <a:latin typeface="Calibri"/>
                <a:ea typeface="Microsoft YaHei"/>
              </a:rPr>
              <a:t>	</a:t>
            </a:r>
            <a:r>
              <a:rPr b="1" lang="it-IT" sz="1600" spc="-1" strike="noStrike">
                <a:solidFill>
                  <a:srgbClr val="000000"/>
                </a:solidFill>
                <a:latin typeface="Calibri"/>
                <a:ea typeface="DejaVu Sans"/>
              </a:rPr>
              <a:t>69% </a:t>
            </a:r>
            <a:endParaRPr b="0" lang="it-IT" sz="1600" spc="-1" strike="noStrike">
              <a:latin typeface="Arial"/>
            </a:endParaRPr>
          </a:p>
          <a:p>
            <a:pPr algn="just">
              <a:lnSpc>
                <a:spcPct val="90000"/>
              </a:lnSpc>
              <a:spcBef>
                <a:spcPts val="320"/>
              </a:spcBef>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R.S.A.  PRIVATI PROFIT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1" lang="it-IT" sz="1600" spc="-1" strike="noStrike">
                <a:solidFill>
                  <a:srgbClr val="000000"/>
                </a:solidFill>
                <a:latin typeface="Calibri"/>
                <a:ea typeface="DejaVu Sans"/>
              </a:rPr>
              <a:t>22%</a:t>
            </a:r>
            <a:endParaRPr b="0" lang="it-IT" sz="1600" spc="-1" strike="noStrike">
              <a:latin typeface="Arial"/>
            </a:endParaRPr>
          </a:p>
          <a:p>
            <a:pPr algn="just">
              <a:lnSpc>
                <a:spcPct val="90000"/>
              </a:lnSpc>
              <a:spcBef>
                <a:spcPts val="320"/>
              </a:spcBef>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R.S.A.  PUBBLICHE</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1" lang="it-IT" sz="1600" spc="-1" strike="noStrike">
                <a:solidFill>
                  <a:srgbClr val="000000"/>
                </a:solidFill>
                <a:latin typeface="Calibri"/>
                <a:ea typeface="DejaVu Sans"/>
              </a:rPr>
              <a:t>9%</a:t>
            </a: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r>
              <a:rPr b="1" lang="it-IT" sz="2000" spc="-1" strike="noStrike">
                <a:solidFill>
                  <a:srgbClr val="000000"/>
                </a:solidFill>
                <a:latin typeface="Calibri"/>
                <a:ea typeface="DejaVu Sans"/>
              </a:rPr>
              <a:t>TOTALE POSTI LETTO + 60.000</a:t>
            </a:r>
            <a:endParaRPr b="0" lang="it-IT" sz="2000" spc="-1" strike="noStrike">
              <a:latin typeface="Arial"/>
            </a:endParaRPr>
          </a:p>
          <a:p>
            <a:pPr algn="just">
              <a:lnSpc>
                <a:spcPct val="90000"/>
              </a:lnSpc>
              <a:spcBef>
                <a:spcPts val="320"/>
              </a:spcBef>
            </a:pPr>
            <a:endParaRPr b="0" lang="it-IT" sz="2000" spc="-1" strike="noStrike">
              <a:latin typeface="Arial"/>
            </a:endParaRPr>
          </a:p>
          <a:p>
            <a:pPr algn="just">
              <a:lnSpc>
                <a:spcPct val="90000"/>
              </a:lnSpc>
              <a:spcBef>
                <a:spcPts val="320"/>
              </a:spcBef>
            </a:pPr>
            <a:r>
              <a:rPr b="0" lang="it-IT" sz="1600" spc="-1" strike="noStrike">
                <a:solidFill>
                  <a:srgbClr val="000000"/>
                </a:solidFill>
                <a:latin typeface="Calibri"/>
                <a:ea typeface="DejaVu Sans"/>
              </a:rPr>
              <a:t>  </a:t>
            </a: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endParaRPr b="0" lang="it-IT" sz="1600" spc="-1" strike="noStrike">
              <a:latin typeface="Arial"/>
            </a:endParaRPr>
          </a:p>
        </p:txBody>
      </p:sp>
      <p:sp>
        <p:nvSpPr>
          <p:cNvPr id="171" name="CustomShape 5"/>
          <p:cNvSpPr/>
          <p:nvPr/>
        </p:nvSpPr>
        <p:spPr>
          <a:xfrm>
            <a:off x="3060720" y="4563360"/>
            <a:ext cx="7101720" cy="1762200"/>
          </a:xfrm>
          <a:prstGeom prst="rect">
            <a:avLst/>
          </a:prstGeom>
          <a:solidFill>
            <a:srgbClr val="ff4000"/>
          </a:solidFill>
          <a:ln>
            <a:noFill/>
          </a:ln>
        </p:spPr>
        <p:style>
          <a:lnRef idx="0"/>
          <a:fillRef idx="0"/>
          <a:effectRef idx="0"/>
          <a:fontRef idx="minor"/>
        </p:style>
        <p:txBody>
          <a:bodyPr lIns="90000" rIns="90000" tIns="45000" bIns="45000">
            <a:noAutofit/>
          </a:bodyPr>
          <a:p>
            <a:pPr algn="just">
              <a:lnSpc>
                <a:spcPct val="90000"/>
              </a:lnSpc>
              <a:spcBef>
                <a:spcPts val="400"/>
              </a:spcBef>
            </a:pPr>
            <a:endParaRPr b="0" lang="it-IT" sz="1800" spc="-1" strike="noStrike">
              <a:latin typeface="Arial"/>
            </a:endParaRPr>
          </a:p>
          <a:p>
            <a:pPr>
              <a:lnSpc>
                <a:spcPct val="90000"/>
              </a:lnSpc>
              <a:spcBef>
                <a:spcPts val="320"/>
              </a:spcBef>
            </a:pPr>
            <a:r>
              <a:rPr b="0" lang="it-IT" sz="1600" spc="-1" strike="noStrike">
                <a:solidFill>
                  <a:srgbClr val="000000"/>
                </a:solidFill>
                <a:latin typeface="Calibri"/>
                <a:ea typeface="DejaVu Sans"/>
              </a:rPr>
              <a:t>	</a:t>
            </a:r>
            <a:r>
              <a:rPr b="1" lang="it-IT" sz="2000" spc="-1" strike="noStrike">
                <a:solidFill>
                  <a:srgbClr val="000000"/>
                </a:solidFill>
                <a:latin typeface="Calibri"/>
                <a:ea typeface="DejaVu Sans"/>
              </a:rPr>
              <a:t>La Normativa Lombarda non prevede come obbligatoria </a:t>
            </a:r>
            <a:endParaRPr b="0" lang="it-IT" sz="2000" spc="-1" strike="noStrike">
              <a:latin typeface="Arial"/>
            </a:endParaRPr>
          </a:p>
          <a:p>
            <a:pPr algn="ctr">
              <a:lnSpc>
                <a:spcPct val="90000"/>
              </a:lnSpc>
              <a:spcBef>
                <a:spcPts val="320"/>
              </a:spcBef>
            </a:pPr>
            <a:r>
              <a:rPr b="1" lang="it-IT" sz="2000" spc="-1" strike="noStrike">
                <a:solidFill>
                  <a:srgbClr val="000000"/>
                </a:solidFill>
                <a:latin typeface="Calibri"/>
                <a:ea typeface="DejaVu Sans"/>
              </a:rPr>
              <a:t>la figura dell’Assistente Sociale </a:t>
            </a:r>
            <a:endParaRPr b="0" lang="it-IT" sz="2000" spc="-1" strike="noStrike">
              <a:latin typeface="Arial"/>
            </a:endParaRPr>
          </a:p>
          <a:p>
            <a:pPr algn="ctr">
              <a:lnSpc>
                <a:spcPct val="90000"/>
              </a:lnSpc>
              <a:spcBef>
                <a:spcPts val="320"/>
              </a:spcBef>
            </a:pPr>
            <a:r>
              <a:rPr b="1" lang="it-IT" sz="2000" spc="-1" strike="noStrike">
                <a:solidFill>
                  <a:srgbClr val="000000"/>
                </a:solidFill>
                <a:latin typeface="Calibri"/>
                <a:ea typeface="DejaVu Sans"/>
              </a:rPr>
              <a:t>        </a:t>
            </a:r>
            <a:r>
              <a:rPr b="1" lang="it-IT" sz="2000" spc="-1" strike="noStrike">
                <a:solidFill>
                  <a:srgbClr val="000000"/>
                </a:solidFill>
                <a:latin typeface="Calibri"/>
                <a:ea typeface="DejaVu Sans"/>
              </a:rPr>
              <a:t>ai fini dell’accreditamento dell’unità di offerta R.S.A.</a:t>
            </a:r>
            <a:endParaRPr b="0" lang="it-IT" sz="2000" spc="-1" strike="noStrike">
              <a:latin typeface="Arial"/>
            </a:endParaRPr>
          </a:p>
          <a:p>
            <a:pPr algn="ctr">
              <a:lnSpc>
                <a:spcPct val="90000"/>
              </a:lnSpc>
              <a:spcBef>
                <a:spcPts val="320"/>
              </a:spcBef>
            </a:pPr>
            <a:r>
              <a:rPr b="1" lang="it-IT" sz="2000" spc="-1" strike="noStrike">
                <a:solidFill>
                  <a:srgbClr val="000000"/>
                </a:solidFill>
                <a:latin typeface="Calibri"/>
                <a:ea typeface="DejaVu Sans"/>
              </a:rPr>
              <a:t>	</a:t>
            </a:r>
            <a:r>
              <a:rPr b="1" lang="it-IT" sz="2000" spc="-1" strike="noStrike">
                <a:solidFill>
                  <a:srgbClr val="000000"/>
                </a:solidFill>
                <a:latin typeface="Calibri"/>
                <a:ea typeface="DejaVu Sans"/>
              </a:rPr>
              <a:t>	</a:t>
            </a:r>
            <a:r>
              <a:rPr b="1" lang="it-IT" sz="2000" spc="-1" strike="noStrike">
                <a:solidFill>
                  <a:srgbClr val="000000"/>
                </a:solidFill>
                <a:latin typeface="Calibri"/>
                <a:ea typeface="DejaVu Sans"/>
              </a:rPr>
              <a:t>	</a:t>
            </a:r>
            <a:r>
              <a:rPr b="1" lang="it-IT" sz="2000" spc="-1" strike="noStrike">
                <a:solidFill>
                  <a:srgbClr val="000000"/>
                </a:solidFill>
                <a:latin typeface="Calibri"/>
                <a:ea typeface="DejaVu Sans"/>
              </a:rPr>
              <a:t>	</a:t>
            </a:r>
            <a:r>
              <a:rPr b="1" lang="it-IT" sz="2000" spc="-1" strike="noStrike">
                <a:solidFill>
                  <a:srgbClr val="000000"/>
                </a:solidFill>
                <a:latin typeface="Calibri"/>
                <a:ea typeface="DejaVu Sans"/>
              </a:rPr>
              <a:t>	</a:t>
            </a:r>
            <a:r>
              <a:rPr b="1" lang="it-IT" sz="2000" spc="-1" strike="noStrike">
                <a:solidFill>
                  <a:srgbClr val="000000"/>
                </a:solidFill>
                <a:latin typeface="Calibri"/>
                <a:ea typeface="DejaVu Sans"/>
              </a:rPr>
              <a:t>              </a:t>
            </a:r>
            <a:endParaRPr b="0" lang="it-IT" sz="2000" spc="-1" strike="noStrike">
              <a:latin typeface="Arial"/>
            </a:endParaRPr>
          </a:p>
          <a:p>
            <a:pPr algn="ctr">
              <a:lnSpc>
                <a:spcPct val="90000"/>
              </a:lnSpc>
              <a:spcBef>
                <a:spcPts val="320"/>
              </a:spcBef>
            </a:pPr>
            <a:endParaRPr b="0" lang="it-IT" sz="2000" spc="-1" strike="noStrike">
              <a:latin typeface="Arial"/>
            </a:endParaRPr>
          </a:p>
          <a:p>
            <a:pPr algn="just">
              <a:lnSpc>
                <a:spcPct val="90000"/>
              </a:lnSpc>
              <a:spcBef>
                <a:spcPts val="320"/>
              </a:spcBef>
            </a:pPr>
            <a:r>
              <a:rPr b="1" lang="it-IT" sz="1600" spc="-1" strike="noStrike">
                <a:solidFill>
                  <a:srgbClr val="000000"/>
                </a:solidFill>
                <a:latin typeface="Calibri"/>
                <a:ea typeface="DejaVu Sans"/>
              </a:rPr>
              <a:t>	</a:t>
            </a:r>
            <a:r>
              <a:rPr b="1" lang="it-IT" sz="1600" spc="-1" strike="noStrike">
                <a:solidFill>
                  <a:srgbClr val="000000"/>
                </a:solidFill>
                <a:latin typeface="Calibri"/>
                <a:ea typeface="DejaVu Sans"/>
              </a:rPr>
              <a:t>	</a:t>
            </a: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r>
              <a:rPr b="0" lang="it-IT" sz="1600" spc="-1" strike="noStrike">
                <a:solidFill>
                  <a:srgbClr val="000000"/>
                </a:solidFill>
                <a:latin typeface="Calibri"/>
                <a:ea typeface="DejaVu Sans"/>
              </a:rPr>
              <a:t>  </a:t>
            </a: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endParaRPr b="0" lang="it-IT" sz="1600" spc="-1" strike="noStrike">
              <a:latin typeface="Arial"/>
            </a:endParaRPr>
          </a:p>
        </p:txBody>
      </p:sp>
      <p:sp>
        <p:nvSpPr>
          <p:cNvPr id="172" name="CustomShape 6"/>
          <p:cNvSpPr/>
          <p:nvPr/>
        </p:nvSpPr>
        <p:spPr>
          <a:xfrm>
            <a:off x="8039880" y="5873040"/>
            <a:ext cx="1584360" cy="53388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it-IT" sz="1400" spc="-1" strike="noStrike">
                <a:solidFill>
                  <a:srgbClr val="000000"/>
                </a:solidFill>
                <a:latin typeface="Calibri"/>
                <a:ea typeface="DejaVu Sans"/>
              </a:rPr>
              <a:t>Quaderno</a:t>
            </a:r>
            <a:r>
              <a:rPr b="0" lang="it-IT" sz="1400" spc="-1" strike="noStrike">
                <a:solidFill>
                  <a:srgbClr val="000000"/>
                </a:solidFill>
                <a:latin typeface="Calibri"/>
                <a:ea typeface="DejaVu Sans"/>
              </a:rPr>
              <a:t> pag.104</a:t>
            </a:r>
            <a:endParaRPr b="0" lang="it-IT" sz="1400" spc="-1" strike="noStrike">
              <a:latin typeface="Arial"/>
            </a:endParaRPr>
          </a:p>
        </p:txBody>
      </p:sp>
      <p:sp>
        <p:nvSpPr>
          <p:cNvPr id="173" name="CustomShape 7"/>
          <p:cNvSpPr/>
          <p:nvPr/>
        </p:nvSpPr>
        <p:spPr>
          <a:xfrm>
            <a:off x="6559200" y="1161360"/>
            <a:ext cx="5185800" cy="2559600"/>
          </a:xfrm>
          <a:prstGeom prst="rect">
            <a:avLst/>
          </a:prstGeom>
          <a:solidFill>
            <a:srgbClr val="ffffff"/>
          </a:solidFill>
          <a:ln>
            <a:noFill/>
          </a:ln>
        </p:spPr>
        <p:style>
          <a:lnRef idx="0"/>
          <a:fillRef idx="0"/>
          <a:effectRef idx="0"/>
          <a:fontRef idx="minor"/>
        </p:style>
        <p:txBody>
          <a:bodyPr lIns="90000" rIns="90000" tIns="45000" bIns="45000">
            <a:noAutofit/>
          </a:bodyPr>
          <a:p>
            <a:pPr algn="ctr">
              <a:lnSpc>
                <a:spcPct val="100000"/>
              </a:lnSpc>
            </a:pPr>
            <a:r>
              <a:rPr b="1" lang="it-IT" sz="2000" spc="-1" strike="noStrike">
                <a:solidFill>
                  <a:srgbClr val="000000"/>
                </a:solidFill>
                <a:latin typeface="Calibri"/>
                <a:ea typeface="Microsoft YaHei"/>
              </a:rPr>
              <a:t>PERSONALE COINVOLTO </a:t>
            </a:r>
            <a:br/>
            <a:endParaRPr b="0" lang="it-IT" sz="2000" spc="-1" strike="noStrike">
              <a:latin typeface="Arial"/>
            </a:endParaRPr>
          </a:p>
          <a:p>
            <a:pPr>
              <a:lnSpc>
                <a:spcPct val="100000"/>
              </a:lnSpc>
            </a:pPr>
            <a:r>
              <a:rPr b="0" lang="it-IT" sz="1600" spc="-1" strike="noStrike">
                <a:solidFill>
                  <a:srgbClr val="000000"/>
                </a:solidFill>
                <a:latin typeface="Calibri"/>
                <a:ea typeface="Microsoft YaHei"/>
              </a:rPr>
              <a:t>Personale medico</a:t>
            </a:r>
            <a:r>
              <a:rPr b="0" lang="it-IT" sz="1600" spc="-1" strike="noStrike">
                <a:solidFill>
                  <a:srgbClr val="000000"/>
                </a:solidFill>
                <a:latin typeface="Calibri"/>
                <a:ea typeface="Microsoft YaHei"/>
              </a:rPr>
              <a:t>	</a:t>
            </a:r>
            <a:r>
              <a:rPr b="0" lang="it-IT" sz="1600" spc="-1" strike="noStrike">
                <a:solidFill>
                  <a:srgbClr val="000000"/>
                </a:solidFill>
                <a:latin typeface="Calibri"/>
                <a:ea typeface="Microsoft YaHei"/>
              </a:rPr>
              <a:t>	</a:t>
            </a:r>
            <a:r>
              <a:rPr b="0" lang="it-IT" sz="1600" spc="-1" strike="noStrike">
                <a:solidFill>
                  <a:srgbClr val="000000"/>
                </a:solidFill>
                <a:latin typeface="Calibri"/>
                <a:ea typeface="Microsoft YaHei"/>
              </a:rPr>
              <a:t>	</a:t>
            </a:r>
            <a:r>
              <a:rPr b="0" lang="it-IT" sz="1600" spc="-1" strike="noStrike">
                <a:solidFill>
                  <a:srgbClr val="000000"/>
                </a:solidFill>
                <a:latin typeface="Calibri"/>
                <a:ea typeface="Microsoft YaHei"/>
              </a:rPr>
              <a:t>	</a:t>
            </a:r>
            <a:r>
              <a:rPr b="0" lang="it-IT" sz="1600" spc="-1" strike="noStrike">
                <a:solidFill>
                  <a:srgbClr val="000000"/>
                </a:solidFill>
                <a:latin typeface="Calibri"/>
                <a:ea typeface="Microsoft YaHei"/>
              </a:rPr>
              <a:t>OBBLIGATORIO</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Personale infermieristico</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OBBLIGATORIO</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Personale di Assistenza (OSS ASA)</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OBBLIGATORIO</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Fisioterapisti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OBBLIGATORIO</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Assistente Sociale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FACOLTATIVO</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Psicologa</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FACOLTATIVO</a:t>
            </a: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r>
              <a:rPr b="0" lang="it-IT" sz="1600" spc="-1" strike="noStrike">
                <a:solidFill>
                  <a:srgbClr val="000000"/>
                </a:solidFill>
                <a:latin typeface="Calibri"/>
                <a:ea typeface="DejaVu Sans"/>
              </a:rPr>
              <a:t>  </a:t>
            </a:r>
            <a:endParaRPr b="0" lang="it-IT" sz="1600" spc="-1" strike="noStrike">
              <a:latin typeface="Arial"/>
            </a:endParaRPr>
          </a:p>
          <a:p>
            <a:pPr algn="just">
              <a:lnSpc>
                <a:spcPct val="90000"/>
              </a:lnSpc>
              <a:spcBef>
                <a:spcPts val="320"/>
              </a:spcBef>
            </a:pPr>
            <a:endParaRPr b="0" lang="it-IT" sz="1600" spc="-1" strike="noStrike">
              <a:latin typeface="Arial"/>
            </a:endParaRPr>
          </a:p>
          <a:p>
            <a:pPr algn="just">
              <a:lnSpc>
                <a:spcPct val="90000"/>
              </a:lnSpc>
              <a:spcBef>
                <a:spcPts val="320"/>
              </a:spcBef>
            </a:pP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1332000" y="288000"/>
            <a:ext cx="10857960" cy="75852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it-IT" sz="2800" spc="-1" strike="noStrike">
                <a:solidFill>
                  <a:srgbClr val="002060"/>
                </a:solidFill>
                <a:latin typeface="Times New Roman"/>
                <a:ea typeface="DejaVu Sans"/>
              </a:rPr>
              <a:t>Ruolo e funzione dell’A.S. nelle R.S.A.</a:t>
            </a:r>
            <a:endParaRPr b="0" lang="it-IT" sz="2800" spc="-1" strike="noStrike">
              <a:latin typeface="Arial"/>
            </a:endParaRPr>
          </a:p>
        </p:txBody>
      </p:sp>
      <p:sp>
        <p:nvSpPr>
          <p:cNvPr id="175" name="CustomShape 2"/>
          <p:cNvSpPr/>
          <p:nvPr/>
        </p:nvSpPr>
        <p:spPr>
          <a:xfrm>
            <a:off x="301320" y="6251400"/>
            <a:ext cx="705240" cy="30024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0" lang="it-IT" sz="1400" spc="-1" strike="noStrike">
                <a:solidFill>
                  <a:srgbClr val="ffffff"/>
                </a:solidFill>
                <a:latin typeface="Calibri"/>
                <a:ea typeface="DejaVu Sans"/>
              </a:rPr>
              <a:t>SLIDE </a:t>
            </a:r>
            <a:fld id="{20AF001B-C9AD-4E8E-8B8A-4BE8C6A39530}" type="slidenum">
              <a:rPr b="1" lang="it-IT" sz="1400" spc="-1" strike="noStrike">
                <a:solidFill>
                  <a:srgbClr val="ffffff"/>
                </a:solidFill>
                <a:latin typeface="Calibri"/>
                <a:ea typeface="DejaVu Sans"/>
              </a:rPr>
              <a:t>&lt;numero&gt;</a:t>
            </a:fld>
            <a:endParaRPr b="0" lang="it-IT" sz="1400" spc="-1" strike="noStrike">
              <a:latin typeface="Arial"/>
            </a:endParaRPr>
          </a:p>
        </p:txBody>
      </p:sp>
      <p:sp>
        <p:nvSpPr>
          <p:cNvPr id="176" name="CustomShape 3"/>
          <p:cNvSpPr/>
          <p:nvPr/>
        </p:nvSpPr>
        <p:spPr>
          <a:xfrm>
            <a:off x="1332000" y="1325520"/>
            <a:ext cx="10857960" cy="291600"/>
          </a:xfrm>
          <a:prstGeom prst="roundRect">
            <a:avLst>
              <a:gd name="adj" fmla="val 0"/>
            </a:avLst>
          </a:prstGeom>
          <a:noFill/>
          <a:ln w="12600">
            <a:noFill/>
          </a:ln>
        </p:spPr>
        <p:style>
          <a:lnRef idx="0"/>
          <a:fillRef idx="0"/>
          <a:effectRef idx="0"/>
          <a:fontRef idx="minor"/>
        </p:style>
        <p:txBody>
          <a:bodyPr wrap="none" lIns="0" rIns="0" tIns="0" bIns="0">
            <a:noAutofit/>
          </a:bodyPr>
          <a:p>
            <a:pPr algn="ctr">
              <a:lnSpc>
                <a:spcPct val="90000"/>
              </a:lnSpc>
            </a:pPr>
            <a:r>
              <a:rPr b="1" lang="it-IT" sz="2000" spc="-1" strike="noStrike">
                <a:solidFill>
                  <a:srgbClr val="002060"/>
                </a:solidFill>
                <a:latin typeface="Calibri"/>
                <a:ea typeface="DejaVu Sans"/>
              </a:rPr>
              <a:t>L’agire professionale si spende lungo un percorso, un processo in cui L’ AS deve:</a:t>
            </a:r>
            <a:endParaRPr b="0" lang="it-IT" sz="2000" spc="-1" strike="noStrike">
              <a:latin typeface="Arial"/>
            </a:endParaRPr>
          </a:p>
        </p:txBody>
      </p:sp>
      <p:sp>
        <p:nvSpPr>
          <p:cNvPr id="177" name="CustomShape 4"/>
          <p:cNvSpPr/>
          <p:nvPr/>
        </p:nvSpPr>
        <p:spPr>
          <a:xfrm rot="16200000">
            <a:off x="-753480" y="4035600"/>
            <a:ext cx="2852640" cy="28476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it-IT" sz="1300" spc="-1" strike="noStrike" cap="all">
                <a:solidFill>
                  <a:srgbClr val="ffffff"/>
                </a:solidFill>
                <a:latin typeface="Calibri"/>
                <a:ea typeface="DejaVu Sans"/>
              </a:rPr>
              <a:t>anziani e demenza: </a:t>
            </a:r>
            <a:r>
              <a:rPr b="1" lang="it-IT" sz="1300" spc="-1" strike="noStrike" cap="all">
                <a:solidFill>
                  <a:srgbClr val="ffc000"/>
                </a:solidFill>
                <a:latin typeface="Calibri"/>
                <a:ea typeface="DejaVu Sans"/>
              </a:rPr>
              <a:t>l’as nella r.s.a.</a:t>
            </a:r>
            <a:endParaRPr b="0" lang="it-IT" sz="1300" spc="-1" strike="noStrike">
              <a:latin typeface="Arial"/>
            </a:endParaRPr>
          </a:p>
        </p:txBody>
      </p:sp>
      <p:sp>
        <p:nvSpPr>
          <p:cNvPr id="178" name="CustomShape 5"/>
          <p:cNvSpPr/>
          <p:nvPr/>
        </p:nvSpPr>
        <p:spPr>
          <a:xfrm>
            <a:off x="2054160" y="2058840"/>
            <a:ext cx="9718560" cy="434988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solidFill>
            <a:srgbClr val="ffe699"/>
          </a:solidFill>
          <a:ln>
            <a:noFill/>
          </a:ln>
        </p:spPr>
        <p:style>
          <a:lnRef idx="0"/>
          <a:fillRef idx="0"/>
          <a:effectRef idx="0"/>
          <a:fontRef idx="minor"/>
        </p:style>
      </p:sp>
      <p:sp>
        <p:nvSpPr>
          <p:cNvPr id="179" name="CustomShape 6"/>
          <p:cNvSpPr/>
          <p:nvPr/>
        </p:nvSpPr>
        <p:spPr>
          <a:xfrm>
            <a:off x="1998360" y="2210040"/>
            <a:ext cx="9525240" cy="389520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noFill/>
          <a:ln>
            <a:noFill/>
          </a:ln>
        </p:spPr>
        <p:style>
          <a:lnRef idx="0"/>
          <a:fillRef idx="0"/>
          <a:effectRef idx="0"/>
          <a:fontRef idx="minor"/>
        </p:style>
        <p:txBody>
          <a:bodyPr lIns="90000" rIns="90000" tIns="60840" bIns="45000">
            <a:noAutofit/>
          </a:bodyPr>
          <a:p>
            <a:pPr marL="630000" algn="just">
              <a:lnSpc>
                <a:spcPct val="100000"/>
              </a:lnSpc>
            </a:pPr>
            <a:endParaRPr b="0" lang="it-IT" sz="1800" spc="-1" strike="noStrike">
              <a:latin typeface="Arial"/>
            </a:endParaRPr>
          </a:p>
          <a:p>
            <a:pPr marL="630000" algn="just">
              <a:lnSpc>
                <a:spcPct val="100000"/>
              </a:lnSpc>
            </a:pPr>
            <a:r>
              <a:rPr b="1" i="1" lang="it-IT" sz="1600" spc="-1" strike="noStrike">
                <a:solidFill>
                  <a:srgbClr val="000000"/>
                </a:solidFill>
                <a:latin typeface="Calibri"/>
                <a:ea typeface="Calibri"/>
              </a:rPr>
              <a:t>Analizzare il bisogno</a:t>
            </a:r>
            <a:r>
              <a:rPr b="0" lang="it-IT" sz="1600" spc="-1" strike="noStrike">
                <a:solidFill>
                  <a:srgbClr val="000000"/>
                </a:solidFill>
                <a:latin typeface="Calibri"/>
                <a:ea typeface="Calibri"/>
              </a:rPr>
              <a:t>: valutare la corretta presa in carico della persona e della sua rete familiare per poter offrire una risposta efficace ed efficiente rispetto al reale bisogno dell’anziano fragile e della sua rete familiare. In questo modo l’AS può supportare e orientare caregiver e anziano.</a:t>
            </a:r>
            <a:endParaRPr b="0" lang="it-IT" sz="1600" spc="-1" strike="noStrike">
              <a:latin typeface="Arial"/>
            </a:endParaRPr>
          </a:p>
          <a:p>
            <a:pPr marL="630000" algn="just">
              <a:lnSpc>
                <a:spcPct val="100000"/>
              </a:lnSpc>
            </a:pPr>
            <a:endParaRPr b="0" lang="it-IT" sz="1600" spc="-1" strike="noStrike">
              <a:latin typeface="Arial"/>
            </a:endParaRPr>
          </a:p>
          <a:p>
            <a:pPr marL="630000" algn="just">
              <a:lnSpc>
                <a:spcPct val="100000"/>
              </a:lnSpc>
            </a:pPr>
            <a:r>
              <a:rPr b="1" i="1" lang="it-IT" sz="1600" spc="-1" strike="noStrike">
                <a:solidFill>
                  <a:srgbClr val="000000"/>
                </a:solidFill>
                <a:latin typeface="Calibri"/>
                <a:ea typeface="Calibri"/>
              </a:rPr>
              <a:t>Accogliere</a:t>
            </a:r>
            <a:r>
              <a:rPr b="1" lang="it-IT" sz="1600" spc="-1" strike="noStrike">
                <a:solidFill>
                  <a:srgbClr val="000000"/>
                </a:solidFill>
                <a:latin typeface="Calibri"/>
                <a:ea typeface="Calibri"/>
              </a:rPr>
              <a:t> </a:t>
            </a:r>
            <a:r>
              <a:rPr b="1" i="1" lang="it-IT" sz="1600" spc="-1" strike="noStrike">
                <a:solidFill>
                  <a:srgbClr val="000000"/>
                </a:solidFill>
                <a:latin typeface="Calibri"/>
                <a:ea typeface="Calibri"/>
              </a:rPr>
              <a:t>l’anziano fragile</a:t>
            </a:r>
            <a:r>
              <a:rPr b="0" lang="it-IT" sz="1600" spc="-1" strike="noStrike">
                <a:solidFill>
                  <a:srgbClr val="000000"/>
                </a:solidFill>
                <a:latin typeface="Calibri"/>
                <a:ea typeface="Calibri"/>
              </a:rPr>
              <a:t>, la sua storia di vita fatta di ruoli, luoghi, tempi e relazioni; accogliere le sue fragilità.</a:t>
            </a:r>
            <a:endParaRPr b="0" lang="it-IT" sz="1600" spc="-1" strike="noStrike">
              <a:latin typeface="Arial"/>
            </a:endParaRPr>
          </a:p>
          <a:p>
            <a:pPr marL="630000" algn="just">
              <a:lnSpc>
                <a:spcPct val="100000"/>
              </a:lnSpc>
            </a:pPr>
            <a:endParaRPr b="0" lang="it-IT" sz="1600" spc="-1" strike="noStrike">
              <a:latin typeface="Arial"/>
            </a:endParaRPr>
          </a:p>
          <a:p>
            <a:pPr marL="630000" algn="just">
              <a:lnSpc>
                <a:spcPct val="100000"/>
              </a:lnSpc>
            </a:pPr>
            <a:r>
              <a:rPr b="1" i="1" lang="it-IT" sz="1600" spc="-1" strike="noStrike">
                <a:solidFill>
                  <a:srgbClr val="000000"/>
                </a:solidFill>
                <a:latin typeface="Calibri"/>
                <a:ea typeface="Calibri"/>
              </a:rPr>
              <a:t>Accogliere la rete familiare</a:t>
            </a:r>
            <a:r>
              <a:rPr b="0" lang="it-IT" sz="1600" spc="-1" strike="noStrike">
                <a:solidFill>
                  <a:srgbClr val="000000"/>
                </a:solidFill>
                <a:latin typeface="Calibri"/>
                <a:ea typeface="Calibri"/>
              </a:rPr>
              <a:t>, i loro stati d’animo: frustrazioni, sensi di colpa che spesso mettono i familiari in una situazione di impasse nel prendere una decisione, nella indecisione di quale sia la scelta più giusta da prendere, la cosa più giusta da fare...</a:t>
            </a:r>
            <a:endParaRPr b="0" lang="it-IT" sz="1600" spc="-1" strike="noStrike">
              <a:latin typeface="Arial"/>
            </a:endParaRPr>
          </a:p>
          <a:p>
            <a:pPr marL="630000" algn="just">
              <a:lnSpc>
                <a:spcPct val="100000"/>
              </a:lnSpc>
            </a:pPr>
            <a:endParaRPr b="0" lang="it-IT" sz="1600" spc="-1" strike="noStrike">
              <a:latin typeface="Arial"/>
            </a:endParaRPr>
          </a:p>
          <a:p>
            <a:pPr marL="630000" algn="just">
              <a:lnSpc>
                <a:spcPct val="100000"/>
              </a:lnSpc>
            </a:pPr>
            <a:r>
              <a:rPr b="1" i="1" lang="it-IT" sz="1600" spc="-1" strike="noStrike">
                <a:solidFill>
                  <a:srgbClr val="000000"/>
                </a:solidFill>
                <a:latin typeface="Calibri"/>
                <a:ea typeface="Calibri"/>
              </a:rPr>
              <a:t>Accompagnare l’anziano fragile</a:t>
            </a:r>
            <a:r>
              <a:rPr b="0" lang="it-IT" sz="1600" spc="-1" strike="noStrike">
                <a:solidFill>
                  <a:srgbClr val="000000"/>
                </a:solidFill>
                <a:latin typeface="Calibri"/>
                <a:ea typeface="Calibri"/>
              </a:rPr>
              <a:t> nel suo corretto inserimento nel nuovo contesto comunitario, fatto di persone, luoghi, tempi che differiscono dal suo normale ambiente di vita. L’AS deve favorire l’integrazione dell’anziano nella nuova comunità, supportando contestualmente caregiver e familiari.</a:t>
            </a: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1332000" y="288000"/>
            <a:ext cx="10857960" cy="75852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it-IT" sz="2800" spc="-1" strike="noStrike">
                <a:solidFill>
                  <a:srgbClr val="002060"/>
                </a:solidFill>
                <a:latin typeface="Times New Roman"/>
                <a:ea typeface="DejaVu Sans"/>
              </a:rPr>
              <a:t>Quale il valore aggiunto della nostra presenza nelle R.S.A.</a:t>
            </a:r>
            <a:endParaRPr b="0" lang="it-IT" sz="2800" spc="-1" strike="noStrike">
              <a:latin typeface="Arial"/>
            </a:endParaRPr>
          </a:p>
        </p:txBody>
      </p:sp>
      <p:sp>
        <p:nvSpPr>
          <p:cNvPr id="181" name="CustomShape 2"/>
          <p:cNvSpPr/>
          <p:nvPr/>
        </p:nvSpPr>
        <p:spPr>
          <a:xfrm>
            <a:off x="301320" y="6251400"/>
            <a:ext cx="705240" cy="30024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0" lang="it-IT" sz="1400" spc="-1" strike="noStrike">
                <a:solidFill>
                  <a:srgbClr val="ffffff"/>
                </a:solidFill>
                <a:latin typeface="Calibri"/>
                <a:ea typeface="DejaVu Sans"/>
              </a:rPr>
              <a:t>SLIDE </a:t>
            </a:r>
            <a:fld id="{1CA7D518-BBB6-493E-8CB2-CEA4D429F0FD}" type="slidenum">
              <a:rPr b="1" lang="it-IT" sz="1400" spc="-1" strike="noStrike">
                <a:solidFill>
                  <a:srgbClr val="ffffff"/>
                </a:solidFill>
                <a:latin typeface="Calibri"/>
                <a:ea typeface="DejaVu Sans"/>
              </a:rPr>
              <a:t>&lt;numero&gt;</a:t>
            </a:fld>
            <a:endParaRPr b="0" lang="it-IT" sz="1400" spc="-1" strike="noStrike">
              <a:latin typeface="Arial"/>
            </a:endParaRPr>
          </a:p>
        </p:txBody>
      </p:sp>
      <p:sp>
        <p:nvSpPr>
          <p:cNvPr id="182" name="CustomShape 3"/>
          <p:cNvSpPr/>
          <p:nvPr/>
        </p:nvSpPr>
        <p:spPr>
          <a:xfrm>
            <a:off x="2223360" y="1097280"/>
            <a:ext cx="9655560" cy="5584320"/>
          </a:xfrm>
          <a:prstGeom prst="roundRect">
            <a:avLst>
              <a:gd name="adj" fmla="val 16667"/>
            </a:avLst>
          </a:prstGeom>
          <a:solidFill>
            <a:srgbClr val="ffe699"/>
          </a:solidFill>
          <a:ln w="12600">
            <a:noFill/>
          </a:ln>
        </p:spPr>
        <p:style>
          <a:lnRef idx="0"/>
          <a:fillRef idx="0"/>
          <a:effectRef idx="0"/>
          <a:fontRef idx="minor"/>
        </p:style>
      </p:sp>
      <p:sp>
        <p:nvSpPr>
          <p:cNvPr id="183" name="CustomShape 4"/>
          <p:cNvSpPr/>
          <p:nvPr/>
        </p:nvSpPr>
        <p:spPr>
          <a:xfrm>
            <a:off x="3255120" y="1257840"/>
            <a:ext cx="7592400" cy="4965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relazione fra RSA e utenti potenziali;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accesso alla RSA;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presa in carico globale e personalizzata;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DejaVu Sans"/>
              </a:rPr>
              <a:t>✓ </a:t>
            </a:r>
            <a:r>
              <a:rPr b="0" lang="it-IT" sz="1600" spc="-1" strike="noStrike">
                <a:solidFill>
                  <a:srgbClr val="000000"/>
                </a:solidFill>
                <a:latin typeface="Calibri"/>
                <a:ea typeface="Calibri;Calibri"/>
              </a:rPr>
              <a:t>messa a punto di percorsi per e con gli anziani, finalizzati a mantenere identità e a rifondare il rapporto con l’ambiente familiare e sociale di provenienza;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Calibri;Calibri"/>
              </a:rPr>
              <a:t>✓ </a:t>
            </a:r>
            <a:r>
              <a:rPr b="0" lang="it-IT" sz="1600" spc="-1" strike="noStrike">
                <a:solidFill>
                  <a:srgbClr val="000000"/>
                </a:solidFill>
                <a:latin typeface="Calibri"/>
                <a:ea typeface="Calibri;Calibri"/>
              </a:rPr>
              <a:t>messa a punto di percorsi per e con i familiari, tesi a rivisitare le relazioni familiari, adattandole attivamente al nuovo contesto di vita dell’anziano;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Calibri;Calibri"/>
              </a:rPr>
              <a:t>✓ </a:t>
            </a:r>
            <a:r>
              <a:rPr b="0" lang="it-IT" sz="1600" spc="-1" strike="noStrike">
                <a:solidFill>
                  <a:srgbClr val="000000"/>
                </a:solidFill>
                <a:latin typeface="Calibri"/>
                <a:ea typeface="Calibri;Calibri"/>
              </a:rPr>
              <a:t>mediazione e prevenzione di disagio relazionale e conflitti (fra anziani, familiari, operatori);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Calibri;Calibri"/>
              </a:rPr>
              <a:t>✓ </a:t>
            </a:r>
            <a:r>
              <a:rPr b="0" lang="it-IT" sz="1600" spc="-1" strike="noStrike">
                <a:solidFill>
                  <a:srgbClr val="000000"/>
                </a:solidFill>
                <a:latin typeface="Calibri"/>
                <a:ea typeface="Calibri;Calibri"/>
              </a:rPr>
              <a:t>valorizzazione del volontariato;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Calibri;Calibri"/>
              </a:rPr>
              <a:t>✓ </a:t>
            </a:r>
            <a:r>
              <a:rPr b="0" lang="it-IT" sz="1600" spc="-1" strike="noStrike">
                <a:solidFill>
                  <a:srgbClr val="000000"/>
                </a:solidFill>
                <a:latin typeface="Calibri"/>
                <a:ea typeface="Calibri;Calibri"/>
              </a:rPr>
              <a:t>lavoro di rete (sia istituzionale che sociale, sia micro che macro); </a:t>
            </a:r>
            <a:endParaRPr b="0" lang="it-IT" sz="1600" spc="-1" strike="noStrike">
              <a:latin typeface="Arial"/>
            </a:endParaRPr>
          </a:p>
          <a:p>
            <a:pPr>
              <a:lnSpc>
                <a:spcPct val="100000"/>
              </a:lnSpc>
            </a:pPr>
            <a:endParaRPr b="0" lang="it-IT" sz="1600" spc="-1" strike="noStrike">
              <a:latin typeface="Arial"/>
            </a:endParaRPr>
          </a:p>
          <a:p>
            <a:pPr>
              <a:lnSpc>
                <a:spcPct val="100000"/>
              </a:lnSpc>
            </a:pPr>
            <a:r>
              <a:rPr b="0" lang="it-IT" sz="1600" spc="-1" strike="noStrike">
                <a:solidFill>
                  <a:srgbClr val="000000"/>
                </a:solidFill>
                <a:latin typeface="Calibri"/>
                <a:ea typeface="Calibri;Calibri"/>
              </a:rPr>
              <a:t>✓ </a:t>
            </a:r>
            <a:r>
              <a:rPr b="0" lang="it-IT" sz="1600" spc="-1" strike="noStrike">
                <a:solidFill>
                  <a:srgbClr val="000000"/>
                </a:solidFill>
                <a:latin typeface="Calibri"/>
                <a:ea typeface="Calibri;Calibri"/>
              </a:rPr>
              <a:t>sviluppo di un’interazione reciproca con il territorio e la comunità locale. </a:t>
            </a:r>
            <a:endParaRPr b="0" lang="it-IT" sz="1600" spc="-1" strike="noStrike">
              <a:latin typeface="Arial"/>
            </a:endParaRPr>
          </a:p>
        </p:txBody>
      </p:sp>
      <p:sp>
        <p:nvSpPr>
          <p:cNvPr id="184" name="CustomShape 5"/>
          <p:cNvSpPr/>
          <p:nvPr/>
        </p:nvSpPr>
        <p:spPr>
          <a:xfrm>
            <a:off x="9483120" y="6268680"/>
            <a:ext cx="1582920" cy="26604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it-IT" sz="1400" spc="-1" strike="noStrike">
                <a:solidFill>
                  <a:srgbClr val="000000"/>
                </a:solidFill>
                <a:latin typeface="Calibri"/>
                <a:ea typeface="DejaVu Sans"/>
              </a:rPr>
              <a:t>Quaderno</a:t>
            </a:r>
            <a:r>
              <a:rPr b="0" lang="it-IT" sz="1400" spc="-1" strike="noStrike">
                <a:solidFill>
                  <a:srgbClr val="000000"/>
                </a:solidFill>
                <a:latin typeface="Calibri"/>
                <a:ea typeface="DejaVu Sans"/>
              </a:rPr>
              <a:t> pag.108</a:t>
            </a:r>
            <a:endParaRPr b="0" lang="it-IT" sz="1400" spc="-1" strike="noStrike">
              <a:latin typeface="Arial"/>
            </a:endParaRPr>
          </a:p>
        </p:txBody>
      </p:sp>
      <p:sp>
        <p:nvSpPr>
          <p:cNvPr id="185" name="CustomShape 6"/>
          <p:cNvSpPr/>
          <p:nvPr/>
        </p:nvSpPr>
        <p:spPr>
          <a:xfrm rot="16200000">
            <a:off x="-753480" y="4035600"/>
            <a:ext cx="2852640" cy="28476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it-IT" sz="1300" spc="-1" strike="noStrike" cap="all">
                <a:solidFill>
                  <a:srgbClr val="ffffff"/>
                </a:solidFill>
                <a:latin typeface="Calibri"/>
                <a:ea typeface="DejaVu Sans"/>
              </a:rPr>
              <a:t>anziani e demenza: </a:t>
            </a:r>
            <a:r>
              <a:rPr b="1" lang="it-IT" sz="1300" spc="-1" strike="noStrike" cap="all">
                <a:solidFill>
                  <a:srgbClr val="ffc000"/>
                </a:solidFill>
                <a:latin typeface="Calibri"/>
                <a:ea typeface="DejaVu Sans"/>
              </a:rPr>
              <a:t>l’as nella r.s.a.</a:t>
            </a:r>
            <a:endParaRPr b="0" lang="it-IT" sz="13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186" name="CustomShape 1"/>
          <p:cNvSpPr/>
          <p:nvPr/>
        </p:nvSpPr>
        <p:spPr>
          <a:xfrm>
            <a:off x="296640" y="6251400"/>
            <a:ext cx="713520" cy="3049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0" lang="it-IT" sz="1400" spc="-1" strike="noStrike">
                <a:solidFill>
                  <a:srgbClr val="ffffff"/>
                </a:solidFill>
                <a:latin typeface="Calibri"/>
                <a:ea typeface="Calibri"/>
              </a:rPr>
              <a:t>SLIDE </a:t>
            </a:r>
            <a:r>
              <a:rPr b="1" lang="it-IT" sz="1400" spc="-1" strike="noStrike">
                <a:solidFill>
                  <a:srgbClr val="ffffff"/>
                </a:solidFill>
                <a:latin typeface="Calibri"/>
                <a:ea typeface="Calibri"/>
              </a:rPr>
              <a:t>5</a:t>
            </a:r>
            <a:endParaRPr b="0" lang="it-IT" sz="1400" spc="-1" strike="noStrike">
              <a:latin typeface="Arial"/>
            </a:endParaRPr>
          </a:p>
        </p:txBody>
      </p:sp>
      <p:sp>
        <p:nvSpPr>
          <p:cNvPr id="187" name="CustomShape 2"/>
          <p:cNvSpPr/>
          <p:nvPr/>
        </p:nvSpPr>
        <p:spPr>
          <a:xfrm>
            <a:off x="2271240" y="1959120"/>
            <a:ext cx="9068040" cy="1620000"/>
          </a:xfrm>
          <a:prstGeom prst="rect">
            <a:avLst/>
          </a:prstGeom>
          <a:noFill/>
          <a:ln>
            <a:noFill/>
          </a:ln>
        </p:spPr>
        <p:style>
          <a:lnRef idx="0"/>
          <a:fillRef idx="0"/>
          <a:effectRef idx="0"/>
          <a:fontRef idx="minor"/>
        </p:style>
        <p:txBody>
          <a:bodyPr lIns="90000" rIns="90000" tIns="46800" bIns="46800" anchor="ctr">
            <a:noAutofit/>
          </a:bodyPr>
          <a:p>
            <a:pPr algn="just">
              <a:lnSpc>
                <a:spcPct val="90000"/>
              </a:lnSpc>
            </a:pPr>
            <a:endParaRPr b="0" lang="it-IT" sz="1800" spc="-1" strike="noStrike">
              <a:latin typeface="Arial"/>
            </a:endParaRPr>
          </a:p>
          <a:p>
            <a:pPr algn="just">
              <a:lnSpc>
                <a:spcPct val="90000"/>
              </a:lnSpc>
            </a:pPr>
            <a:endParaRPr b="0" lang="it-IT" sz="1800" spc="-1" strike="noStrike">
              <a:latin typeface="Arial"/>
            </a:endParaRPr>
          </a:p>
          <a:p>
            <a:pPr algn="just">
              <a:lnSpc>
                <a:spcPct val="90000"/>
              </a:lnSpc>
            </a:pPr>
            <a:endParaRPr b="0" lang="it-IT" sz="1800" spc="-1" strike="noStrike">
              <a:latin typeface="Arial"/>
            </a:endParaRPr>
          </a:p>
          <a:p>
            <a:pPr algn="just">
              <a:lnSpc>
                <a:spcPct val="90000"/>
              </a:lnSpc>
            </a:pPr>
            <a:endParaRPr b="0" lang="it-IT" sz="1800" spc="-1" strike="noStrike">
              <a:latin typeface="Arial"/>
            </a:endParaRPr>
          </a:p>
        </p:txBody>
      </p:sp>
      <p:grpSp>
        <p:nvGrpSpPr>
          <p:cNvPr id="188" name="Group 3"/>
          <p:cNvGrpSpPr/>
          <p:nvPr/>
        </p:nvGrpSpPr>
        <p:grpSpPr>
          <a:xfrm>
            <a:off x="2415960" y="3971880"/>
            <a:ext cx="8766360" cy="943920"/>
            <a:chOff x="2415960" y="3971880"/>
            <a:chExt cx="8766360" cy="943920"/>
          </a:xfrm>
        </p:grpSpPr>
        <p:sp>
          <p:nvSpPr>
            <p:cNvPr id="189" name="CustomShape 4"/>
            <p:cNvSpPr/>
            <p:nvPr/>
          </p:nvSpPr>
          <p:spPr>
            <a:xfrm>
              <a:off x="2415960" y="3971880"/>
              <a:ext cx="8766360" cy="943920"/>
            </a:xfrm>
            <a:prstGeom prst="rect">
              <a:avLst/>
            </a:prstGeom>
            <a:noFill/>
            <a:ln>
              <a:noFill/>
            </a:ln>
          </p:spPr>
          <p:style>
            <a:lnRef idx="0"/>
            <a:fillRef idx="0"/>
            <a:effectRef idx="0"/>
            <a:fontRef idx="minor"/>
          </p:style>
        </p:sp>
      </p:grpSp>
      <p:sp>
        <p:nvSpPr>
          <p:cNvPr id="190" name="CustomShape 5"/>
          <p:cNvSpPr/>
          <p:nvPr/>
        </p:nvSpPr>
        <p:spPr>
          <a:xfrm>
            <a:off x="1332000" y="288000"/>
            <a:ext cx="10857960" cy="804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marL="12600" algn="ctr">
              <a:lnSpc>
                <a:spcPts val="2625"/>
              </a:lnSpc>
            </a:pPr>
            <a:r>
              <a:rPr b="1" lang="it-IT" sz="2800" spc="-1" strike="noStrike">
                <a:solidFill>
                  <a:srgbClr val="001f5f"/>
                </a:solidFill>
                <a:latin typeface="Times New Roman"/>
                <a:ea typeface="DejaVu Sans"/>
              </a:rPr>
              <a:t>Il ruolo dell’AS dall’accoglienza alla dimissione dell’ospite nel suo “stare in relazione continua” con ospite e caregiver</a:t>
            </a:r>
            <a:endParaRPr b="0" lang="it-IT" sz="2800" spc="-1" strike="noStrike">
              <a:latin typeface="Arial"/>
            </a:endParaRPr>
          </a:p>
        </p:txBody>
      </p:sp>
      <p:grpSp>
        <p:nvGrpSpPr>
          <p:cNvPr id="191" name="Group 6"/>
          <p:cNvGrpSpPr/>
          <p:nvPr/>
        </p:nvGrpSpPr>
        <p:grpSpPr>
          <a:xfrm>
            <a:off x="2015640" y="1508040"/>
            <a:ext cx="4660200" cy="2418840"/>
            <a:chOff x="2015640" y="1508040"/>
            <a:chExt cx="4660200" cy="2418840"/>
          </a:xfrm>
        </p:grpSpPr>
        <p:sp>
          <p:nvSpPr>
            <p:cNvPr id="192" name="CustomShape 7"/>
            <p:cNvSpPr/>
            <p:nvPr/>
          </p:nvSpPr>
          <p:spPr>
            <a:xfrm>
              <a:off x="2015640" y="1508040"/>
              <a:ext cx="4660200" cy="241884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solidFill>
              <a:srgbClr val="ffe699"/>
            </a:solidFill>
            <a:ln>
              <a:noFill/>
            </a:ln>
          </p:spPr>
          <p:style>
            <a:lnRef idx="0"/>
            <a:fillRef idx="0"/>
            <a:effectRef idx="0"/>
            <a:fontRef idx="minor"/>
          </p:style>
        </p:sp>
        <p:sp>
          <p:nvSpPr>
            <p:cNvPr id="193" name="CustomShape 8"/>
            <p:cNvSpPr/>
            <p:nvPr/>
          </p:nvSpPr>
          <p:spPr>
            <a:xfrm>
              <a:off x="2182320" y="1806120"/>
              <a:ext cx="4326840" cy="177300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noFill/>
            <a:ln>
              <a:noFill/>
            </a:ln>
          </p:spPr>
          <p:style>
            <a:lnRef idx="0"/>
            <a:fillRef idx="0"/>
            <a:effectRef idx="0"/>
            <a:fontRef idx="minor"/>
          </p:style>
          <p:txBody>
            <a:bodyPr lIns="0" rIns="0" tIns="0" bIns="0">
              <a:noAutofit/>
            </a:bodyPr>
            <a:p>
              <a:pPr algn="just">
                <a:lnSpc>
                  <a:spcPct val="93000"/>
                </a:lnSpc>
              </a:pPr>
              <a:r>
                <a:rPr b="0" lang="it-IT" sz="1600" spc="-1" strike="noStrike">
                  <a:solidFill>
                    <a:srgbClr val="000000"/>
                  </a:solidFill>
                  <a:latin typeface="Calibri"/>
                  <a:ea typeface="Calibri"/>
                </a:rPr>
                <a:t>L'assistente sociale deve saper connettere tutte le fasi del suo agire professionale: dall'ascolto alla valutazione della domanda, dall’analisi e presa in carico del bisogno all'accompagnamento verso un nuovo progetto di vita.</a:t>
              </a:r>
              <a:endParaRPr b="0" lang="it-IT" sz="1600" spc="-1" strike="noStrike">
                <a:latin typeface="Arial"/>
              </a:endParaRPr>
            </a:p>
            <a:p>
              <a:pPr algn="just">
                <a:lnSpc>
                  <a:spcPct val="93000"/>
                </a:lnSpc>
              </a:pPr>
              <a:r>
                <a:rPr b="0" lang="it-IT" sz="1600" spc="-1" strike="noStrike">
                  <a:solidFill>
                    <a:srgbClr val="000000"/>
                  </a:solidFill>
                  <a:latin typeface="Calibri"/>
                  <a:ea typeface="Calibri"/>
                </a:rPr>
                <a:t>Il tutto attraverso l’analisi e un buon utilizzo di tutte le risorse presenti.</a:t>
              </a:r>
              <a:endParaRPr b="0" lang="it-IT" sz="1600" spc="-1" strike="noStrike">
                <a:latin typeface="Arial"/>
              </a:endParaRPr>
            </a:p>
          </p:txBody>
        </p:sp>
      </p:grpSp>
      <p:grpSp>
        <p:nvGrpSpPr>
          <p:cNvPr id="194" name="Group 9"/>
          <p:cNvGrpSpPr/>
          <p:nvPr/>
        </p:nvGrpSpPr>
        <p:grpSpPr>
          <a:xfrm>
            <a:off x="6801840" y="1508040"/>
            <a:ext cx="4807440" cy="2418840"/>
            <a:chOff x="6801840" y="1508040"/>
            <a:chExt cx="4807440" cy="2418840"/>
          </a:xfrm>
        </p:grpSpPr>
        <p:sp>
          <p:nvSpPr>
            <p:cNvPr id="195" name="CustomShape 10"/>
            <p:cNvSpPr/>
            <p:nvPr/>
          </p:nvSpPr>
          <p:spPr>
            <a:xfrm>
              <a:off x="6801840" y="1508040"/>
              <a:ext cx="4807440" cy="241884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solidFill>
              <a:srgbClr val="ffe699"/>
            </a:solidFill>
            <a:ln>
              <a:noFill/>
            </a:ln>
          </p:spPr>
          <p:style>
            <a:lnRef idx="0"/>
            <a:fillRef idx="0"/>
            <a:effectRef idx="0"/>
            <a:fontRef idx="minor"/>
          </p:style>
        </p:sp>
        <p:sp>
          <p:nvSpPr>
            <p:cNvPr id="196" name="CustomShape 11"/>
            <p:cNvSpPr/>
            <p:nvPr/>
          </p:nvSpPr>
          <p:spPr>
            <a:xfrm>
              <a:off x="6994800" y="1806120"/>
              <a:ext cx="4421880" cy="172188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noFill/>
            <a:ln>
              <a:noFill/>
            </a:ln>
          </p:spPr>
          <p:style>
            <a:lnRef idx="0"/>
            <a:fillRef idx="0"/>
            <a:effectRef idx="0"/>
            <a:fontRef idx="minor"/>
          </p:style>
          <p:txBody>
            <a:bodyPr lIns="0" rIns="0" tIns="0" bIns="0">
              <a:noAutofit/>
            </a:bodyPr>
            <a:p>
              <a:pPr algn="just">
                <a:lnSpc>
                  <a:spcPct val="93000"/>
                </a:lnSpc>
              </a:pPr>
              <a:r>
                <a:rPr b="0" lang="it-IT" sz="1600" spc="-1" strike="noStrike">
                  <a:solidFill>
                    <a:srgbClr val="000000"/>
                  </a:solidFill>
                  <a:latin typeface="Calibri"/>
                  <a:ea typeface="Calibri"/>
                </a:rPr>
                <a:t>L'assistente sociale svolge un ruolo di mediatore tra i bisogni dell'ospite, il caregiver, e il nuovo ambiente in cui l’anziano è inserito. Questo percorso favorisce un buon clima relazionale e previene l'escalation di possibili conflitti, favorendo il cambiamento.</a:t>
              </a:r>
              <a:endParaRPr b="0" lang="it-IT" sz="1600" spc="-1" strike="noStrike">
                <a:latin typeface="Arial"/>
              </a:endParaRPr>
            </a:p>
          </p:txBody>
        </p:sp>
      </p:grpSp>
      <p:grpSp>
        <p:nvGrpSpPr>
          <p:cNvPr id="197" name="Group 12"/>
          <p:cNvGrpSpPr/>
          <p:nvPr/>
        </p:nvGrpSpPr>
        <p:grpSpPr>
          <a:xfrm>
            <a:off x="2015640" y="4056120"/>
            <a:ext cx="4660200" cy="2220120"/>
            <a:chOff x="2015640" y="4056120"/>
            <a:chExt cx="4660200" cy="2220120"/>
          </a:xfrm>
        </p:grpSpPr>
        <p:sp>
          <p:nvSpPr>
            <p:cNvPr id="198" name="CustomShape 13"/>
            <p:cNvSpPr/>
            <p:nvPr/>
          </p:nvSpPr>
          <p:spPr>
            <a:xfrm>
              <a:off x="2015640" y="4056120"/>
              <a:ext cx="4660200" cy="222012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solidFill>
              <a:srgbClr val="ffe699"/>
            </a:solidFill>
            <a:ln>
              <a:noFill/>
            </a:ln>
          </p:spPr>
          <p:style>
            <a:lnRef idx="0"/>
            <a:fillRef idx="0"/>
            <a:effectRef idx="0"/>
            <a:fontRef idx="minor"/>
          </p:style>
        </p:sp>
        <p:sp>
          <p:nvSpPr>
            <p:cNvPr id="199" name="CustomShape 14"/>
            <p:cNvSpPr/>
            <p:nvPr/>
          </p:nvSpPr>
          <p:spPr>
            <a:xfrm>
              <a:off x="2182320" y="4320720"/>
              <a:ext cx="4326840" cy="175680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noFill/>
            <a:ln>
              <a:noFill/>
            </a:ln>
          </p:spPr>
          <p:style>
            <a:lnRef idx="0"/>
            <a:fillRef idx="0"/>
            <a:effectRef idx="0"/>
            <a:fontRef idx="minor"/>
          </p:style>
          <p:txBody>
            <a:bodyPr lIns="0" rIns="0" tIns="0" bIns="0">
              <a:noAutofit/>
            </a:bodyPr>
            <a:p>
              <a:pPr algn="just">
                <a:lnSpc>
                  <a:spcPct val="93000"/>
                </a:lnSpc>
              </a:pPr>
              <a:r>
                <a:rPr b="0" lang="it-IT" sz="1600" spc="-1" strike="noStrike">
                  <a:solidFill>
                    <a:srgbClr val="000000"/>
                  </a:solidFill>
                  <a:latin typeface="Calibri"/>
                  <a:ea typeface="Calibri"/>
                </a:rPr>
                <a:t>L'assistente sociale conosce tutti gli attori della filiera dei servizi sociali del territorio in cui è inserito, promuove un sistema di rete integrato che supera la logica meramente assistenzialistica, verso una risposta attenta e personalizzata.</a:t>
              </a:r>
              <a:endParaRPr b="0" lang="it-IT" sz="1600" spc="-1" strike="noStrike">
                <a:latin typeface="Arial"/>
              </a:endParaRPr>
            </a:p>
          </p:txBody>
        </p:sp>
      </p:grpSp>
      <p:grpSp>
        <p:nvGrpSpPr>
          <p:cNvPr id="200" name="Group 15"/>
          <p:cNvGrpSpPr/>
          <p:nvPr/>
        </p:nvGrpSpPr>
        <p:grpSpPr>
          <a:xfrm>
            <a:off x="6801840" y="4079880"/>
            <a:ext cx="4810680" cy="2220480"/>
            <a:chOff x="6801840" y="4079880"/>
            <a:chExt cx="4810680" cy="2220480"/>
          </a:xfrm>
        </p:grpSpPr>
        <p:sp>
          <p:nvSpPr>
            <p:cNvPr id="201" name="CustomShape 16"/>
            <p:cNvSpPr/>
            <p:nvPr/>
          </p:nvSpPr>
          <p:spPr>
            <a:xfrm>
              <a:off x="6801840" y="4079880"/>
              <a:ext cx="4810680" cy="222048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solidFill>
              <a:srgbClr val="ffe699"/>
            </a:solidFill>
            <a:ln>
              <a:noFill/>
            </a:ln>
          </p:spPr>
          <p:style>
            <a:lnRef idx="0"/>
            <a:fillRef idx="0"/>
            <a:effectRef idx="0"/>
            <a:fontRef idx="minor"/>
          </p:style>
        </p:sp>
        <p:sp>
          <p:nvSpPr>
            <p:cNvPr id="202" name="CustomShape 17"/>
            <p:cNvSpPr/>
            <p:nvPr/>
          </p:nvSpPr>
          <p:spPr>
            <a:xfrm>
              <a:off x="6994800" y="4316040"/>
              <a:ext cx="4421520" cy="193320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noFill/>
            <a:ln>
              <a:noFill/>
            </a:ln>
          </p:spPr>
          <p:style>
            <a:lnRef idx="0"/>
            <a:fillRef idx="0"/>
            <a:effectRef idx="0"/>
            <a:fontRef idx="minor"/>
          </p:style>
          <p:txBody>
            <a:bodyPr lIns="0" rIns="0" tIns="0" bIns="0">
              <a:noAutofit/>
            </a:bodyPr>
            <a:p>
              <a:pPr algn="just">
                <a:lnSpc>
                  <a:spcPct val="93000"/>
                </a:lnSpc>
              </a:pPr>
              <a:r>
                <a:rPr b="0" lang="it-IT" sz="1600" spc="-1" strike="noStrike">
                  <a:solidFill>
                    <a:srgbClr val="000000"/>
                  </a:solidFill>
                  <a:latin typeface="Calibri"/>
                  <a:ea typeface="Calibri"/>
                </a:rPr>
                <a:t>L'assistente sociale, per poter attuare delle dimissioni protette o garantire un rientro al domicilio  in sicurezza, deve saper lavorare in rete con enti e servizi presenti sul territorio, pubblici e privati (ospedali, ASST, ATS, servizi sociali territoriali, associazioni, volontariato, altre RSA, tribunale…). </a:t>
              </a:r>
              <a:endParaRPr b="0" lang="it-IT" sz="1600" spc="-1" strike="noStrike">
                <a:latin typeface="Arial"/>
              </a:endParaRPr>
            </a:p>
          </p:txBody>
        </p:sp>
      </p:grpSp>
      <p:sp>
        <p:nvSpPr>
          <p:cNvPr id="203" name="CustomShape 18"/>
          <p:cNvSpPr/>
          <p:nvPr/>
        </p:nvSpPr>
        <p:spPr>
          <a:xfrm rot="16200000">
            <a:off x="-753480" y="4035600"/>
            <a:ext cx="2852640" cy="28476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it-IT" sz="1300" spc="-1" strike="noStrike" cap="all">
                <a:solidFill>
                  <a:srgbClr val="ffffff"/>
                </a:solidFill>
                <a:latin typeface="Calibri"/>
                <a:ea typeface="DejaVu Sans"/>
              </a:rPr>
              <a:t>anziani e demenza: </a:t>
            </a:r>
            <a:r>
              <a:rPr b="1" lang="it-IT" sz="1300" spc="-1" strike="noStrike" cap="all">
                <a:solidFill>
                  <a:srgbClr val="ffc000"/>
                </a:solidFill>
                <a:latin typeface="Calibri"/>
                <a:ea typeface="DejaVu Sans"/>
              </a:rPr>
              <a:t>l’as nella r.s.a.</a:t>
            </a:r>
            <a:endParaRPr b="0" lang="it-IT" sz="13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childTnLst>
                  <p:par>
                    <p:cTn id="11" fill="hold">
                      <p:stCondLst>
                        <p:cond delay="indefinite"/>
                      </p:stCondLst>
                      <p:childTnLst>
                        <p:par>
                          <p:cTn id="12" fill="hold">
                            <p:stCondLst>
                              <p:cond delay="0"/>
                            </p:stCondLst>
                            <p:childTnLst>
                              <p:par>
                                <p:cTn id="13" nodeType="clickEffect" fill="hold" presetClass="entr" presetID="10">
                                  <p:stCondLst>
                                    <p:cond delay="0"/>
                                  </p:stCondLst>
                                  <p:childTnLst>
                                    <p:set>
                                      <p:cBhvr>
                                        <p:cTn id="14" dur="1" fill="hold">
                                          <p:stCondLst>
                                            <p:cond delay="0"/>
                                          </p:stCondLst>
                                        </p:cTn>
                                        <p:tgtEl>
                                          <p:spTgt spid="191"/>
                                        </p:tgtEl>
                                        <p:attrNameLst>
                                          <p:attrName>style.visibility</p:attrName>
                                        </p:attrNameLst>
                                      </p:cBhvr>
                                      <p:to>
                                        <p:strVal val="visible"/>
                                      </p:to>
                                    </p:set>
                                    <p:animEffect filter="fade" transition="in">
                                      <p:cBhvr additive="repl">
                                        <p:cTn id="15" dur="500"/>
                                        <p:tgtEl>
                                          <p:spTgt spid="191"/>
                                        </p:tgtEl>
                                      </p:cBhvr>
                                    </p:animEffect>
                                  </p:childTnLst>
                                </p:cTn>
                              </p:par>
                            </p:childTnLst>
                          </p:cTn>
                        </p:par>
                      </p:childTnLst>
                    </p:cTn>
                  </p:par>
                  <p:par>
                    <p:cTn id="16" fill="hold">
                      <p:stCondLst>
                        <p:cond delay="indefinite"/>
                      </p:stCondLst>
                      <p:childTnLst>
                        <p:par>
                          <p:cTn id="17" fill="hold">
                            <p:stCondLst>
                              <p:cond delay="0"/>
                            </p:stCondLst>
                            <p:childTnLst>
                              <p:par>
                                <p:cTn id="18" nodeType="clickEffect" fill="hold" presetClass="entr" presetID="10">
                                  <p:stCondLst>
                                    <p:cond delay="0"/>
                                  </p:stCondLst>
                                  <p:childTnLst>
                                    <p:set>
                                      <p:cBhvr>
                                        <p:cTn id="19" dur="1" fill="hold">
                                          <p:stCondLst>
                                            <p:cond delay="0"/>
                                          </p:stCondLst>
                                        </p:cTn>
                                        <p:tgtEl>
                                          <p:spTgt spid="194"/>
                                        </p:tgtEl>
                                        <p:attrNameLst>
                                          <p:attrName>style.visibility</p:attrName>
                                        </p:attrNameLst>
                                      </p:cBhvr>
                                      <p:to>
                                        <p:strVal val="visible"/>
                                      </p:to>
                                    </p:set>
                                    <p:animEffect filter="fade" transition="in">
                                      <p:cBhvr additive="repl">
                                        <p:cTn id="20" dur="500"/>
                                        <p:tgtEl>
                                          <p:spTgt spid="194"/>
                                        </p:tgtEl>
                                      </p:cBhvr>
                                    </p:animEffect>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10">
                                  <p:stCondLst>
                                    <p:cond delay="0"/>
                                  </p:stCondLst>
                                  <p:childTnLst>
                                    <p:set>
                                      <p:cBhvr>
                                        <p:cTn id="24" dur="1" fill="hold">
                                          <p:stCondLst>
                                            <p:cond delay="0"/>
                                          </p:stCondLst>
                                        </p:cTn>
                                        <p:tgtEl>
                                          <p:spTgt spid="197"/>
                                        </p:tgtEl>
                                        <p:attrNameLst>
                                          <p:attrName>style.visibility</p:attrName>
                                        </p:attrNameLst>
                                      </p:cBhvr>
                                      <p:to>
                                        <p:strVal val="visible"/>
                                      </p:to>
                                    </p:set>
                                    <p:animEffect filter="fade" transition="in">
                                      <p:cBhvr additive="repl">
                                        <p:cTn id="25" dur="500"/>
                                        <p:tgtEl>
                                          <p:spTgt spid="197"/>
                                        </p:tgtEl>
                                      </p:cBhvr>
                                    </p:animEffect>
                                  </p:childTnLst>
                                </p:cTn>
                              </p:par>
                            </p:childTnLst>
                          </p:cTn>
                        </p:par>
                      </p:childTnLst>
                    </p:cTn>
                  </p:par>
                  <p:par>
                    <p:cTn id="26" fill="hold">
                      <p:stCondLst>
                        <p:cond delay="indefinite"/>
                      </p:stCondLst>
                      <p:childTnLst>
                        <p:par>
                          <p:cTn id="27" fill="hold">
                            <p:stCondLst>
                              <p:cond delay="0"/>
                            </p:stCondLst>
                            <p:childTnLst>
                              <p:par>
                                <p:cTn id="28" nodeType="clickEffect" fill="hold" presetClass="entr" presetID="10">
                                  <p:stCondLst>
                                    <p:cond delay="0"/>
                                  </p:stCondLst>
                                  <p:childTnLst>
                                    <p:set>
                                      <p:cBhvr>
                                        <p:cTn id="29" dur="1" fill="hold">
                                          <p:stCondLst>
                                            <p:cond delay="0"/>
                                          </p:stCondLst>
                                        </p:cTn>
                                        <p:tgtEl>
                                          <p:spTgt spid="200"/>
                                        </p:tgtEl>
                                        <p:attrNameLst>
                                          <p:attrName>style.visibility</p:attrName>
                                        </p:attrNameLst>
                                      </p:cBhvr>
                                      <p:to>
                                        <p:strVal val="visible"/>
                                      </p:to>
                                    </p:set>
                                    <p:animEffect filter="fade" transition="in">
                                      <p:cBhvr additive="repl">
                                        <p:cTn id="30" dur="500"/>
                                        <p:tgtEl>
                                          <p:spTgt spid="20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01320" y="6251400"/>
            <a:ext cx="705240" cy="30024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0" lang="it-IT" sz="1400" spc="-1" strike="noStrike">
                <a:solidFill>
                  <a:srgbClr val="ffffff"/>
                </a:solidFill>
                <a:latin typeface="Calibri"/>
                <a:ea typeface="DejaVu Sans"/>
              </a:rPr>
              <a:t>SLIDE </a:t>
            </a:r>
            <a:fld id="{D1D02F89-65CC-46A9-8ACC-7339C78B0A08}" type="slidenum">
              <a:rPr b="1" lang="it-IT" sz="1400" spc="-1" strike="noStrike">
                <a:solidFill>
                  <a:srgbClr val="ffffff"/>
                </a:solidFill>
                <a:latin typeface="Calibri"/>
                <a:ea typeface="DejaVu Sans"/>
              </a:rPr>
              <a:t>&lt;numero&gt;</a:t>
            </a:fld>
            <a:endParaRPr b="0" lang="it-IT" sz="1400" spc="-1" strike="noStrike">
              <a:latin typeface="Arial"/>
            </a:endParaRPr>
          </a:p>
        </p:txBody>
      </p:sp>
      <p:sp>
        <p:nvSpPr>
          <p:cNvPr id="205" name="CustomShape 2"/>
          <p:cNvSpPr/>
          <p:nvPr/>
        </p:nvSpPr>
        <p:spPr>
          <a:xfrm>
            <a:off x="1333440" y="288000"/>
            <a:ext cx="10856520" cy="1074960"/>
          </a:xfrm>
          <a:prstGeom prst="rect">
            <a:avLst/>
          </a:prstGeom>
          <a:noFill/>
          <a:ln>
            <a:noFill/>
          </a:ln>
        </p:spPr>
        <p:style>
          <a:lnRef idx="0"/>
          <a:fillRef idx="0"/>
          <a:effectRef idx="0"/>
          <a:fontRef idx="minor"/>
        </p:style>
        <p:txBody>
          <a:bodyPr lIns="0" rIns="0" tIns="0" bIns="0">
            <a:noAutofit/>
          </a:bodyPr>
          <a:p>
            <a:pPr marL="12600" algn="ctr">
              <a:lnSpc>
                <a:spcPts val="2937"/>
              </a:lnSpc>
            </a:pPr>
            <a:r>
              <a:rPr b="1" lang="it-IT" sz="2800" spc="-1" strike="noStrike">
                <a:solidFill>
                  <a:srgbClr val="002060"/>
                </a:solidFill>
                <a:latin typeface="Times New Roman"/>
                <a:ea typeface="DejaVu Sans"/>
              </a:rPr>
              <a:t>L’AS all’interno di un’equipe </a:t>
            </a:r>
            <a:br/>
            <a:r>
              <a:rPr b="1" lang="it-IT" sz="2800" spc="-1" strike="noStrike">
                <a:solidFill>
                  <a:srgbClr val="002060"/>
                </a:solidFill>
                <a:latin typeface="Times New Roman"/>
                <a:ea typeface="DejaVu Sans"/>
              </a:rPr>
              <a:t>Multidimensionale/Multiprofessionale /Multidirezionale</a:t>
            </a:r>
            <a:endParaRPr b="0" lang="it-IT" sz="2800" spc="-1" strike="noStrike">
              <a:latin typeface="Arial"/>
            </a:endParaRPr>
          </a:p>
        </p:txBody>
      </p:sp>
      <p:sp>
        <p:nvSpPr>
          <p:cNvPr id="206" name="CustomShape 3"/>
          <p:cNvSpPr/>
          <p:nvPr/>
        </p:nvSpPr>
        <p:spPr>
          <a:xfrm>
            <a:off x="1599840" y="1776600"/>
            <a:ext cx="10323360" cy="12596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it-IT" sz="1600" spc="-1" strike="noStrike">
                <a:solidFill>
                  <a:srgbClr val="000000"/>
                </a:solidFill>
                <a:latin typeface="Calibri"/>
                <a:ea typeface="DejaVu Sans"/>
              </a:rPr>
              <a:t>L’AS  non  opera sempre da  sola  in  R.S.A  ma  fa parte di un’equipe multiprofessionale quale luogo di continuo scambio di informazioni e competenze, in un complesso e continuo incrocio di saperi  professionali, tecnici, esperienziali che permettono una presa in carico globale della persona, di tutti i suoi bisogni sociali-sanitari-assistenziali, senza escludere</a:t>
            </a:r>
            <a:br/>
            <a:r>
              <a:rPr b="1" lang="it-IT" sz="1600" spc="-1" strike="noStrike">
                <a:solidFill>
                  <a:srgbClr val="000000"/>
                </a:solidFill>
                <a:latin typeface="Calibri"/>
                <a:ea typeface="DejaVu Sans"/>
              </a:rPr>
              <a:t>i suoi desideri</a:t>
            </a:r>
            <a:r>
              <a:rPr b="0" lang="it-IT" sz="1600" spc="-1" strike="noStrike">
                <a:solidFill>
                  <a:srgbClr val="000000"/>
                </a:solidFill>
                <a:latin typeface="Calibri"/>
                <a:ea typeface="DejaVu Sans"/>
              </a:rPr>
              <a:t> e </a:t>
            </a:r>
            <a:r>
              <a:rPr b="1" lang="it-IT" sz="1600" spc="-1" strike="noStrike">
                <a:solidFill>
                  <a:srgbClr val="000000"/>
                </a:solidFill>
                <a:latin typeface="Calibri"/>
                <a:ea typeface="DejaVu Sans"/>
              </a:rPr>
              <a:t>le sue aspettative</a:t>
            </a:r>
            <a:r>
              <a:rPr b="0" lang="it-IT" sz="1600" spc="-1" strike="noStrike">
                <a:solidFill>
                  <a:srgbClr val="000000"/>
                </a:solidFill>
                <a:latin typeface="Calibri"/>
                <a:ea typeface="DejaVu Sans"/>
              </a:rPr>
              <a:t> ancora presenti.</a:t>
            </a:r>
            <a:endParaRPr b="0" lang="it-IT" sz="1600" spc="-1" strike="noStrike">
              <a:latin typeface="Arial"/>
            </a:endParaRPr>
          </a:p>
        </p:txBody>
      </p:sp>
      <p:sp>
        <p:nvSpPr>
          <p:cNvPr id="207" name="CustomShape 4"/>
          <p:cNvSpPr/>
          <p:nvPr/>
        </p:nvSpPr>
        <p:spPr>
          <a:xfrm>
            <a:off x="2016000" y="3481560"/>
            <a:ext cx="3150000" cy="2491200"/>
          </a:xfrm>
          <a:prstGeom prst="rect">
            <a:avLst/>
          </a:prstGeom>
          <a:blipFill rotWithShape="0">
            <a:blip r:embed="rId1"/>
            <a:stretch>
              <a:fillRect/>
            </a:stretch>
          </a:blipFill>
          <a:ln>
            <a:noFill/>
          </a:ln>
        </p:spPr>
        <p:style>
          <a:lnRef idx="0"/>
          <a:fillRef idx="0"/>
          <a:effectRef idx="0"/>
          <a:fontRef idx="minor"/>
        </p:style>
      </p:sp>
      <p:sp>
        <p:nvSpPr>
          <p:cNvPr id="208" name="CustomShape 5"/>
          <p:cNvSpPr/>
          <p:nvPr/>
        </p:nvSpPr>
        <p:spPr>
          <a:xfrm>
            <a:off x="5616000" y="3481560"/>
            <a:ext cx="6307200" cy="249120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solidFill>
            <a:srgbClr val="fff5ce"/>
          </a:solidFill>
          <a:ln>
            <a:solidFill>
              <a:srgbClr val="3465a4"/>
            </a:solidFill>
          </a:ln>
        </p:spPr>
        <p:style>
          <a:lnRef idx="0"/>
          <a:fillRef idx="0"/>
          <a:effectRef idx="0"/>
          <a:fontRef idx="minor"/>
        </p:style>
        <p:txBody>
          <a:bodyPr lIns="90000" rIns="90000" tIns="45000" bIns="45000">
            <a:noAutofit/>
          </a:bodyPr>
          <a:p>
            <a:pPr>
              <a:lnSpc>
                <a:spcPct val="100000"/>
              </a:lnSpc>
            </a:pPr>
            <a:r>
              <a:rPr b="0" lang="it-IT" sz="1800" spc="-1" strike="noStrike">
                <a:solidFill>
                  <a:srgbClr val="000000"/>
                </a:solidFill>
                <a:latin typeface="Arial"/>
                <a:ea typeface="DejaVu Sans"/>
              </a:rPr>
              <a:t> </a:t>
            </a:r>
            <a:endParaRPr b="0" lang="it-IT" sz="1800" spc="-1" strike="noStrike">
              <a:latin typeface="Arial"/>
            </a:endParaRPr>
          </a:p>
        </p:txBody>
      </p:sp>
      <p:sp>
        <p:nvSpPr>
          <p:cNvPr id="209" name="CustomShape 6"/>
          <p:cNvSpPr/>
          <p:nvPr/>
        </p:nvSpPr>
        <p:spPr>
          <a:xfrm rot="16200000">
            <a:off x="-753480" y="4035600"/>
            <a:ext cx="2852640" cy="28476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it-IT" sz="1300" spc="-1" strike="noStrike" cap="all">
                <a:solidFill>
                  <a:srgbClr val="ffffff"/>
                </a:solidFill>
                <a:latin typeface="Calibri"/>
                <a:ea typeface="DejaVu Sans"/>
              </a:rPr>
              <a:t>anziani e demenza: </a:t>
            </a:r>
            <a:r>
              <a:rPr b="1" lang="it-IT" sz="1300" spc="-1" strike="noStrike" cap="all">
                <a:solidFill>
                  <a:srgbClr val="ffc000"/>
                </a:solidFill>
                <a:latin typeface="Calibri"/>
                <a:ea typeface="DejaVu Sans"/>
              </a:rPr>
              <a:t>l’as nella r.s.a.</a:t>
            </a:r>
            <a:endParaRPr b="0" lang="it-IT" sz="1300" spc="-1" strike="noStrike">
              <a:latin typeface="Arial"/>
            </a:endParaRPr>
          </a:p>
        </p:txBody>
      </p:sp>
      <p:sp>
        <p:nvSpPr>
          <p:cNvPr id="210" name="CustomShape 7"/>
          <p:cNvSpPr/>
          <p:nvPr/>
        </p:nvSpPr>
        <p:spPr>
          <a:xfrm>
            <a:off x="5963760" y="3790440"/>
            <a:ext cx="5611680" cy="1811880"/>
          </a:xfrm>
          <a:custGeom>
            <a:avLst/>
            <a:gdLst/>
            <a:ahLst/>
            <a:rect l="l" t="t" r="r" b="b"/>
            <a:pathLst>
              <a:path w="4663084" h="2027516">
                <a:moveTo>
                  <a:pt x="4325035" y="0"/>
                </a:moveTo>
                <a:lnTo>
                  <a:pt x="337680" y="0"/>
                </a:lnTo>
                <a:lnTo>
                  <a:pt x="320039" y="355"/>
                </a:lnTo>
                <a:lnTo>
                  <a:pt x="267474" y="7200"/>
                </a:lnTo>
                <a:lnTo>
                  <a:pt x="216725" y="22313"/>
                </a:lnTo>
                <a:lnTo>
                  <a:pt x="168833" y="45351"/>
                </a:lnTo>
                <a:lnTo>
                  <a:pt x="125285" y="75234"/>
                </a:lnTo>
                <a:lnTo>
                  <a:pt x="86753" y="111594"/>
                </a:lnTo>
                <a:lnTo>
                  <a:pt x="54355" y="153720"/>
                </a:lnTo>
                <a:lnTo>
                  <a:pt x="29159" y="200151"/>
                </a:lnTo>
                <a:lnTo>
                  <a:pt x="11518" y="250202"/>
                </a:lnTo>
                <a:lnTo>
                  <a:pt x="1803" y="302399"/>
                </a:lnTo>
                <a:lnTo>
                  <a:pt x="0" y="337680"/>
                </a:lnTo>
                <a:lnTo>
                  <a:pt x="0" y="1689836"/>
                </a:lnTo>
                <a:lnTo>
                  <a:pt x="4317" y="1742757"/>
                </a:lnTo>
                <a:lnTo>
                  <a:pt x="16560" y="1794243"/>
                </a:lnTo>
                <a:lnTo>
                  <a:pt x="37083" y="1842833"/>
                </a:lnTo>
                <a:lnTo>
                  <a:pt x="64439" y="1888197"/>
                </a:lnTo>
                <a:lnTo>
                  <a:pt x="98996" y="1928520"/>
                </a:lnTo>
                <a:lnTo>
                  <a:pt x="139318" y="1962721"/>
                </a:lnTo>
                <a:lnTo>
                  <a:pt x="184315" y="1990432"/>
                </a:lnTo>
                <a:lnTo>
                  <a:pt x="233273" y="2010600"/>
                </a:lnTo>
                <a:lnTo>
                  <a:pt x="284759" y="2022843"/>
                </a:lnTo>
                <a:lnTo>
                  <a:pt x="337680" y="2027161"/>
                </a:lnTo>
                <a:lnTo>
                  <a:pt x="337680" y="2027516"/>
                </a:lnTo>
                <a:lnTo>
                  <a:pt x="4325404" y="2027161"/>
                </a:lnTo>
                <a:lnTo>
                  <a:pt x="4378325" y="2022843"/>
                </a:lnTo>
                <a:lnTo>
                  <a:pt x="4429798" y="2010600"/>
                </a:lnTo>
                <a:lnTo>
                  <a:pt x="4478401" y="1990077"/>
                </a:lnTo>
                <a:lnTo>
                  <a:pt x="4523765" y="1962721"/>
                </a:lnTo>
                <a:lnTo>
                  <a:pt x="4564075" y="1928152"/>
                </a:lnTo>
                <a:lnTo>
                  <a:pt x="4598276" y="1887842"/>
                </a:lnTo>
                <a:lnTo>
                  <a:pt x="4626000" y="1842833"/>
                </a:lnTo>
                <a:lnTo>
                  <a:pt x="4646155" y="1793874"/>
                </a:lnTo>
                <a:lnTo>
                  <a:pt x="4658398" y="1742401"/>
                </a:lnTo>
                <a:lnTo>
                  <a:pt x="4662716" y="1689480"/>
                </a:lnTo>
                <a:lnTo>
                  <a:pt x="4663084" y="1689480"/>
                </a:lnTo>
                <a:lnTo>
                  <a:pt x="4662716" y="337680"/>
                </a:lnTo>
                <a:lnTo>
                  <a:pt x="4658398" y="284759"/>
                </a:lnTo>
                <a:lnTo>
                  <a:pt x="4646155" y="233273"/>
                </a:lnTo>
                <a:lnTo>
                  <a:pt x="4626000" y="184315"/>
                </a:lnTo>
                <a:lnTo>
                  <a:pt x="4598276" y="139318"/>
                </a:lnTo>
                <a:lnTo>
                  <a:pt x="4563719" y="98996"/>
                </a:lnTo>
                <a:lnTo>
                  <a:pt x="4523397" y="64439"/>
                </a:lnTo>
                <a:lnTo>
                  <a:pt x="4478401" y="36715"/>
                </a:lnTo>
                <a:lnTo>
                  <a:pt x="4429442" y="16560"/>
                </a:lnTo>
                <a:lnTo>
                  <a:pt x="4377956" y="4317"/>
                </a:lnTo>
                <a:lnTo>
                  <a:pt x="4342676" y="355"/>
                </a:lnTo>
                <a:lnTo>
                  <a:pt x="4325035" y="0"/>
                </a:lnTo>
                <a:close/>
              </a:path>
            </a:pathLst>
          </a:custGeom>
          <a:noFill/>
          <a:ln>
            <a:noFill/>
          </a:ln>
        </p:spPr>
        <p:style>
          <a:lnRef idx="0"/>
          <a:fillRef idx="0"/>
          <a:effectRef idx="0"/>
          <a:fontRef idx="minor"/>
        </p:style>
        <p:txBody>
          <a:bodyPr lIns="90000" rIns="90000" tIns="60840" bIns="45000">
            <a:noAutofit/>
          </a:bodyPr>
          <a:p>
            <a:pPr>
              <a:lnSpc>
                <a:spcPct val="100000"/>
              </a:lnSpc>
            </a:pPr>
            <a:r>
              <a:rPr b="0" lang="it-IT" sz="1600" spc="-1" strike="noStrike">
                <a:solidFill>
                  <a:srgbClr val="000000"/>
                </a:solidFill>
                <a:latin typeface="Calibri"/>
                <a:ea typeface="DejaVu Sans"/>
              </a:rPr>
              <a:t> </a:t>
            </a:r>
            <a:r>
              <a:rPr b="0" lang="it-IT" sz="1600" spc="-1" strike="noStrike">
                <a:solidFill>
                  <a:srgbClr val="000000"/>
                </a:solidFill>
                <a:latin typeface="Calibri"/>
                <a:ea typeface="DejaVu Sans"/>
              </a:rPr>
              <a:t>All’interno dell’équipe l’AS, laddove possibile, cerca di attivare comunque processi di empowerment per restituire </a:t>
            </a:r>
            <a:br/>
            <a:r>
              <a:rPr b="0" lang="it-IT" sz="1600" spc="-1" strike="noStrike">
                <a:solidFill>
                  <a:srgbClr val="000000"/>
                </a:solidFill>
                <a:latin typeface="Calibri"/>
                <a:ea typeface="DejaVu Sans"/>
              </a:rPr>
              <a:t> </a:t>
            </a:r>
            <a:br/>
            <a:r>
              <a:rPr b="0" lang="it-IT" sz="1600" spc="-1" strike="noStrike">
                <a:solidFill>
                  <a:srgbClr val="000000"/>
                </a:solidFill>
                <a:latin typeface="Calibri"/>
                <a:ea typeface="DejaVu Sans"/>
              </a:rPr>
              <a:t>                                </a:t>
            </a:r>
            <a:r>
              <a:rPr b="1" i="1" lang="it-IT" sz="1600" spc="-1" strike="noStrike">
                <a:solidFill>
                  <a:srgbClr val="000000"/>
                </a:solidFill>
                <a:latin typeface="Calibri"/>
                <a:ea typeface="DejaVu Sans"/>
              </a:rPr>
              <a:t>ruolo, capacità, potere </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            </a:t>
            </a:r>
            <a:endParaRPr b="0" lang="it-IT" sz="1600" spc="-1" strike="noStrike">
              <a:latin typeface="Arial"/>
            </a:endParaRPr>
          </a:p>
          <a:p>
            <a:pPr>
              <a:lnSpc>
                <a:spcPct val="100000"/>
              </a:lnSpc>
            </a:pPr>
            <a:r>
              <a:rPr b="0" lang="it-IT" sz="1600" spc="-1" strike="noStrike">
                <a:solidFill>
                  <a:srgbClr val="000000"/>
                </a:solidFill>
                <a:latin typeface="Calibri"/>
                <a:ea typeface="DejaVu Sans"/>
              </a:rPr>
              <a:t>anche a chi si trova in uno stato di grande malattia, di fragilità e vulnerabilità.</a:t>
            </a:r>
            <a:endParaRPr b="0" lang="it-IT" sz="16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211" name="CustomShape 1"/>
          <p:cNvSpPr/>
          <p:nvPr/>
        </p:nvSpPr>
        <p:spPr>
          <a:xfrm>
            <a:off x="1332000" y="288000"/>
            <a:ext cx="10857960" cy="759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chor="ctr">
            <a:noAutofit/>
          </a:bodyPr>
          <a:p>
            <a:pPr algn="ctr">
              <a:lnSpc>
                <a:spcPct val="90000"/>
              </a:lnSpc>
            </a:pPr>
            <a:r>
              <a:rPr b="1" lang="it-IT" sz="2800" spc="-1" strike="noStrike">
                <a:solidFill>
                  <a:srgbClr val="001f5f"/>
                </a:solidFill>
                <a:latin typeface="Times New Roman"/>
                <a:ea typeface="DejaVu Sans"/>
              </a:rPr>
              <a:t>Possibili strumenti del lavoro d’équipe</a:t>
            </a:r>
            <a:endParaRPr b="0" lang="it-IT" sz="2800" spc="-1" strike="noStrike">
              <a:latin typeface="Arial"/>
            </a:endParaRPr>
          </a:p>
        </p:txBody>
      </p:sp>
      <p:sp>
        <p:nvSpPr>
          <p:cNvPr id="212" name="CustomShape 2"/>
          <p:cNvSpPr/>
          <p:nvPr/>
        </p:nvSpPr>
        <p:spPr>
          <a:xfrm>
            <a:off x="296640" y="6251400"/>
            <a:ext cx="713520" cy="3049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0" lang="it-IT" sz="1400" spc="-1" strike="noStrike">
                <a:solidFill>
                  <a:srgbClr val="ffffff"/>
                </a:solidFill>
                <a:latin typeface="Calibri"/>
                <a:ea typeface="Calibri"/>
              </a:rPr>
              <a:t>SLIDE </a:t>
            </a:r>
            <a:fld id="{85386F1F-96B9-477D-88C7-23256DE0F496}" type="slidenum">
              <a:rPr b="1" lang="it-IT" sz="1400" spc="-1" strike="noStrike">
                <a:solidFill>
                  <a:srgbClr val="ffffff"/>
                </a:solidFill>
                <a:latin typeface="Calibri"/>
                <a:ea typeface="Calibri"/>
              </a:rPr>
              <a:t>&lt;numero&gt;</a:t>
            </a:fld>
            <a:endParaRPr b="0" lang="it-IT" sz="1400" spc="-1" strike="noStrike">
              <a:latin typeface="Arial"/>
            </a:endParaRPr>
          </a:p>
        </p:txBody>
      </p:sp>
      <p:sp>
        <p:nvSpPr>
          <p:cNvPr id="213" name="CustomShape 3"/>
          <p:cNvSpPr/>
          <p:nvPr/>
        </p:nvSpPr>
        <p:spPr>
          <a:xfrm>
            <a:off x="2876040" y="5661000"/>
            <a:ext cx="8326800" cy="396720"/>
          </a:xfrm>
          <a:prstGeom prst="rect">
            <a:avLst/>
          </a:prstGeom>
          <a:noFill/>
          <a:ln>
            <a:noFill/>
          </a:ln>
        </p:spPr>
        <p:style>
          <a:lnRef idx="0"/>
          <a:fillRef idx="0"/>
          <a:effectRef idx="0"/>
          <a:fontRef idx="minor"/>
        </p:style>
        <p:txBody>
          <a:bodyPr lIns="90000" rIns="90000" tIns="46800" bIns="46800">
            <a:noAutofit/>
          </a:bodyPr>
          <a:p>
            <a:pPr>
              <a:lnSpc>
                <a:spcPct val="100000"/>
              </a:lnSpc>
            </a:pPr>
            <a:r>
              <a:rPr b="0" lang="it-IT" sz="2000" spc="-1" strike="noStrike">
                <a:solidFill>
                  <a:srgbClr val="000000"/>
                </a:solidFill>
                <a:latin typeface="Calibri"/>
                <a:ea typeface="Calibri"/>
              </a:rPr>
              <a:t>. </a:t>
            </a:r>
            <a:endParaRPr b="0" lang="it-IT" sz="2000" spc="-1" strike="noStrike">
              <a:latin typeface="Arial"/>
            </a:endParaRPr>
          </a:p>
        </p:txBody>
      </p:sp>
      <p:sp>
        <p:nvSpPr>
          <p:cNvPr id="214" name="CustomShape 4"/>
          <p:cNvSpPr/>
          <p:nvPr/>
        </p:nvSpPr>
        <p:spPr>
          <a:xfrm>
            <a:off x="2006280" y="1197000"/>
            <a:ext cx="1234440" cy="489960"/>
          </a:xfrm>
          <a:prstGeom prst="rect">
            <a:avLst/>
          </a:prstGeom>
          <a:noFill/>
          <a:ln>
            <a:noFill/>
          </a:ln>
        </p:spPr>
        <p:style>
          <a:lnRef idx="0"/>
          <a:fillRef idx="0"/>
          <a:effectRef idx="0"/>
          <a:fontRef idx="minor"/>
        </p:style>
        <p:txBody>
          <a:bodyPr lIns="0" rIns="0" tIns="0" bIns="0">
            <a:noAutofit/>
          </a:bodyPr>
          <a:p>
            <a:pPr marL="12600">
              <a:lnSpc>
                <a:spcPct val="100000"/>
              </a:lnSpc>
            </a:pPr>
            <a:r>
              <a:rPr b="1" lang="it-IT" sz="2200" spc="-1" strike="noStrike">
                <a:solidFill>
                  <a:srgbClr val="000000"/>
                </a:solidFill>
                <a:latin typeface="Calibri"/>
                <a:ea typeface="DejaVu Sans"/>
              </a:rPr>
              <a:t>PI /PAI</a:t>
            </a:r>
            <a:endParaRPr b="0" lang="it-IT" sz="2200" spc="-1" strike="noStrike">
              <a:latin typeface="Arial"/>
            </a:endParaRPr>
          </a:p>
        </p:txBody>
      </p:sp>
      <p:sp>
        <p:nvSpPr>
          <p:cNvPr id="215" name="CustomShape 5"/>
          <p:cNvSpPr/>
          <p:nvPr/>
        </p:nvSpPr>
        <p:spPr>
          <a:xfrm>
            <a:off x="2006280" y="3014640"/>
            <a:ext cx="5613840" cy="489960"/>
          </a:xfrm>
          <a:prstGeom prst="rect">
            <a:avLst/>
          </a:prstGeom>
          <a:noFill/>
          <a:ln>
            <a:noFill/>
          </a:ln>
        </p:spPr>
        <p:style>
          <a:lnRef idx="0"/>
          <a:fillRef idx="0"/>
          <a:effectRef idx="0"/>
          <a:fontRef idx="minor"/>
        </p:style>
        <p:txBody>
          <a:bodyPr lIns="0" rIns="0" tIns="0" bIns="0">
            <a:noAutofit/>
          </a:bodyPr>
          <a:p>
            <a:pPr marL="12600">
              <a:lnSpc>
                <a:spcPct val="100000"/>
              </a:lnSpc>
            </a:pPr>
            <a:r>
              <a:rPr b="1" lang="it-IT" sz="2200" spc="-1" strike="noStrike">
                <a:solidFill>
                  <a:srgbClr val="000000"/>
                </a:solidFill>
                <a:latin typeface="Calibri"/>
                <a:ea typeface="DejaVu Sans"/>
              </a:rPr>
              <a:t>PASSAGGIO DI CONSEGNE</a:t>
            </a:r>
            <a:endParaRPr b="0" lang="it-IT" sz="2200" spc="-1" strike="noStrike">
              <a:latin typeface="Arial"/>
            </a:endParaRPr>
          </a:p>
        </p:txBody>
      </p:sp>
      <p:grpSp>
        <p:nvGrpSpPr>
          <p:cNvPr id="216" name="Group 6"/>
          <p:cNvGrpSpPr/>
          <p:nvPr/>
        </p:nvGrpSpPr>
        <p:grpSpPr>
          <a:xfrm>
            <a:off x="2174400" y="3470040"/>
            <a:ext cx="9403200" cy="1026720"/>
            <a:chOff x="2174400" y="3470040"/>
            <a:chExt cx="9403200" cy="1026720"/>
          </a:xfrm>
        </p:grpSpPr>
        <p:sp>
          <p:nvSpPr>
            <p:cNvPr id="217" name="CustomShape 7"/>
            <p:cNvSpPr/>
            <p:nvPr/>
          </p:nvSpPr>
          <p:spPr>
            <a:xfrm>
              <a:off x="2174400" y="3470040"/>
              <a:ext cx="9403200" cy="1026720"/>
            </a:xfrm>
            <a:custGeom>
              <a:avLst/>
              <a:gdLst/>
              <a:ahLst/>
              <a:rect l="l" t="t" r="r" b="b"/>
              <a:pathLst>
                <a:path w="26127" h="2860">
                  <a:moveTo>
                    <a:pt x="476" y="0"/>
                  </a:moveTo>
                  <a:cubicBezTo>
                    <a:pt x="238" y="0"/>
                    <a:pt x="0" y="238"/>
                    <a:pt x="0" y="476"/>
                  </a:cubicBezTo>
                  <a:lnTo>
                    <a:pt x="0" y="2382"/>
                  </a:lnTo>
                  <a:cubicBezTo>
                    <a:pt x="0" y="2620"/>
                    <a:pt x="238" y="2859"/>
                    <a:pt x="476" y="2859"/>
                  </a:cubicBezTo>
                  <a:lnTo>
                    <a:pt x="25650" y="2859"/>
                  </a:lnTo>
                  <a:cubicBezTo>
                    <a:pt x="25888" y="2859"/>
                    <a:pt x="26126" y="2620"/>
                    <a:pt x="26126" y="2382"/>
                  </a:cubicBezTo>
                  <a:lnTo>
                    <a:pt x="26126" y="476"/>
                  </a:lnTo>
                  <a:cubicBezTo>
                    <a:pt x="26126" y="238"/>
                    <a:pt x="25888" y="0"/>
                    <a:pt x="25650" y="0"/>
                  </a:cubicBezTo>
                  <a:lnTo>
                    <a:pt x="476" y="0"/>
                  </a:lnTo>
                </a:path>
              </a:pathLst>
            </a:custGeom>
            <a:solidFill>
              <a:srgbClr val="ffe699"/>
            </a:solidFill>
            <a:ln>
              <a:noFill/>
            </a:ln>
          </p:spPr>
          <p:style>
            <a:lnRef idx="0"/>
            <a:fillRef idx="0"/>
            <a:effectRef idx="0"/>
            <a:fontRef idx="minor"/>
          </p:style>
        </p:sp>
        <p:sp>
          <p:nvSpPr>
            <p:cNvPr id="218" name="CustomShape 8"/>
            <p:cNvSpPr/>
            <p:nvPr/>
          </p:nvSpPr>
          <p:spPr>
            <a:xfrm>
              <a:off x="2377440" y="3524040"/>
              <a:ext cx="8884080" cy="916920"/>
            </a:xfrm>
            <a:prstGeom prst="rect">
              <a:avLst/>
            </a:prstGeom>
            <a:noFill/>
            <a:ln>
              <a:noFill/>
            </a:ln>
          </p:spPr>
          <p:style>
            <a:lnRef idx="0"/>
            <a:fillRef idx="0"/>
            <a:effectRef idx="0"/>
            <a:fontRef idx="minor"/>
          </p:style>
          <p:txBody>
            <a:bodyPr lIns="90000" rIns="90000" tIns="46800" bIns="46800" anchor="ctr">
              <a:noAutofit/>
            </a:bodyPr>
            <a:p>
              <a:pPr algn="just">
                <a:lnSpc>
                  <a:spcPct val="90000"/>
                </a:lnSpc>
              </a:pPr>
              <a:r>
                <a:rPr b="0" i="1" lang="it-IT" sz="1600" spc="-1" strike="noStrike">
                  <a:solidFill>
                    <a:srgbClr val="000000"/>
                  </a:solidFill>
                  <a:latin typeface="Calibri"/>
                  <a:ea typeface="Calibri"/>
                </a:rPr>
                <a:t>Momento quotidiano di scambio, in cui professionisti e operatori di assistenza trasferiscono e consegnano informazioni degne di nota accadute nei turni precedenti, su cui è necessario porre attenzione.  </a:t>
              </a:r>
              <a:endParaRPr b="0" lang="it-IT" sz="1600" spc="-1" strike="noStrike">
                <a:latin typeface="Arial"/>
              </a:endParaRPr>
            </a:p>
          </p:txBody>
        </p:sp>
      </p:grpSp>
      <p:sp>
        <p:nvSpPr>
          <p:cNvPr id="219" name="CustomShape 9"/>
          <p:cNvSpPr/>
          <p:nvPr/>
        </p:nvSpPr>
        <p:spPr>
          <a:xfrm>
            <a:off x="2018880" y="4843440"/>
            <a:ext cx="5614200" cy="489960"/>
          </a:xfrm>
          <a:prstGeom prst="rect">
            <a:avLst/>
          </a:prstGeom>
          <a:noFill/>
          <a:ln>
            <a:noFill/>
          </a:ln>
        </p:spPr>
        <p:style>
          <a:lnRef idx="0"/>
          <a:fillRef idx="0"/>
          <a:effectRef idx="0"/>
          <a:fontRef idx="minor"/>
        </p:style>
        <p:txBody>
          <a:bodyPr lIns="0" rIns="0" tIns="0" bIns="0">
            <a:noAutofit/>
          </a:bodyPr>
          <a:p>
            <a:pPr marL="12600">
              <a:lnSpc>
                <a:spcPct val="100000"/>
              </a:lnSpc>
            </a:pPr>
            <a:r>
              <a:rPr b="1" lang="it-IT" sz="2200" spc="-1" strike="noStrike">
                <a:solidFill>
                  <a:srgbClr val="000000"/>
                </a:solidFill>
                <a:latin typeface="Calibri"/>
                <a:ea typeface="DejaVu Sans"/>
              </a:rPr>
              <a:t>FASAS INFORMATIZZATO</a:t>
            </a:r>
            <a:endParaRPr b="0" lang="it-IT" sz="2200" spc="-1" strike="noStrike">
              <a:latin typeface="Arial"/>
            </a:endParaRPr>
          </a:p>
        </p:txBody>
      </p:sp>
      <p:sp>
        <p:nvSpPr>
          <p:cNvPr id="220" name="CustomShape 10"/>
          <p:cNvSpPr/>
          <p:nvPr/>
        </p:nvSpPr>
        <p:spPr>
          <a:xfrm rot="16200000">
            <a:off x="-753480" y="4035600"/>
            <a:ext cx="2852640" cy="28476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it-IT" sz="1300" spc="-1" strike="noStrike" cap="all">
                <a:solidFill>
                  <a:srgbClr val="ffffff"/>
                </a:solidFill>
                <a:latin typeface="Calibri"/>
                <a:ea typeface="DejaVu Sans"/>
              </a:rPr>
              <a:t>anziani e demenza: </a:t>
            </a:r>
            <a:r>
              <a:rPr b="1" lang="it-IT" sz="1300" spc="-1" strike="noStrike" cap="all">
                <a:solidFill>
                  <a:srgbClr val="ffc000"/>
                </a:solidFill>
                <a:latin typeface="Calibri"/>
                <a:ea typeface="DejaVu Sans"/>
              </a:rPr>
              <a:t>l’as nella r.s.a.</a:t>
            </a:r>
            <a:endParaRPr b="0" lang="it-IT" sz="1300" spc="-1" strike="noStrike">
              <a:latin typeface="Arial"/>
            </a:endParaRPr>
          </a:p>
        </p:txBody>
      </p:sp>
      <p:grpSp>
        <p:nvGrpSpPr>
          <p:cNvPr id="221" name="Group 11"/>
          <p:cNvGrpSpPr/>
          <p:nvPr/>
        </p:nvGrpSpPr>
        <p:grpSpPr>
          <a:xfrm>
            <a:off x="2174400" y="1726200"/>
            <a:ext cx="9403200" cy="1065600"/>
            <a:chOff x="2174400" y="1726200"/>
            <a:chExt cx="9403200" cy="1065600"/>
          </a:xfrm>
        </p:grpSpPr>
        <p:sp>
          <p:nvSpPr>
            <p:cNvPr id="222" name="CustomShape 12"/>
            <p:cNvSpPr/>
            <p:nvPr/>
          </p:nvSpPr>
          <p:spPr>
            <a:xfrm>
              <a:off x="2174400" y="1726200"/>
              <a:ext cx="9403200" cy="1026720"/>
            </a:xfrm>
            <a:custGeom>
              <a:avLst/>
              <a:gdLst/>
              <a:ahLst/>
              <a:rect l="l" t="t" r="r" b="b"/>
              <a:pathLst>
                <a:path w="26127" h="2860">
                  <a:moveTo>
                    <a:pt x="476" y="0"/>
                  </a:moveTo>
                  <a:cubicBezTo>
                    <a:pt x="238" y="0"/>
                    <a:pt x="0" y="238"/>
                    <a:pt x="0" y="476"/>
                  </a:cubicBezTo>
                  <a:lnTo>
                    <a:pt x="0" y="2382"/>
                  </a:lnTo>
                  <a:cubicBezTo>
                    <a:pt x="0" y="2620"/>
                    <a:pt x="238" y="2859"/>
                    <a:pt x="476" y="2859"/>
                  </a:cubicBezTo>
                  <a:lnTo>
                    <a:pt x="25650" y="2859"/>
                  </a:lnTo>
                  <a:cubicBezTo>
                    <a:pt x="25888" y="2859"/>
                    <a:pt x="26126" y="2620"/>
                    <a:pt x="26126" y="2382"/>
                  </a:cubicBezTo>
                  <a:lnTo>
                    <a:pt x="26126" y="476"/>
                  </a:lnTo>
                  <a:cubicBezTo>
                    <a:pt x="26126" y="238"/>
                    <a:pt x="25888" y="0"/>
                    <a:pt x="25650" y="0"/>
                  </a:cubicBezTo>
                  <a:lnTo>
                    <a:pt x="476" y="0"/>
                  </a:lnTo>
                </a:path>
              </a:pathLst>
            </a:custGeom>
            <a:solidFill>
              <a:srgbClr val="ffe699"/>
            </a:solidFill>
            <a:ln>
              <a:noFill/>
            </a:ln>
          </p:spPr>
          <p:style>
            <a:lnRef idx="0"/>
            <a:fillRef idx="0"/>
            <a:effectRef idx="0"/>
            <a:fontRef idx="minor"/>
          </p:style>
        </p:sp>
        <p:sp>
          <p:nvSpPr>
            <p:cNvPr id="223" name="CustomShape 13"/>
            <p:cNvSpPr/>
            <p:nvPr/>
          </p:nvSpPr>
          <p:spPr>
            <a:xfrm>
              <a:off x="2377440" y="1874880"/>
              <a:ext cx="8884080" cy="916920"/>
            </a:xfrm>
            <a:prstGeom prst="rect">
              <a:avLst/>
            </a:prstGeom>
            <a:noFill/>
            <a:ln>
              <a:noFill/>
            </a:ln>
          </p:spPr>
          <p:style>
            <a:lnRef idx="0"/>
            <a:fillRef idx="0"/>
            <a:effectRef idx="0"/>
            <a:fontRef idx="minor"/>
          </p:style>
          <p:txBody>
            <a:bodyPr lIns="90000" rIns="90000" tIns="46800" bIns="46800" anchor="ctr">
              <a:noAutofit/>
            </a:bodyPr>
            <a:p>
              <a:pPr algn="just">
                <a:lnSpc>
                  <a:spcPct val="90000"/>
                </a:lnSpc>
              </a:pPr>
              <a:r>
                <a:rPr b="0" i="1" lang="it-IT" sz="1600" spc="-1" strike="noStrike">
                  <a:solidFill>
                    <a:srgbClr val="000000"/>
                  </a:solidFill>
                  <a:latin typeface="Calibri"/>
                  <a:ea typeface="Calibri"/>
                </a:rPr>
                <a:t>Espressione massima dell’équipe interdisciplinare, dove il singolo professionista deve pensarsi come alleato e non competitore, soggetto che condivide degli obiettivi, ideatore di un senso comune, volto al raggiungimento del maggior benessere possibile dell’anziano fragile.</a:t>
              </a:r>
              <a:endParaRPr b="0" lang="it-IT" sz="1600" spc="-1" strike="noStrike">
                <a:latin typeface="Arial"/>
              </a:endParaRPr>
            </a:p>
            <a:p>
              <a:pPr algn="just">
                <a:lnSpc>
                  <a:spcPct val="90000"/>
                </a:lnSpc>
              </a:pPr>
              <a:endParaRPr b="0" lang="it-IT" sz="1600" spc="-1" strike="noStrike">
                <a:latin typeface="Arial"/>
              </a:endParaRPr>
            </a:p>
          </p:txBody>
        </p:sp>
      </p:grpSp>
      <p:grpSp>
        <p:nvGrpSpPr>
          <p:cNvPr id="224" name="Group 14"/>
          <p:cNvGrpSpPr/>
          <p:nvPr/>
        </p:nvGrpSpPr>
        <p:grpSpPr>
          <a:xfrm>
            <a:off x="2174400" y="5321520"/>
            <a:ext cx="9403200" cy="1026720"/>
            <a:chOff x="2174400" y="5321520"/>
            <a:chExt cx="9403200" cy="1026720"/>
          </a:xfrm>
        </p:grpSpPr>
        <p:sp>
          <p:nvSpPr>
            <p:cNvPr id="225" name="CustomShape 15"/>
            <p:cNvSpPr/>
            <p:nvPr/>
          </p:nvSpPr>
          <p:spPr>
            <a:xfrm>
              <a:off x="2174400" y="5321520"/>
              <a:ext cx="9403200" cy="1026720"/>
            </a:xfrm>
            <a:custGeom>
              <a:avLst/>
              <a:gdLst/>
              <a:ahLst/>
              <a:rect l="l" t="t" r="r" b="b"/>
              <a:pathLst>
                <a:path w="26127" h="2860">
                  <a:moveTo>
                    <a:pt x="476" y="0"/>
                  </a:moveTo>
                  <a:cubicBezTo>
                    <a:pt x="238" y="0"/>
                    <a:pt x="0" y="238"/>
                    <a:pt x="0" y="476"/>
                  </a:cubicBezTo>
                  <a:lnTo>
                    <a:pt x="0" y="2382"/>
                  </a:lnTo>
                  <a:cubicBezTo>
                    <a:pt x="0" y="2620"/>
                    <a:pt x="238" y="2859"/>
                    <a:pt x="476" y="2859"/>
                  </a:cubicBezTo>
                  <a:lnTo>
                    <a:pt x="25650" y="2859"/>
                  </a:lnTo>
                  <a:cubicBezTo>
                    <a:pt x="25888" y="2859"/>
                    <a:pt x="26126" y="2620"/>
                    <a:pt x="26126" y="2382"/>
                  </a:cubicBezTo>
                  <a:lnTo>
                    <a:pt x="26126" y="476"/>
                  </a:lnTo>
                  <a:cubicBezTo>
                    <a:pt x="26126" y="238"/>
                    <a:pt x="25888" y="0"/>
                    <a:pt x="25650" y="0"/>
                  </a:cubicBezTo>
                  <a:lnTo>
                    <a:pt x="476" y="0"/>
                  </a:lnTo>
                </a:path>
              </a:pathLst>
            </a:custGeom>
            <a:solidFill>
              <a:srgbClr val="ffe699"/>
            </a:solidFill>
            <a:ln>
              <a:noFill/>
            </a:ln>
          </p:spPr>
          <p:style>
            <a:lnRef idx="0"/>
            <a:fillRef idx="0"/>
            <a:effectRef idx="0"/>
            <a:fontRef idx="minor"/>
          </p:style>
        </p:sp>
        <p:sp>
          <p:nvSpPr>
            <p:cNvPr id="226" name="CustomShape 16"/>
            <p:cNvSpPr/>
            <p:nvPr/>
          </p:nvSpPr>
          <p:spPr>
            <a:xfrm>
              <a:off x="2377440" y="5376240"/>
              <a:ext cx="8884080" cy="916920"/>
            </a:xfrm>
            <a:prstGeom prst="rect">
              <a:avLst/>
            </a:prstGeom>
            <a:noFill/>
            <a:ln>
              <a:noFill/>
            </a:ln>
          </p:spPr>
          <p:style>
            <a:lnRef idx="0"/>
            <a:fillRef idx="0"/>
            <a:effectRef idx="0"/>
            <a:fontRef idx="minor"/>
          </p:style>
          <p:txBody>
            <a:bodyPr lIns="90000" rIns="90000" tIns="46800" bIns="46800" anchor="ctr">
              <a:noAutofit/>
            </a:bodyPr>
            <a:p>
              <a:pPr algn="just">
                <a:lnSpc>
                  <a:spcPct val="90000"/>
                </a:lnSpc>
              </a:pPr>
              <a:r>
                <a:rPr b="0" i="1" lang="it-IT" sz="1600" spc="-1" strike="noStrike">
                  <a:solidFill>
                    <a:srgbClr val="000000"/>
                  </a:solidFill>
                  <a:latin typeface="Calibri"/>
                  <a:ea typeface="DejaVu Sans"/>
                </a:rPr>
                <a:t>Fascicolo Socio Assistenziale e Sanitario Informatizzato: strumento oramai ufficializzato e adottato nelle RSA lombarde in cui tutti i professionisti, per ruolo e competenze, registrano attività, interventi, valutazioni, scale, colloqui..</a:t>
              </a:r>
              <a:endParaRPr b="0" lang="it-IT" sz="1600" spc="-1" strike="noStrike">
                <a:latin typeface="Arial"/>
              </a:endParaRPr>
            </a:p>
          </p:txBody>
        </p:sp>
      </p:gr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1292</TotalTime>
  <Application>LibreOffice/6.1.4.2$Windows_X86_64 LibreOffice_project/9d0f32d1f0b509096fd65e0d4bec26ddd1938fd3</Application>
  <Words>1056</Words>
  <Paragraphs>102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2023-02-06T09:54:44Z</dcterms:created>
  <dc:creator>Bruno Cantini</dc:creator>
  <dc:description/>
  <dc:language>it-IT</dc:language>
  <cp:lastModifiedBy/>
  <dcterms:modified xsi:type="dcterms:W3CDTF">2023-11-06T16:46:22Z</dcterms:modified>
  <cp:revision>93</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