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9" r:id="rId3"/>
    <p:sldId id="258" r:id="rId4"/>
    <p:sldId id="267" r:id="rId5"/>
    <p:sldId id="268" r:id="rId6"/>
    <p:sldId id="264"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dazione" initials="redazione" lastIdx="15" clrIdx="0">
    <p:extLst>
      <p:ext uri="{19B8F6BF-5375-455C-9EA6-DF929625EA0E}">
        <p15:presenceInfo xmlns:p15="http://schemas.microsoft.com/office/powerpoint/2012/main" userId="redazio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158" autoAdjust="0"/>
  </p:normalViewPr>
  <p:slideViewPr>
    <p:cSldViewPr snapToGrid="0">
      <p:cViewPr>
        <p:scale>
          <a:sx n="60" d="100"/>
          <a:sy n="60" d="100"/>
        </p:scale>
        <p:origin x="816"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5-23T10:27:53.701" idx="15">
    <p:pos x="10" y="10"/>
    <p:text>Il Codice Deontologico dell’assistente sociale identifica regole e principi che l'AS deve rispettare e fare 
rispettare nello svolgimento della sua attività.non è un mansionario che fornisce risposte dirette sulle strategie da adottare in ogni singola situazione, ma 
definisce la cornice di senso dentro la quale deve e può svolgersi l’attività professionale.</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5-23T10:27:53.701" idx="1">
    <p:pos x="10" y="10"/>
    <p:text>Il Codice Deontologico dell’assistente sociale identifica regole e principi che l'AS deve rispettare e fare 
rispettare nello svolgimento della sua attività.non è un mansionario che fornisce risposte dirette sulle strategie da adottare in ogni singola situazione, ma 
definisce la cornice di senso dentro la quale deve e può svolgersi l’attività professionale.</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3-05-23T10:41:58.597" idx="2">
    <p:pos x="10" y="10"/>
    <p:text>Approcciando i bisogni di un anziano è importante conoscere il suo attuale grado di autosufficienza nelle 
diverse attività della vita quotidiana e l’effetto della dipendenza/autosufficienza sulle persone che si 
prendono cura di lui. L’AS pone la propria attenzione anche alla dinamica familiare e alla relazione tra questa e i servizi, in quanto 
la prima anticipa la seconda, dal momento che la malattia mette a dura prova le relazioni familiari poiché 
amplifica dinamiche di inclusione o esclusione tra i componenti del sistema allargato. Queste dinamiche 
prendono forma tramite l’assunzione di compiti di cura o il rifiuto degli stessi. Occorre considerare che il buon esito di un intervento non si esaurisce nella sua buona esecuzione, ma 
anche nella percezione, da parte di chi lo riceve, di essere aiutato e supportato.</p:text>
    <p:extLst>
      <p:ext uri="{C676402C-5697-4E1C-873F-D02D1690AC5C}">
        <p15:threadingInfo xmlns:p15="http://schemas.microsoft.com/office/powerpoint/2012/main" timeZoneBias="-120"/>
      </p:ext>
    </p:extLst>
  </p:cm>
  <p:cm authorId="1" dt="2023-05-23T11:20:52.603" idx="7">
    <p:pos x="146" y="146"/>
    <p:text>Facendo fede al principio dell’autodeterminazione degli utenti, in quanto soggetti attivi del progetto di 
aiuto, l’assistente sociale supporta il caregiver nella scelta di prestazioni e servizi, offrendo una prospettiva 
diversa da cui vedere il problema e rispettando le decisioni prese. L’assistente sociale non può, 
professionalmente ed eticamente, avere la presunzione di sapere quale sia l’intervento più adatto, ma deve 
sostenere il caregiver in questa scelta</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3-05-23T10:41:58.597" idx="8">
    <p:pos x="10" y="10"/>
    <p:text>Abbiamo riflettuto molto come gruppo sulla relazione tra questi articoli del Codice deontologico e lo svolgimento della professione nei servizi per anziani e per anziani con demenza. Riteniamo che l’assistente sociale che opera in questi servizi sia chiamato a svolgere un ruolo strategico nei processi di integrazione sociosanitaria. 
In particolare questi articoli si traducono nell’impegno costante del professionista verso l’obiettivo di “ricomporre” gli interventi di diversa natura che vengono attivati a favore dell’anziano e della sua famiglia (sanitaria, sociale, assistenziale, ecc.). Oggi il rischio più grande è vengano attivati tanti progetti quanti sono i diversi servizi attivati nella famiglia (il progetto del SAD, il progetto dell’Adi, il progetto della RSA Aperta) senza che questi servizi comunichino tra loro.
L’Assistente Sociale, più di ogni altra professione per mandato professionale e deontologico, è chiamato a promuovere la comunicazione e l’integrazione tra i diversi servizi. Come? attraverso un’azione attiva e costante di tenuta dei rapporti con i diversi soggetti impegnati nella cura.  
Si tratta di attivarsi nei contatti e nelle comunicazioni, spesso si tratta di “fare la prima mossa” allo scopo di mantenere la centralità della famiglia all’interno di macroprogettualità che vede servizi diversi gestiti da attori diversi.
Si tratta di un lavoro complesso e delicato, che oltre a valorizzare l’impegno di ciascuno consente di evitare la sovrapposizione di azioni (più interventi lo stesso giorno e nulla poi, significa lavorare tutti con lo stesso obiettivo),
Questa tensione all’integrazione sociosanitaria è strettamente legata all’articolo 40 del Codice Deontologico. 
Lavorare per favorire l’integrazione è possibile solo attraverso una conoscenza approfondita delle politiche locali e nazionali (sociali, sanitarie e sociosanitarie) e attraverso una conoscenza approfondita dei servizi, formali e non formali, disponibili nei territori in cui si esercita la professione. 
Lavorare in integrazione con altri servizi significa conoscerli, conoscere il loro funzionamento (a chi si rivolgono, quali sono i criteri di accesso, quali le regole di funzionamento), significa conoscere e interagire con gli operatori che vi lavorano.
Tutto ciò si traduce in un impegno costante non solo nel corretto svolgimento del nostro ruolo all’interno del servizio in cui operiamo (quindi il ruolo istituzionale) ma tenere uno sguardo costantemente teso verso l’esterno. Si tratta quindi di una funzione che arricchisce e “supera” lo specifico ruolo istituzionale rivestito nell’ente di appartenenza
Questo agire professionale consente inoltre di svolgere con competenza azioni di segretariato sociale e di orientamento efficaci, informando le persone anziane e le loro famiglie dei diversi sostegni disponibili sul territorio, favorendo l’accesso alle risorse, orientando i cittadini anche sulla base della valutazione del bisogno rilevato.</p:text>
    <p:extLst>
      <p:ext uri="{C676402C-5697-4E1C-873F-D02D1690AC5C}">
        <p15:threadingInfo xmlns:p15="http://schemas.microsoft.com/office/powerpoint/2012/main" timeZoneBias="-120"/>
      </p:ext>
    </p:extLst>
  </p:cm>
  <p:cm authorId="1" dt="2023-05-23T11:20:52.603" idx="9">
    <p:pos x="146" y="146"/>
    <p:text/>
    <p:extLst>
      <p:ext uri="{C676402C-5697-4E1C-873F-D02D1690AC5C}">
        <p15:threadingInfo xmlns:p15="http://schemas.microsoft.com/office/powerpoint/2012/main" timeZoneBias="-120"/>
      </p:ext>
    </p:extLst>
  </p:cm>
  <p:cm authorId="1" dt="2023-05-23T12:27:35.271" idx="10">
    <p:pos x="146" y="282"/>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 authorId="1" dt="2023-05-23T12:27:35.282" idx="11">
    <p:pos x="146" y="418"/>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 authorId="1" dt="2023-05-23T12:27:35.290" idx="12">
    <p:pos x="146" y="554"/>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 authorId="1" dt="2023-05-23T12:27:35.295" idx="13">
    <p:pos x="146" y="690"/>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 authorId="1" dt="2023-05-23T12:27:35.303" idx="14">
    <p:pos x="146" y="826"/>
    <p:text>L’assistente sociale che opera nei servizi per anziani è chiamato ad assumere una funzione di corresponsabilità nel rapporto professionale con colleghi assistenti sociali e altri operatori socio sanitari. 
In particolare è impegnato nella chiara definizione delle reciproche responsabilità, al fine di rispettare e valorizzare le competenze ed esperienze di ciascun operatore all’interno dell’organizzazione di appartenenza e nei confronti degli operatori di altri enti con i quali entra in contatto. 
Lavorare verso una comune e reciproca chiarezza delle responsabilità alimenta la costruzione di contesti collaborativi e valorizzanti, perseguendo il riconoscimento professionale, elemento necessario e propedeutico allo svolgimento di una funzione reale di servizio sociale a fianco delle famiglie e delle persone anziane (nei servizi domiciliari, diurni e nelle residenzialità assistite), soprattutto nei contesti sanitari e sociosanitari più abitate da figure sanitarie.
 A tutela dei diritti dell’utenza, e nel rispetto della dignità professionale, l’assistente sociale è chiamato ad assumersi la responsabilità di intervenire - in chiave collaborativa e, se non portasse a buoni esiti, in termini di segnalazione ufficiale - nei confronti di colleghi che con il proprio comportamento (oppressivo, omissivo) possano cagionare danno.</p:text>
    <p:extLst>
      <p:ext uri="{C676402C-5697-4E1C-873F-D02D1690AC5C}">
        <p15:threadingInfo xmlns:p15="http://schemas.microsoft.com/office/powerpoint/2012/main" timeZoneBias="-120">
          <p15:parentCm authorId="1" idx="9"/>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4FB3A1-86F4-4AA5-9497-761DBF02F3C9}" type="datetimeFigureOut">
              <a:rPr lang="it-IT" smtClean="0"/>
              <a:t>02/11/2023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B53ADF-13D2-4E4C-B8B9-249797BFBFF6}" type="slidenum">
              <a:rPr lang="it-IT" smtClean="0"/>
              <a:t>‹N›</a:t>
            </a:fld>
            <a:endParaRPr lang="it-IT"/>
          </a:p>
        </p:txBody>
      </p:sp>
    </p:spTree>
    <p:extLst>
      <p:ext uri="{BB962C8B-B14F-4D97-AF65-F5344CB8AC3E}">
        <p14:creationId xmlns:p14="http://schemas.microsoft.com/office/powerpoint/2010/main" val="77335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9B53ADF-13D2-4E4C-B8B9-249797BFBFF6}" type="slidenum">
              <a:rPr lang="it-IT" smtClean="0"/>
              <a:t>2</a:t>
            </a:fld>
            <a:endParaRPr lang="it-IT"/>
          </a:p>
        </p:txBody>
      </p:sp>
    </p:spTree>
    <p:extLst>
      <p:ext uri="{BB962C8B-B14F-4D97-AF65-F5344CB8AC3E}">
        <p14:creationId xmlns:p14="http://schemas.microsoft.com/office/powerpoint/2010/main" val="3535800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3BF773B-3797-4FA8-A06E-3490E839D535}" type="datetimeFigureOut">
              <a:rPr lang="it-IT" smtClean="0"/>
              <a:t>02/11/2023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3501497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3BF773B-3797-4FA8-A06E-3490E839D535}" type="datetimeFigureOut">
              <a:rPr lang="it-IT" smtClean="0"/>
              <a:t>02/11/2023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421683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3BF773B-3797-4FA8-A06E-3490E839D535}" type="datetimeFigureOut">
              <a:rPr lang="it-IT" smtClean="0"/>
              <a:t>02/11/2023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201659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3BF773B-3797-4FA8-A06E-3490E839D535}" type="datetimeFigureOut">
              <a:rPr lang="it-IT" smtClean="0"/>
              <a:t>02/11/2023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68240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03BF773B-3797-4FA8-A06E-3490E839D535}" type="datetimeFigureOut">
              <a:rPr lang="it-IT" smtClean="0"/>
              <a:t>02/11/2023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54118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3BF773B-3797-4FA8-A06E-3490E839D535}" type="datetimeFigureOut">
              <a:rPr lang="it-IT" smtClean="0"/>
              <a:t>02/11/2023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210720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3BF773B-3797-4FA8-A06E-3490E839D535}" type="datetimeFigureOut">
              <a:rPr lang="it-IT" smtClean="0"/>
              <a:t>02/11/2023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81223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3BF773B-3797-4FA8-A06E-3490E839D535}" type="datetimeFigureOut">
              <a:rPr lang="it-IT" smtClean="0"/>
              <a:t>02/11/2023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269363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3BF773B-3797-4FA8-A06E-3490E839D535}" type="datetimeFigureOut">
              <a:rPr lang="it-IT" smtClean="0"/>
              <a:t>02/11/2023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391851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3BF773B-3797-4FA8-A06E-3490E839D535}" type="datetimeFigureOut">
              <a:rPr lang="it-IT" smtClean="0"/>
              <a:t>02/11/2023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214030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3BF773B-3797-4FA8-A06E-3490E839D535}" type="datetimeFigureOut">
              <a:rPr lang="it-IT" smtClean="0"/>
              <a:t>02/11/2023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66C8CB-901E-41F1-BEFE-21F4886319F4}" type="slidenum">
              <a:rPr lang="it-IT" smtClean="0"/>
              <a:t>‹N›</a:t>
            </a:fld>
            <a:endParaRPr lang="it-IT"/>
          </a:p>
        </p:txBody>
      </p:sp>
    </p:spTree>
    <p:extLst>
      <p:ext uri="{BB962C8B-B14F-4D97-AF65-F5344CB8AC3E}">
        <p14:creationId xmlns:p14="http://schemas.microsoft.com/office/powerpoint/2010/main" val="46761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F773B-3797-4FA8-A06E-3490E839D535}" type="datetimeFigureOut">
              <a:rPr lang="it-IT" smtClean="0"/>
              <a:t>02/11/2023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6C8CB-901E-41F1-BEFE-21F4886319F4}" type="slidenum">
              <a:rPr lang="it-IT" smtClean="0"/>
              <a:t>‹N›</a:t>
            </a:fld>
            <a:endParaRPr lang="it-IT"/>
          </a:p>
        </p:txBody>
      </p:sp>
    </p:spTree>
    <p:extLst>
      <p:ext uri="{BB962C8B-B14F-4D97-AF65-F5344CB8AC3E}">
        <p14:creationId xmlns:p14="http://schemas.microsoft.com/office/powerpoint/2010/main" val="2793549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omments" Target="../comments/commen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ttangolo 2"/>
          <p:cNvSpPr/>
          <p:nvPr/>
        </p:nvSpPr>
        <p:spPr>
          <a:xfrm>
            <a:off x="4226168" y="3449697"/>
            <a:ext cx="6977367" cy="707886"/>
          </a:xfrm>
          <a:prstGeom prst="rect">
            <a:avLst/>
          </a:prstGeom>
        </p:spPr>
        <p:txBody>
          <a:bodyPr wrap="square">
            <a:spAutoFit/>
          </a:bodyPr>
          <a:lstStyle/>
          <a:p>
            <a:r>
              <a:rPr lang="it-IT" sz="2000" b="1" dirty="0">
                <a:solidFill>
                  <a:schemeClr val="bg1"/>
                </a:solidFill>
              </a:rPr>
              <a:t>CAP. 4 - IL CODICE DEONTOLOGICO DELL’ASSISTENTE SOCIALE:</a:t>
            </a:r>
          </a:p>
          <a:p>
            <a:r>
              <a:rPr lang="it-IT" sz="2000" b="1" dirty="0">
                <a:solidFill>
                  <a:schemeClr val="bg1"/>
                </a:solidFill>
              </a:rPr>
              <a:t>UNA BASE SOLIDA PER L’ESERCIZIO DELLA PROFESSIONE</a:t>
            </a:r>
          </a:p>
        </p:txBody>
      </p:sp>
      <p:sp>
        <p:nvSpPr>
          <p:cNvPr id="5" name="Rettangolo 4"/>
          <p:cNvSpPr/>
          <p:nvPr/>
        </p:nvSpPr>
        <p:spPr>
          <a:xfrm>
            <a:off x="4239165" y="4280020"/>
            <a:ext cx="4598503" cy="784830"/>
          </a:xfrm>
          <a:prstGeom prst="rect">
            <a:avLst/>
          </a:prstGeom>
        </p:spPr>
        <p:txBody>
          <a:bodyPr wrap="none">
            <a:spAutoFit/>
          </a:bodyPr>
          <a:lstStyle/>
          <a:p>
            <a:r>
              <a:rPr lang="it-IT" sz="4500" b="1" cap="all" dirty="0">
                <a:solidFill>
                  <a:srgbClr val="FFC000"/>
                </a:solidFill>
                <a:latin typeface="Times New Roman" panose="02020603050405020304" pitchFamily="18" charset="0"/>
                <a:cs typeface="Times New Roman" panose="02020603050405020304" pitchFamily="18" charset="0"/>
              </a:rPr>
              <a:t>deontologia</a:t>
            </a:r>
          </a:p>
        </p:txBody>
      </p:sp>
      <p:sp>
        <p:nvSpPr>
          <p:cNvPr id="7" name="Titolo 1"/>
          <p:cNvSpPr txBox="1">
            <a:spLocks/>
          </p:cNvSpPr>
          <p:nvPr/>
        </p:nvSpPr>
        <p:spPr>
          <a:xfrm>
            <a:off x="1200797" y="5551357"/>
            <a:ext cx="4895203" cy="7064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rtl="0">
              <a:lnSpc>
                <a:spcPct val="90000"/>
              </a:lnSpc>
              <a:spcBef>
                <a:spcPts val="0"/>
              </a:spcBef>
              <a:spcAft>
                <a:spcPts val="0"/>
              </a:spcAft>
              <a:buClr>
                <a:schemeClr val="lt1"/>
              </a:buClr>
              <a:buSzPts val="1800"/>
              <a:buFont typeface="Calibri"/>
              <a:buNone/>
            </a:pPr>
            <a:r>
              <a:rPr lang="it-IT" sz="1800" b="0" u="none" dirty="0">
                <a:solidFill>
                  <a:schemeClr val="lt1"/>
                </a:solidFill>
                <a:latin typeface="Calibri"/>
                <a:ea typeface="Calibri"/>
                <a:cs typeface="Calibri"/>
                <a:sym typeface="Calibri"/>
              </a:rPr>
              <a:t>Seminario</a:t>
            </a:r>
          </a:p>
          <a:p>
            <a:pPr marL="0" marR="0" lvl="0" indent="0" rtl="0">
              <a:lnSpc>
                <a:spcPct val="90000"/>
              </a:lnSpc>
              <a:spcBef>
                <a:spcPts val="0"/>
              </a:spcBef>
              <a:spcAft>
                <a:spcPts val="0"/>
              </a:spcAft>
              <a:buClr>
                <a:schemeClr val="lt1"/>
              </a:buClr>
              <a:buSzPts val="1800"/>
              <a:buFont typeface="Calibri"/>
              <a:buNone/>
            </a:pPr>
            <a:r>
              <a:rPr lang="it-IT" sz="1800" dirty="0">
                <a:solidFill>
                  <a:schemeClr val="lt1"/>
                </a:solidFill>
                <a:latin typeface="Calibri"/>
                <a:ea typeface="Calibri"/>
                <a:cs typeface="Calibri"/>
                <a:sym typeface="Calibri"/>
              </a:rPr>
              <a:t>Università degli Studi di Milano Bicocca</a:t>
            </a:r>
            <a:endParaRPr lang="it-IT" sz="1800" b="0" u="none" dirty="0">
              <a:solidFill>
                <a:schemeClr val="lt1"/>
              </a:solidFill>
              <a:latin typeface="Calibri"/>
              <a:ea typeface="Calibri"/>
              <a:cs typeface="Calibri"/>
              <a:sym typeface="Calibri"/>
            </a:endParaRPr>
          </a:p>
          <a:p>
            <a:pPr marL="0" marR="0" lvl="0" indent="0" rtl="0">
              <a:lnSpc>
                <a:spcPct val="90000"/>
              </a:lnSpc>
              <a:spcBef>
                <a:spcPts val="0"/>
              </a:spcBef>
              <a:spcAft>
                <a:spcPts val="0"/>
              </a:spcAft>
              <a:buClr>
                <a:schemeClr val="lt1"/>
              </a:buClr>
              <a:buSzPts val="1800"/>
              <a:buFont typeface="Calibri"/>
              <a:buNone/>
            </a:pPr>
            <a:r>
              <a:rPr lang="it-IT" sz="1800" dirty="0">
                <a:solidFill>
                  <a:schemeClr val="lt1"/>
                </a:solidFill>
                <a:latin typeface="Calibri"/>
                <a:cs typeface="Calibri"/>
                <a:sym typeface="Calibri"/>
              </a:rPr>
              <a:t>sabato </a:t>
            </a:r>
            <a:r>
              <a:rPr lang="it-IT" sz="1800" b="1" dirty="0">
                <a:solidFill>
                  <a:schemeClr val="accent4">
                    <a:lumMod val="60000"/>
                    <a:lumOff val="40000"/>
                  </a:schemeClr>
                </a:solidFill>
                <a:latin typeface="Calibri"/>
                <a:cs typeface="Calibri"/>
                <a:sym typeface="Calibri"/>
              </a:rPr>
              <a:t>11 novembre 2023 </a:t>
            </a:r>
            <a:r>
              <a:rPr lang="it-IT" sz="1800" dirty="0">
                <a:solidFill>
                  <a:schemeClr val="lt1"/>
                </a:solidFill>
                <a:latin typeface="Calibri"/>
                <a:cs typeface="Calibri"/>
                <a:sym typeface="Calibri"/>
              </a:rPr>
              <a:t>ore 9:30</a:t>
            </a:r>
            <a:endParaRPr lang="it-IT" sz="1800" dirty="0"/>
          </a:p>
        </p:txBody>
      </p:sp>
      <p:sp>
        <p:nvSpPr>
          <p:cNvPr id="2" name="Titolo 1">
            <a:extLst>
              <a:ext uri="{FF2B5EF4-FFF2-40B4-BE49-F238E27FC236}">
                <a16:creationId xmlns:a16="http://schemas.microsoft.com/office/drawing/2014/main" id="{52224386-E85E-383A-5C6C-8A7762498651}"/>
              </a:ext>
            </a:extLst>
          </p:cNvPr>
          <p:cNvSpPr txBox="1">
            <a:spLocks/>
          </p:cNvSpPr>
          <p:nvPr/>
        </p:nvSpPr>
        <p:spPr>
          <a:xfrm>
            <a:off x="7924119" y="5545430"/>
            <a:ext cx="3668914" cy="7064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t-IT" sz="1800" dirty="0">
                <a:solidFill>
                  <a:schemeClr val="bg1"/>
                </a:solidFill>
                <a:latin typeface="+mn-lt"/>
              </a:rPr>
              <a:t>ASS Veruska Menghini</a:t>
            </a:r>
          </a:p>
          <a:p>
            <a:pPr algn="r"/>
            <a:r>
              <a:rPr lang="it-IT" sz="1800" dirty="0">
                <a:solidFill>
                  <a:schemeClr val="bg1"/>
                </a:solidFill>
                <a:latin typeface="+mn-lt"/>
              </a:rPr>
              <a:t>Gruppo Anziani</a:t>
            </a:r>
          </a:p>
        </p:txBody>
      </p:sp>
      <p:pic>
        <p:nvPicPr>
          <p:cNvPr id="4" name="image1.png">
            <a:extLst>
              <a:ext uri="{FF2B5EF4-FFF2-40B4-BE49-F238E27FC236}">
                <a16:creationId xmlns:a16="http://schemas.microsoft.com/office/drawing/2014/main" id="{D99C6E5C-0E67-3099-ABD9-895C938EE2D0}"/>
              </a:ext>
            </a:extLst>
          </p:cNvPr>
          <p:cNvPicPr/>
          <p:nvPr/>
        </p:nvPicPr>
        <p:blipFill>
          <a:blip r:embed="rId3"/>
          <a:srcRect/>
          <a:stretch>
            <a:fillRect/>
          </a:stretch>
        </p:blipFill>
        <p:spPr>
          <a:xfrm>
            <a:off x="4616251" y="653302"/>
            <a:ext cx="2891375" cy="910578"/>
          </a:xfrm>
          <a:prstGeom prst="rect">
            <a:avLst/>
          </a:prstGeom>
          <a:solidFill>
            <a:schemeClr val="bg1"/>
          </a:solidFill>
          <a:ln/>
        </p:spPr>
      </p:pic>
    </p:spTree>
    <p:extLst>
      <p:ext uri="{BB962C8B-B14F-4D97-AF65-F5344CB8AC3E}">
        <p14:creationId xmlns:p14="http://schemas.microsoft.com/office/powerpoint/2010/main" val="104668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97540" y="270655"/>
            <a:ext cx="5411971" cy="1013248"/>
          </a:xfrm>
        </p:spPr>
        <p:txBody>
          <a:bodyPr>
            <a:noAutofit/>
          </a:bodyPr>
          <a:lstStyle/>
          <a:p>
            <a:r>
              <a:rPr lang="it-IT" sz="2800" b="1" dirty="0">
                <a:solidFill>
                  <a:srgbClr val="002060"/>
                </a:solidFill>
                <a:latin typeface="Times New Roman" panose="02020603050405020304" pitchFamily="18" charset="0"/>
                <a:cs typeface="Times New Roman" panose="02020603050405020304" pitchFamily="18" charset="0"/>
              </a:rPr>
              <a:t>Codice Deontologico</a:t>
            </a:r>
            <a:br>
              <a:rPr lang="it-IT" sz="2800" b="1" dirty="0">
                <a:solidFill>
                  <a:srgbClr val="002060"/>
                </a:solidFill>
                <a:latin typeface="Times New Roman" panose="02020603050405020304" pitchFamily="18" charset="0"/>
                <a:cs typeface="Times New Roman" panose="02020603050405020304" pitchFamily="18" charset="0"/>
              </a:rPr>
            </a:br>
            <a:r>
              <a:rPr lang="it-IT" sz="2400" b="1" dirty="0">
                <a:solidFill>
                  <a:srgbClr val="002060"/>
                </a:solidFill>
                <a:latin typeface="Times New Roman" panose="02020603050405020304" pitchFamily="18" charset="0"/>
                <a:cs typeface="Times New Roman" panose="02020603050405020304" pitchFamily="18" charset="0"/>
              </a:rPr>
              <a:t>Cornice di senso </a:t>
            </a:r>
            <a:r>
              <a:rPr lang="it-IT" sz="2400" dirty="0">
                <a:solidFill>
                  <a:srgbClr val="002060"/>
                </a:solidFill>
                <a:latin typeface="Times New Roman" panose="02020603050405020304" pitchFamily="18" charset="0"/>
                <a:cs typeface="Times New Roman" panose="02020603050405020304" pitchFamily="18" charset="0"/>
              </a:rPr>
              <a:t>dell’</a:t>
            </a:r>
            <a:r>
              <a:rPr lang="it-IT" sz="2400" b="1" dirty="0">
                <a:solidFill>
                  <a:srgbClr val="002060"/>
                </a:solidFill>
                <a:latin typeface="Times New Roman" panose="02020603050405020304" pitchFamily="18" charset="0"/>
                <a:cs typeface="Times New Roman" panose="02020603050405020304" pitchFamily="18" charset="0"/>
              </a:rPr>
              <a:t>agire professionale</a:t>
            </a:r>
          </a:p>
        </p:txBody>
      </p:sp>
      <p:sp>
        <p:nvSpPr>
          <p:cNvPr id="3" name="Rettangolo 2"/>
          <p:cNvSpPr/>
          <p:nvPr/>
        </p:nvSpPr>
        <p:spPr>
          <a:xfrm>
            <a:off x="297316" y="6251303"/>
            <a:ext cx="716863" cy="307777"/>
          </a:xfrm>
          <a:prstGeom prst="rect">
            <a:avLst/>
          </a:prstGeom>
        </p:spPr>
        <p:txBody>
          <a:bodyPr wrap="none">
            <a:spAutoFit/>
          </a:bodyPr>
          <a:lstStyle/>
          <a:p>
            <a:pPr algn="ctr"/>
            <a:r>
              <a:rPr lang="it-IT" sz="1400" dirty="0">
                <a:solidFill>
                  <a:schemeClr val="bg1"/>
                </a:solidFill>
              </a:rPr>
              <a:t>SLIDE </a:t>
            </a:r>
            <a:fld id="{EDA38B81-E1B3-4B12-8B92-08440942D5D3}" type="slidenum">
              <a:rPr lang="it-IT" sz="1400" b="1" smtClean="0">
                <a:solidFill>
                  <a:schemeClr val="bg1"/>
                </a:solidFill>
              </a:rPr>
              <a:t>2</a:t>
            </a:fld>
            <a:endParaRPr lang="it-IT" sz="1400" b="1" dirty="0">
              <a:solidFill>
                <a:schemeClr val="bg1"/>
              </a:solidFill>
            </a:endParaRPr>
          </a:p>
        </p:txBody>
      </p:sp>
      <p:sp>
        <p:nvSpPr>
          <p:cNvPr id="5" name="Rettangolo 4"/>
          <p:cNvSpPr/>
          <p:nvPr/>
        </p:nvSpPr>
        <p:spPr>
          <a:xfrm rot="16200000">
            <a:off x="-1018990" y="4125880"/>
            <a:ext cx="3384646" cy="338554"/>
          </a:xfrm>
          <a:prstGeom prst="rect">
            <a:avLst/>
          </a:prstGeom>
        </p:spPr>
        <p:txBody>
          <a:bodyPr wrap="none">
            <a:spAutoFit/>
          </a:bodyPr>
          <a:lstStyle/>
          <a:p>
            <a:pPr algn="ctr"/>
            <a:r>
              <a:rPr lang="it-IT" sz="1600" b="1" cap="all" dirty="0">
                <a:solidFill>
                  <a:schemeClr val="bg1"/>
                </a:solidFill>
              </a:rPr>
              <a:t>anziani e demenza:  </a:t>
            </a:r>
            <a:r>
              <a:rPr lang="it-IT" sz="1600" b="1" cap="all" dirty="0">
                <a:solidFill>
                  <a:srgbClr val="FFC000"/>
                </a:solidFill>
              </a:rPr>
              <a:t>deontologia</a:t>
            </a:r>
          </a:p>
        </p:txBody>
      </p:sp>
      <p:sp>
        <p:nvSpPr>
          <p:cNvPr id="4" name="Titolo 1">
            <a:extLst>
              <a:ext uri="{FF2B5EF4-FFF2-40B4-BE49-F238E27FC236}">
                <a16:creationId xmlns:a16="http://schemas.microsoft.com/office/drawing/2014/main" id="{168D4C7E-DF97-71BE-9FEB-27F0262520DC}"/>
              </a:ext>
            </a:extLst>
          </p:cNvPr>
          <p:cNvSpPr txBox="1">
            <a:spLocks/>
          </p:cNvSpPr>
          <p:nvPr/>
        </p:nvSpPr>
        <p:spPr>
          <a:xfrm>
            <a:off x="2183422" y="3885965"/>
            <a:ext cx="9108832" cy="10132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it-IT" sz="2000" b="1" dirty="0">
              <a:latin typeface="+mn-lt"/>
            </a:endParaRPr>
          </a:p>
        </p:txBody>
      </p:sp>
      <p:pic>
        <p:nvPicPr>
          <p:cNvPr id="8" name="Immagine 7">
            <a:extLst>
              <a:ext uri="{FF2B5EF4-FFF2-40B4-BE49-F238E27FC236}">
                <a16:creationId xmlns:a16="http://schemas.microsoft.com/office/drawing/2014/main" id="{2933B688-0CD6-6CBE-26AA-F032BEFF31CF}"/>
              </a:ext>
            </a:extLst>
          </p:cNvPr>
          <p:cNvPicPr>
            <a:picLocks noChangeAspect="1"/>
          </p:cNvPicPr>
          <p:nvPr/>
        </p:nvPicPr>
        <p:blipFill>
          <a:blip r:embed="rId3"/>
          <a:stretch>
            <a:fillRect/>
          </a:stretch>
        </p:blipFill>
        <p:spPr>
          <a:xfrm>
            <a:off x="6909511" y="270655"/>
            <a:ext cx="4467709" cy="6316689"/>
          </a:xfrm>
          <a:prstGeom prst="rect">
            <a:avLst/>
          </a:prstGeom>
        </p:spPr>
      </p:pic>
      <p:pic>
        <p:nvPicPr>
          <p:cNvPr id="11" name="Immagine 10">
            <a:extLst>
              <a:ext uri="{FF2B5EF4-FFF2-40B4-BE49-F238E27FC236}">
                <a16:creationId xmlns:a16="http://schemas.microsoft.com/office/drawing/2014/main" id="{C91AB202-317B-944D-2FAA-50075EA6300D}"/>
              </a:ext>
            </a:extLst>
          </p:cNvPr>
          <p:cNvPicPr>
            <a:picLocks noChangeAspect="1"/>
          </p:cNvPicPr>
          <p:nvPr/>
        </p:nvPicPr>
        <p:blipFill>
          <a:blip r:embed="rId4"/>
          <a:stretch>
            <a:fillRect/>
          </a:stretch>
        </p:blipFill>
        <p:spPr>
          <a:xfrm>
            <a:off x="1513016" y="1283903"/>
            <a:ext cx="2830443" cy="2969967"/>
          </a:xfrm>
          <a:prstGeom prst="rect">
            <a:avLst/>
          </a:prstGeom>
        </p:spPr>
      </p:pic>
      <p:pic>
        <p:nvPicPr>
          <p:cNvPr id="12" name="Immagine 11">
            <a:extLst>
              <a:ext uri="{FF2B5EF4-FFF2-40B4-BE49-F238E27FC236}">
                <a16:creationId xmlns:a16="http://schemas.microsoft.com/office/drawing/2014/main" id="{194E61C8-3B8B-010A-C998-367E90206CC0}"/>
              </a:ext>
            </a:extLst>
          </p:cNvPr>
          <p:cNvPicPr>
            <a:picLocks noChangeAspect="1"/>
          </p:cNvPicPr>
          <p:nvPr/>
        </p:nvPicPr>
        <p:blipFill>
          <a:blip r:embed="rId5"/>
          <a:stretch>
            <a:fillRect/>
          </a:stretch>
        </p:blipFill>
        <p:spPr>
          <a:xfrm>
            <a:off x="3743864" y="3666088"/>
            <a:ext cx="2830444" cy="3202059"/>
          </a:xfrm>
          <a:prstGeom prst="rect">
            <a:avLst/>
          </a:prstGeom>
        </p:spPr>
      </p:pic>
    </p:spTree>
    <p:extLst>
      <p:ext uri="{BB962C8B-B14F-4D97-AF65-F5344CB8AC3E}">
        <p14:creationId xmlns:p14="http://schemas.microsoft.com/office/powerpoint/2010/main" val="62633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97316" y="6251303"/>
            <a:ext cx="716863" cy="307777"/>
          </a:xfrm>
          <a:prstGeom prst="rect">
            <a:avLst/>
          </a:prstGeom>
        </p:spPr>
        <p:txBody>
          <a:bodyPr wrap="none">
            <a:spAutoFit/>
          </a:bodyPr>
          <a:lstStyle/>
          <a:p>
            <a:pPr algn="ctr"/>
            <a:r>
              <a:rPr lang="it-IT" sz="1400" dirty="0">
                <a:solidFill>
                  <a:schemeClr val="bg1"/>
                </a:solidFill>
              </a:rPr>
              <a:t>SLIDE </a:t>
            </a:r>
            <a:fld id="{EDA38B81-E1B3-4B12-8B92-08440942D5D3}" type="slidenum">
              <a:rPr lang="it-IT" sz="1400" b="1" smtClean="0">
                <a:solidFill>
                  <a:schemeClr val="bg1"/>
                </a:solidFill>
              </a:rPr>
              <a:t>3</a:t>
            </a:fld>
            <a:endParaRPr lang="it-IT" sz="1400" b="1" dirty="0">
              <a:solidFill>
                <a:schemeClr val="bg1"/>
              </a:solidFill>
            </a:endParaRPr>
          </a:p>
        </p:txBody>
      </p:sp>
      <p:sp>
        <p:nvSpPr>
          <p:cNvPr id="5" name="Rettangolo 4"/>
          <p:cNvSpPr/>
          <p:nvPr/>
        </p:nvSpPr>
        <p:spPr>
          <a:xfrm rot="16200000">
            <a:off x="-1018990" y="4125880"/>
            <a:ext cx="3384646" cy="338554"/>
          </a:xfrm>
          <a:prstGeom prst="rect">
            <a:avLst/>
          </a:prstGeom>
        </p:spPr>
        <p:txBody>
          <a:bodyPr wrap="none">
            <a:spAutoFit/>
          </a:bodyPr>
          <a:lstStyle/>
          <a:p>
            <a:pPr algn="ctr"/>
            <a:r>
              <a:rPr lang="it-IT" sz="1600" b="1" cap="all" dirty="0">
                <a:solidFill>
                  <a:schemeClr val="bg1"/>
                </a:solidFill>
              </a:rPr>
              <a:t>anziani e demenza:  </a:t>
            </a:r>
            <a:r>
              <a:rPr lang="it-IT" sz="1600" b="1" cap="all" dirty="0">
                <a:solidFill>
                  <a:srgbClr val="FFC000"/>
                </a:solidFill>
              </a:rPr>
              <a:t>deontologia</a:t>
            </a:r>
          </a:p>
        </p:txBody>
      </p:sp>
      <p:sp>
        <p:nvSpPr>
          <p:cNvPr id="6" name="Titolo 1"/>
          <p:cNvSpPr txBox="1">
            <a:spLocks/>
          </p:cNvSpPr>
          <p:nvPr/>
        </p:nvSpPr>
        <p:spPr>
          <a:xfrm>
            <a:off x="7086129" y="419610"/>
            <a:ext cx="4764068" cy="28551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sz="2000" dirty="0">
                <a:latin typeface="+mn-lt"/>
              </a:rPr>
              <a:t>La professione dell’assistente sociale è chiamata a </a:t>
            </a:r>
            <a:r>
              <a:rPr lang="it-IT" sz="2000" b="1" dirty="0">
                <a:latin typeface="+mn-lt"/>
              </a:rPr>
              <a:t>porre al centro del suo intervento la vita delle persone.</a:t>
            </a:r>
            <a:r>
              <a:rPr lang="it-IT" sz="2000" dirty="0">
                <a:latin typeface="+mn-lt"/>
              </a:rPr>
              <a:t> Il sapere professionale deve essere usato a </a:t>
            </a:r>
            <a:r>
              <a:rPr lang="it-IT" sz="2000" b="1" dirty="0">
                <a:latin typeface="+mn-lt"/>
              </a:rPr>
              <a:t>vantaggio del destinatario</a:t>
            </a:r>
            <a:r>
              <a:rPr lang="it-IT" sz="2000" dirty="0">
                <a:latin typeface="+mn-lt"/>
              </a:rPr>
              <a:t>. </a:t>
            </a:r>
          </a:p>
        </p:txBody>
      </p:sp>
      <p:sp>
        <p:nvSpPr>
          <p:cNvPr id="4" name="Titolo 1">
            <a:extLst>
              <a:ext uri="{FF2B5EF4-FFF2-40B4-BE49-F238E27FC236}">
                <a16:creationId xmlns:a16="http://schemas.microsoft.com/office/drawing/2014/main" id="{168D4C7E-DF97-71BE-9FEB-27F0262520DC}"/>
              </a:ext>
            </a:extLst>
          </p:cNvPr>
          <p:cNvSpPr txBox="1">
            <a:spLocks/>
          </p:cNvSpPr>
          <p:nvPr/>
        </p:nvSpPr>
        <p:spPr>
          <a:xfrm>
            <a:off x="1952992" y="3946704"/>
            <a:ext cx="9108832" cy="10132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it-IT" sz="2000" dirty="0">
                <a:latin typeface="+mn-lt"/>
              </a:rPr>
              <a:t>Le </a:t>
            </a:r>
            <a:r>
              <a:rPr lang="it-IT" sz="2000" b="1" dirty="0">
                <a:latin typeface="+mn-lt"/>
              </a:rPr>
              <a:t>responsabilità</a:t>
            </a:r>
            <a:r>
              <a:rPr lang="it-IT" sz="2000" dirty="0">
                <a:latin typeface="+mn-lt"/>
              </a:rPr>
              <a:t> dell’Assistente Sociale, individuate nel Codice Deontologico, </a:t>
            </a:r>
          </a:p>
          <a:p>
            <a:pPr algn="just"/>
            <a:r>
              <a:rPr lang="it-IT" sz="2000" dirty="0">
                <a:latin typeface="+mn-lt"/>
              </a:rPr>
              <a:t>si articolano a differenti livelli:</a:t>
            </a:r>
          </a:p>
          <a:p>
            <a:pPr algn="just"/>
            <a:endParaRPr lang="it-IT" sz="1000" dirty="0">
              <a:latin typeface="+mn-lt"/>
            </a:endParaRPr>
          </a:p>
          <a:p>
            <a:pPr marL="342900" indent="-342900" algn="just">
              <a:buFont typeface="Wingdings" panose="05000000000000000000" pitchFamily="2" charset="2"/>
              <a:buChar char="q"/>
            </a:pPr>
            <a:r>
              <a:rPr lang="it-IT" sz="2000" dirty="0">
                <a:latin typeface="+mn-lt"/>
              </a:rPr>
              <a:t>nei </a:t>
            </a:r>
            <a:r>
              <a:rPr lang="it-IT" sz="2000" b="1" dirty="0">
                <a:latin typeface="+mn-lt"/>
              </a:rPr>
              <a:t>principi generali della professione</a:t>
            </a:r>
          </a:p>
          <a:p>
            <a:pPr algn="just"/>
            <a:endParaRPr lang="it-IT" sz="1000" dirty="0">
              <a:latin typeface="+mn-lt"/>
            </a:endParaRPr>
          </a:p>
          <a:p>
            <a:pPr marL="342900" indent="-342900" algn="just">
              <a:buFont typeface="Wingdings" panose="05000000000000000000" pitchFamily="2" charset="2"/>
              <a:buChar char="q"/>
            </a:pPr>
            <a:r>
              <a:rPr lang="it-IT" sz="2000" dirty="0">
                <a:latin typeface="+mn-lt"/>
              </a:rPr>
              <a:t>verso la </a:t>
            </a:r>
            <a:r>
              <a:rPr lang="it-IT" sz="2000" b="1" dirty="0">
                <a:latin typeface="+mn-lt"/>
              </a:rPr>
              <a:t>persona</a:t>
            </a:r>
          </a:p>
          <a:p>
            <a:pPr algn="just"/>
            <a:endParaRPr lang="it-IT" sz="1000" b="1" dirty="0">
              <a:latin typeface="+mn-lt"/>
            </a:endParaRPr>
          </a:p>
          <a:p>
            <a:pPr marL="342900" indent="-342900" algn="just">
              <a:buFont typeface="Wingdings" panose="05000000000000000000" pitchFamily="2" charset="2"/>
              <a:buChar char="q"/>
            </a:pPr>
            <a:r>
              <a:rPr lang="it-IT" sz="2000" dirty="0">
                <a:latin typeface="+mn-lt"/>
              </a:rPr>
              <a:t>nei confronti della </a:t>
            </a:r>
            <a:r>
              <a:rPr lang="it-IT" sz="2000" b="1" dirty="0">
                <a:latin typeface="+mn-lt"/>
              </a:rPr>
              <a:t>società</a:t>
            </a:r>
          </a:p>
          <a:p>
            <a:pPr marL="342900" indent="-342900" algn="just">
              <a:buFont typeface="Wingdings" panose="05000000000000000000" pitchFamily="2" charset="2"/>
              <a:buChar char="q"/>
            </a:pPr>
            <a:endParaRPr lang="it-IT" sz="1000" dirty="0">
              <a:latin typeface="+mn-lt"/>
            </a:endParaRPr>
          </a:p>
          <a:p>
            <a:pPr marL="342900" indent="-342900" algn="just">
              <a:buFont typeface="Wingdings" panose="05000000000000000000" pitchFamily="2" charset="2"/>
              <a:buChar char="q"/>
            </a:pPr>
            <a:r>
              <a:rPr lang="it-IT" sz="2000" dirty="0">
                <a:latin typeface="+mn-lt"/>
              </a:rPr>
              <a:t>verso i colleghi ed altri </a:t>
            </a:r>
            <a:r>
              <a:rPr lang="it-IT" sz="2000" b="1" dirty="0">
                <a:latin typeface="+mn-lt"/>
              </a:rPr>
              <a:t>professionisti</a:t>
            </a:r>
          </a:p>
        </p:txBody>
      </p:sp>
      <p:pic>
        <p:nvPicPr>
          <p:cNvPr id="17" name="Immagine 16">
            <a:extLst>
              <a:ext uri="{FF2B5EF4-FFF2-40B4-BE49-F238E27FC236}">
                <a16:creationId xmlns:a16="http://schemas.microsoft.com/office/drawing/2014/main" id="{3BD5D005-DAE3-6CB6-BB71-D5729C756EB3}"/>
              </a:ext>
            </a:extLst>
          </p:cNvPr>
          <p:cNvPicPr>
            <a:picLocks noChangeAspect="1"/>
          </p:cNvPicPr>
          <p:nvPr/>
        </p:nvPicPr>
        <p:blipFill>
          <a:blip r:embed="rId2"/>
          <a:stretch>
            <a:fillRect/>
          </a:stretch>
        </p:blipFill>
        <p:spPr>
          <a:xfrm>
            <a:off x="8325015" y="4078276"/>
            <a:ext cx="2736809" cy="1763351"/>
          </a:xfrm>
          <a:prstGeom prst="rect">
            <a:avLst/>
          </a:prstGeom>
        </p:spPr>
      </p:pic>
      <p:grpSp>
        <p:nvGrpSpPr>
          <p:cNvPr id="18" name="Gruppo 17">
            <a:extLst>
              <a:ext uri="{FF2B5EF4-FFF2-40B4-BE49-F238E27FC236}">
                <a16:creationId xmlns:a16="http://schemas.microsoft.com/office/drawing/2014/main" id="{79779F82-F9ED-E50F-F9E0-A4426211BF84}"/>
              </a:ext>
            </a:extLst>
          </p:cNvPr>
          <p:cNvGrpSpPr/>
          <p:nvPr/>
        </p:nvGrpSpPr>
        <p:grpSpPr>
          <a:xfrm>
            <a:off x="1952992" y="688955"/>
            <a:ext cx="4467709" cy="2316468"/>
            <a:chOff x="5967046" y="3745524"/>
            <a:chExt cx="5281112" cy="2625968"/>
          </a:xfrm>
          <a:solidFill>
            <a:schemeClr val="accent4">
              <a:lumMod val="60000"/>
              <a:lumOff val="40000"/>
            </a:schemeClr>
          </a:solidFill>
        </p:grpSpPr>
        <p:sp>
          <p:nvSpPr>
            <p:cNvPr id="19" name="Rettangolo arrotondato 10">
              <a:extLst>
                <a:ext uri="{FF2B5EF4-FFF2-40B4-BE49-F238E27FC236}">
                  <a16:creationId xmlns:a16="http://schemas.microsoft.com/office/drawing/2014/main" id="{712F7112-5361-ABB5-945A-C7CD8C8C925E}"/>
                </a:ext>
              </a:extLst>
            </p:cNvPr>
            <p:cNvSpPr/>
            <p:nvPr/>
          </p:nvSpPr>
          <p:spPr>
            <a:xfrm>
              <a:off x="5967046" y="3745524"/>
              <a:ext cx="5281112" cy="262596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0" name="Titolo 1">
              <a:extLst>
                <a:ext uri="{FF2B5EF4-FFF2-40B4-BE49-F238E27FC236}">
                  <a16:creationId xmlns:a16="http://schemas.microsoft.com/office/drawing/2014/main" id="{61FA7728-105B-2C46-BA9C-189000FB302F}"/>
                </a:ext>
              </a:extLst>
            </p:cNvPr>
            <p:cNvSpPr txBox="1">
              <a:spLocks/>
            </p:cNvSpPr>
            <p:nvPr/>
          </p:nvSpPr>
          <p:spPr>
            <a:xfrm>
              <a:off x="6448424" y="3984395"/>
              <a:ext cx="4467211" cy="2148226"/>
            </a:xfrm>
            <a:prstGeom prst="rect">
              <a:avLst/>
            </a:prstGeom>
            <a:grp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Nel </a:t>
              </a:r>
              <a:r>
                <a:rPr lang="it-IT" sz="2000" b="1" dirty="0">
                  <a:solidFill>
                    <a:srgbClr val="002060"/>
                  </a:solidFill>
                  <a:latin typeface="Times New Roman" panose="02020603050405020304" pitchFamily="18" charset="0"/>
                  <a:cs typeface="Times New Roman" panose="02020603050405020304" pitchFamily="18" charset="0"/>
                </a:rPr>
                <a:t>Quaderno</a:t>
              </a:r>
              <a:r>
                <a:rPr lang="it-IT" sz="2000" dirty="0">
                  <a:solidFill>
                    <a:srgbClr val="002060"/>
                  </a:solidFill>
                  <a:latin typeface="+mn-lt"/>
                </a:rPr>
                <a:t> </a:t>
              </a:r>
              <a:r>
                <a:rPr lang="it-IT" sz="2000" dirty="0">
                  <a:latin typeface="+mn-lt"/>
                </a:rPr>
                <a:t>dell’Ordine</a:t>
              </a:r>
            </a:p>
            <a:p>
              <a:pPr algn="ctr"/>
              <a:r>
                <a:rPr lang="it-IT" sz="2000" dirty="0">
                  <a:latin typeface="+mn-lt"/>
                </a:rPr>
                <a:t>sono proposte alcune riflessioni inerenti </a:t>
              </a:r>
            </a:p>
            <a:p>
              <a:pPr algn="ctr"/>
              <a:r>
                <a:rPr lang="it-IT" sz="2000" dirty="0">
                  <a:latin typeface="+mn-lt"/>
                </a:rPr>
                <a:t>la </a:t>
              </a:r>
              <a:r>
                <a:rPr lang="it-IT" sz="2000" b="1" dirty="0">
                  <a:latin typeface="+mn-lt"/>
                </a:rPr>
                <a:t>dimensione deontologica</a:t>
              </a:r>
            </a:p>
            <a:p>
              <a:pPr algn="ctr"/>
              <a:r>
                <a:rPr lang="it-IT" sz="2000" dirty="0">
                  <a:latin typeface="+mn-lt"/>
                </a:rPr>
                <a:t>nella </a:t>
              </a:r>
              <a:r>
                <a:rPr lang="it-IT" sz="2000" b="1" dirty="0">
                  <a:latin typeface="+mn-lt"/>
                </a:rPr>
                <a:t>pratica operativa</a:t>
              </a:r>
            </a:p>
            <a:p>
              <a:pPr algn="ctr"/>
              <a:r>
                <a:rPr lang="it-IT" sz="2000" dirty="0">
                  <a:latin typeface="+mn-lt"/>
                </a:rPr>
                <a:t>del lavoro sociale con gli anziani</a:t>
              </a:r>
            </a:p>
          </p:txBody>
        </p:sp>
      </p:grpSp>
    </p:spTree>
    <p:extLst>
      <p:ext uri="{BB962C8B-B14F-4D97-AF65-F5344CB8AC3E}">
        <p14:creationId xmlns:p14="http://schemas.microsoft.com/office/powerpoint/2010/main" val="78537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38673" y="449552"/>
            <a:ext cx="9070732" cy="762001"/>
          </a:xfrm>
        </p:spPr>
        <p:txBody>
          <a:bodyPr>
            <a:noAutofit/>
          </a:bodyPr>
          <a:lstStyle/>
          <a:p>
            <a:pPr algn="ctr"/>
            <a:r>
              <a:rPr lang="it-IT" sz="2800" b="1" dirty="0">
                <a:solidFill>
                  <a:srgbClr val="002060"/>
                </a:solidFill>
                <a:latin typeface="Times New Roman" panose="02020603050405020304" pitchFamily="18" charset="0"/>
                <a:cs typeface="Times New Roman" panose="02020603050405020304" pitchFamily="18" charset="0"/>
              </a:rPr>
              <a:t>Codice Deontologico dell’Assistente Sociale</a:t>
            </a:r>
            <a:br>
              <a:rPr lang="it-IT" sz="2800" b="1" dirty="0">
                <a:solidFill>
                  <a:srgbClr val="002060"/>
                </a:solidFill>
                <a:latin typeface="Times New Roman" panose="02020603050405020304" pitchFamily="18" charset="0"/>
                <a:cs typeface="Times New Roman" panose="02020603050405020304" pitchFamily="18" charset="0"/>
              </a:rPr>
            </a:br>
            <a:endParaRPr lang="it-IT" sz="2400" b="1" dirty="0">
              <a:solidFill>
                <a:srgbClr val="002060"/>
              </a:solidFill>
              <a:latin typeface="Times New Roman" panose="02020603050405020304" pitchFamily="18" charset="0"/>
              <a:cs typeface="Times New Roman" panose="02020603050405020304" pitchFamily="18" charset="0"/>
            </a:endParaRPr>
          </a:p>
        </p:txBody>
      </p:sp>
      <p:sp>
        <p:nvSpPr>
          <p:cNvPr id="3" name="Rettangolo 2"/>
          <p:cNvSpPr/>
          <p:nvPr/>
        </p:nvSpPr>
        <p:spPr>
          <a:xfrm>
            <a:off x="297316" y="6251303"/>
            <a:ext cx="716863" cy="307777"/>
          </a:xfrm>
          <a:prstGeom prst="rect">
            <a:avLst/>
          </a:prstGeom>
        </p:spPr>
        <p:txBody>
          <a:bodyPr wrap="none">
            <a:spAutoFit/>
          </a:bodyPr>
          <a:lstStyle/>
          <a:p>
            <a:pPr algn="ctr"/>
            <a:r>
              <a:rPr lang="it-IT" sz="1400" dirty="0">
                <a:solidFill>
                  <a:schemeClr val="bg1"/>
                </a:solidFill>
              </a:rPr>
              <a:t>SLIDE </a:t>
            </a:r>
            <a:fld id="{EDA38B81-E1B3-4B12-8B92-08440942D5D3}" type="slidenum">
              <a:rPr lang="it-IT" sz="1400" b="1" smtClean="0">
                <a:solidFill>
                  <a:schemeClr val="bg1"/>
                </a:solidFill>
              </a:rPr>
              <a:t>4</a:t>
            </a:fld>
            <a:endParaRPr lang="it-IT" sz="1400" b="1" dirty="0">
              <a:solidFill>
                <a:schemeClr val="bg1"/>
              </a:solidFill>
            </a:endParaRPr>
          </a:p>
        </p:txBody>
      </p:sp>
      <p:sp>
        <p:nvSpPr>
          <p:cNvPr id="5" name="Rettangolo 4"/>
          <p:cNvSpPr/>
          <p:nvPr/>
        </p:nvSpPr>
        <p:spPr>
          <a:xfrm rot="16200000">
            <a:off x="-1018990" y="4125880"/>
            <a:ext cx="3384646" cy="338554"/>
          </a:xfrm>
          <a:prstGeom prst="rect">
            <a:avLst/>
          </a:prstGeom>
        </p:spPr>
        <p:txBody>
          <a:bodyPr wrap="none">
            <a:spAutoFit/>
          </a:bodyPr>
          <a:lstStyle/>
          <a:p>
            <a:pPr algn="ctr"/>
            <a:r>
              <a:rPr lang="it-IT" sz="1600" b="1" cap="all" dirty="0">
                <a:solidFill>
                  <a:schemeClr val="bg1"/>
                </a:solidFill>
              </a:rPr>
              <a:t>anziani e demenza:  </a:t>
            </a:r>
            <a:r>
              <a:rPr lang="it-IT" sz="1600" b="1" cap="all" dirty="0">
                <a:solidFill>
                  <a:srgbClr val="FFC000"/>
                </a:solidFill>
              </a:rPr>
              <a:t>deontologia</a:t>
            </a:r>
          </a:p>
        </p:txBody>
      </p:sp>
      <p:sp>
        <p:nvSpPr>
          <p:cNvPr id="6" name="Rettangolo arrotondato 10">
            <a:extLst>
              <a:ext uri="{FF2B5EF4-FFF2-40B4-BE49-F238E27FC236}">
                <a16:creationId xmlns:a16="http://schemas.microsoft.com/office/drawing/2014/main" id="{072376A7-A52E-0905-1B9E-F18EBDEE79FC}"/>
              </a:ext>
            </a:extLst>
          </p:cNvPr>
          <p:cNvSpPr/>
          <p:nvPr/>
        </p:nvSpPr>
        <p:spPr>
          <a:xfrm>
            <a:off x="2138672" y="1214426"/>
            <a:ext cx="4926410" cy="65144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mn-lt"/>
              </a:rPr>
              <a:t>TITOLO II</a:t>
            </a:r>
          </a:p>
          <a:p>
            <a:pPr algn="ctr"/>
            <a:r>
              <a:rPr lang="it-IT" sz="2000" b="1" dirty="0">
                <a:solidFill>
                  <a:srgbClr val="002060"/>
                </a:solidFill>
                <a:latin typeface="Times New Roman" panose="02020603050405020304" pitchFamily="18" charset="0"/>
                <a:cs typeface="Times New Roman" panose="02020603050405020304" pitchFamily="18" charset="0"/>
              </a:rPr>
              <a:t>Principi generali della professione</a:t>
            </a:r>
            <a:endParaRPr lang="it-IT" sz="2000" b="1" dirty="0"/>
          </a:p>
        </p:txBody>
      </p:sp>
      <p:sp>
        <p:nvSpPr>
          <p:cNvPr id="9" name="CasellaDiTesto 8">
            <a:extLst>
              <a:ext uri="{FF2B5EF4-FFF2-40B4-BE49-F238E27FC236}">
                <a16:creationId xmlns:a16="http://schemas.microsoft.com/office/drawing/2014/main" id="{340F9A33-51CA-3BFC-C242-46C1A36ECD38}"/>
              </a:ext>
            </a:extLst>
          </p:cNvPr>
          <p:cNvSpPr txBox="1"/>
          <p:nvPr/>
        </p:nvSpPr>
        <p:spPr>
          <a:xfrm>
            <a:off x="2138672" y="1941477"/>
            <a:ext cx="8987883" cy="1815882"/>
          </a:xfrm>
          <a:prstGeom prst="rect">
            <a:avLst/>
          </a:prstGeom>
          <a:noFill/>
        </p:spPr>
        <p:txBody>
          <a:bodyPr wrap="square">
            <a:spAutoFit/>
          </a:bodyPr>
          <a:lstStyle/>
          <a:p>
            <a:r>
              <a:rPr lang="it-IT" sz="2000" dirty="0"/>
              <a:t>a</a:t>
            </a:r>
            <a:r>
              <a:rPr lang="it-IT" sz="2000" dirty="0">
                <a:solidFill>
                  <a:schemeClr val="tx1"/>
                </a:solidFill>
              </a:rPr>
              <a:t>rt. 8. «</a:t>
            </a:r>
            <a:r>
              <a:rPr lang="it-IT" sz="2000" dirty="0">
                <a:solidFill>
                  <a:schemeClr val="tx1"/>
                </a:solidFill>
                <a:latin typeface="+mn-lt"/>
              </a:rPr>
              <a:t>[…] </a:t>
            </a:r>
            <a:r>
              <a:rPr lang="it-IT" sz="2000" i="1" dirty="0">
                <a:solidFill>
                  <a:schemeClr val="tx1"/>
                </a:solidFill>
              </a:rPr>
              <a:t>riconosce la </a:t>
            </a:r>
            <a:r>
              <a:rPr lang="it-IT" sz="2000" b="1" i="1" dirty="0">
                <a:solidFill>
                  <a:schemeClr val="tx1"/>
                </a:solidFill>
                <a:latin typeface="+mn-lt"/>
              </a:rPr>
              <a:t>centralità</a:t>
            </a:r>
            <a:r>
              <a:rPr lang="it-IT" sz="2000" i="1" dirty="0">
                <a:solidFill>
                  <a:schemeClr val="tx1"/>
                </a:solidFill>
                <a:latin typeface="+mn-lt"/>
              </a:rPr>
              <a:t> e l’</a:t>
            </a:r>
            <a:r>
              <a:rPr lang="it-IT" sz="2000" b="1" i="1" dirty="0">
                <a:solidFill>
                  <a:schemeClr val="tx1"/>
                </a:solidFill>
                <a:latin typeface="+mn-lt"/>
              </a:rPr>
              <a:t>unicità</a:t>
            </a:r>
            <a:r>
              <a:rPr lang="it-IT" sz="2000" i="1" dirty="0">
                <a:solidFill>
                  <a:schemeClr val="tx1"/>
                </a:solidFill>
                <a:latin typeface="+mn-lt"/>
              </a:rPr>
              <a:t> della persona </a:t>
            </a:r>
            <a:r>
              <a:rPr lang="it-IT" sz="2000" dirty="0">
                <a:solidFill>
                  <a:schemeClr val="tx1"/>
                </a:solidFill>
                <a:latin typeface="+mn-lt"/>
              </a:rPr>
              <a:t>[…]»</a:t>
            </a:r>
          </a:p>
          <a:p>
            <a:endParaRPr lang="it-IT" sz="600" dirty="0">
              <a:solidFill>
                <a:schemeClr val="tx1"/>
              </a:solidFill>
              <a:latin typeface="+mn-lt"/>
            </a:endParaRPr>
          </a:p>
          <a:p>
            <a:r>
              <a:rPr lang="it-IT" sz="2000" dirty="0"/>
              <a:t>a</a:t>
            </a:r>
            <a:r>
              <a:rPr lang="it-IT" sz="2000" dirty="0">
                <a:solidFill>
                  <a:schemeClr val="tx1"/>
                </a:solidFill>
              </a:rPr>
              <a:t>rt. 9. «</a:t>
            </a:r>
            <a:r>
              <a:rPr lang="it-IT" sz="2000" dirty="0">
                <a:solidFill>
                  <a:schemeClr val="tx1"/>
                </a:solidFill>
                <a:latin typeface="+mn-lt"/>
              </a:rPr>
              <a:t>[…] </a:t>
            </a:r>
            <a:r>
              <a:rPr lang="it-IT" sz="2000" i="1" dirty="0">
                <a:solidFill>
                  <a:schemeClr val="tx1"/>
                </a:solidFill>
              </a:rPr>
              <a:t>senza fare discriminazione e </a:t>
            </a:r>
            <a:r>
              <a:rPr lang="it-IT" sz="2000" b="1" i="1" dirty="0">
                <a:solidFill>
                  <a:schemeClr val="tx1"/>
                </a:solidFill>
              </a:rPr>
              <a:t>riconoscendo le differenze</a:t>
            </a:r>
            <a:r>
              <a:rPr lang="it-IT" sz="2000" i="1" dirty="0">
                <a:solidFill>
                  <a:schemeClr val="tx1"/>
                </a:solidFill>
              </a:rPr>
              <a:t> </a:t>
            </a:r>
            <a:r>
              <a:rPr lang="it-IT" sz="2000" dirty="0">
                <a:solidFill>
                  <a:schemeClr val="tx1"/>
                </a:solidFill>
                <a:latin typeface="+mn-lt"/>
              </a:rPr>
              <a:t>[…]</a:t>
            </a:r>
            <a:r>
              <a:rPr lang="it-IT" sz="2000" i="1" dirty="0">
                <a:solidFill>
                  <a:schemeClr val="tx1"/>
                </a:solidFill>
              </a:rPr>
              <a:t> </a:t>
            </a:r>
            <a:r>
              <a:rPr lang="it-IT" sz="2000" b="1" i="1" dirty="0">
                <a:solidFill>
                  <a:schemeClr val="tx1"/>
                </a:solidFill>
              </a:rPr>
              <a:t>non esprime giudizi di valore</a:t>
            </a:r>
            <a:r>
              <a:rPr lang="it-IT" sz="2000" b="1" i="1" dirty="0"/>
              <a:t> </a:t>
            </a:r>
            <a:r>
              <a:rPr lang="it-IT" sz="2000" dirty="0">
                <a:solidFill>
                  <a:schemeClr val="tx1"/>
                </a:solidFill>
              </a:rPr>
              <a:t>[…]»</a:t>
            </a:r>
          </a:p>
          <a:p>
            <a:endParaRPr lang="it-IT" sz="600" dirty="0">
              <a:solidFill>
                <a:schemeClr val="tx1"/>
              </a:solidFill>
            </a:endParaRPr>
          </a:p>
          <a:p>
            <a:r>
              <a:rPr lang="it-IT" sz="2000" dirty="0"/>
              <a:t>a</a:t>
            </a:r>
            <a:r>
              <a:rPr lang="it-IT" sz="2000" dirty="0">
                <a:solidFill>
                  <a:schemeClr val="tx1"/>
                </a:solidFill>
              </a:rPr>
              <a:t>rt. 11. «[…] </a:t>
            </a:r>
            <a:r>
              <a:rPr lang="it-IT" sz="2000" b="1" i="1" dirty="0">
                <a:solidFill>
                  <a:schemeClr val="tx1"/>
                </a:solidFill>
              </a:rPr>
              <a:t>Promuove opportunità</a:t>
            </a:r>
            <a:r>
              <a:rPr lang="it-IT" sz="2000" i="1" dirty="0">
                <a:solidFill>
                  <a:schemeClr val="tx1"/>
                </a:solidFill>
              </a:rPr>
              <a:t> per il miglioramento delle condizioni di vita della persona </a:t>
            </a:r>
            <a:r>
              <a:rPr lang="it-IT" sz="2000" dirty="0">
                <a:solidFill>
                  <a:schemeClr val="tx1"/>
                </a:solidFill>
                <a:latin typeface="+mn-lt"/>
              </a:rPr>
              <a:t>[…]»</a:t>
            </a:r>
            <a:endParaRPr lang="it-IT" sz="2000" dirty="0">
              <a:solidFill>
                <a:schemeClr val="tx1"/>
              </a:solidFill>
            </a:endParaRPr>
          </a:p>
        </p:txBody>
      </p:sp>
      <p:sp>
        <p:nvSpPr>
          <p:cNvPr id="18" name="Rettangolo arrotondato 10">
            <a:extLst>
              <a:ext uri="{FF2B5EF4-FFF2-40B4-BE49-F238E27FC236}">
                <a16:creationId xmlns:a16="http://schemas.microsoft.com/office/drawing/2014/main" id="{4B25D525-12D2-0D8D-0EC1-F60A25B19AFC}"/>
              </a:ext>
            </a:extLst>
          </p:cNvPr>
          <p:cNvSpPr/>
          <p:nvPr/>
        </p:nvSpPr>
        <p:spPr>
          <a:xfrm>
            <a:off x="5254078" y="3916446"/>
            <a:ext cx="6169843" cy="762001"/>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mn-lt"/>
              </a:rPr>
              <a:t>TITOLO IV </a:t>
            </a:r>
          </a:p>
          <a:p>
            <a:pPr algn="ctr"/>
            <a:r>
              <a:rPr lang="it-IT" sz="2000" b="1" dirty="0">
                <a:solidFill>
                  <a:srgbClr val="002060"/>
                </a:solidFill>
                <a:latin typeface="Times New Roman" panose="02020603050405020304" pitchFamily="18" charset="0"/>
                <a:cs typeface="Times New Roman" panose="02020603050405020304" pitchFamily="18" charset="0"/>
              </a:rPr>
              <a:t>Responsabilità dell’assistente sociale verso la persona</a:t>
            </a:r>
          </a:p>
        </p:txBody>
      </p:sp>
      <p:sp>
        <p:nvSpPr>
          <p:cNvPr id="21" name="CasellaDiTesto 20">
            <a:extLst>
              <a:ext uri="{FF2B5EF4-FFF2-40B4-BE49-F238E27FC236}">
                <a16:creationId xmlns:a16="http://schemas.microsoft.com/office/drawing/2014/main" id="{82FFD117-80F5-F96C-DE6F-60CCCFBEFDCE}"/>
              </a:ext>
            </a:extLst>
          </p:cNvPr>
          <p:cNvSpPr txBox="1"/>
          <p:nvPr/>
        </p:nvSpPr>
        <p:spPr>
          <a:xfrm>
            <a:off x="2436038" y="4693938"/>
            <a:ext cx="8987883" cy="1723549"/>
          </a:xfrm>
          <a:prstGeom prst="rect">
            <a:avLst/>
          </a:prstGeom>
          <a:noFill/>
        </p:spPr>
        <p:txBody>
          <a:bodyPr wrap="square">
            <a:spAutoFit/>
          </a:bodyPr>
          <a:lstStyle/>
          <a:p>
            <a:pPr algn="r"/>
            <a:r>
              <a:rPr lang="it-IT" sz="2000" dirty="0">
                <a:latin typeface="+mn-lt"/>
              </a:rPr>
              <a:t>art. 26. «</a:t>
            </a:r>
            <a:r>
              <a:rPr lang="it-IT" sz="2000" dirty="0">
                <a:solidFill>
                  <a:schemeClr val="tx1"/>
                </a:solidFill>
                <a:latin typeface="+mn-lt"/>
              </a:rPr>
              <a:t>[…] </a:t>
            </a:r>
            <a:r>
              <a:rPr lang="it-IT" sz="2000" i="1" dirty="0">
                <a:latin typeface="+mn-lt"/>
              </a:rPr>
              <a:t>riconosce la </a:t>
            </a:r>
            <a:r>
              <a:rPr lang="it-IT" sz="2000" b="1" i="1" dirty="0">
                <a:latin typeface="+mn-lt"/>
              </a:rPr>
              <a:t>persona come soggetto </a:t>
            </a:r>
          </a:p>
          <a:p>
            <a:pPr algn="r"/>
            <a:r>
              <a:rPr lang="it-IT" sz="2000" b="1" i="1" dirty="0">
                <a:latin typeface="+mn-lt"/>
              </a:rPr>
              <a:t>capace di autodeterminarsi e di agire attivamente</a:t>
            </a:r>
            <a:r>
              <a:rPr lang="it-IT" sz="2000" b="1" dirty="0">
                <a:latin typeface="+mn-lt"/>
              </a:rPr>
              <a:t> </a:t>
            </a:r>
            <a:r>
              <a:rPr lang="it-IT" sz="2000" dirty="0">
                <a:latin typeface="+mn-lt"/>
              </a:rPr>
              <a:t>[…]»</a:t>
            </a:r>
          </a:p>
          <a:p>
            <a:pPr algn="r"/>
            <a:endParaRPr lang="it-IT" sz="600" dirty="0">
              <a:latin typeface="+mn-lt"/>
            </a:endParaRPr>
          </a:p>
          <a:p>
            <a:pPr algn="r"/>
            <a:r>
              <a:rPr lang="it-IT" sz="2000" dirty="0">
                <a:latin typeface="+mn-lt"/>
              </a:rPr>
              <a:t>art. 27. «</a:t>
            </a:r>
            <a:r>
              <a:rPr lang="it-IT" sz="2000" dirty="0">
                <a:solidFill>
                  <a:schemeClr val="tx1"/>
                </a:solidFill>
                <a:latin typeface="+mn-lt"/>
              </a:rPr>
              <a:t>[…] </a:t>
            </a:r>
            <a:r>
              <a:rPr lang="it-IT" sz="2000" b="1" i="1" dirty="0">
                <a:latin typeface="+mn-lt"/>
              </a:rPr>
              <a:t>promuove le condizioni </a:t>
            </a:r>
            <a:r>
              <a:rPr lang="it-IT" sz="2000" i="1" dirty="0">
                <a:latin typeface="+mn-lt"/>
              </a:rPr>
              <a:t>per raggiungere il miglior grado di autodeterminazione possibile e, quando ciò non sia realizzabile, si adopera</a:t>
            </a:r>
          </a:p>
          <a:p>
            <a:pPr algn="r"/>
            <a:r>
              <a:rPr lang="it-IT" sz="2000" i="1" dirty="0">
                <a:latin typeface="+mn-lt"/>
              </a:rPr>
              <a:t> affinché siano attivati gli opportuni </a:t>
            </a:r>
            <a:r>
              <a:rPr lang="it-IT" sz="2000" b="1" i="1" dirty="0">
                <a:latin typeface="+mn-lt"/>
              </a:rPr>
              <a:t>interventi di protezione e di tutela </a:t>
            </a:r>
            <a:r>
              <a:rPr lang="it-IT" sz="2000" dirty="0">
                <a:latin typeface="+mn-lt"/>
              </a:rPr>
              <a:t>[...]»</a:t>
            </a:r>
            <a:endParaRPr lang="it-IT" sz="2000" dirty="0">
              <a:solidFill>
                <a:schemeClr val="tx1"/>
              </a:solidFill>
            </a:endParaRPr>
          </a:p>
        </p:txBody>
      </p:sp>
    </p:spTree>
    <p:extLst>
      <p:ext uri="{BB962C8B-B14F-4D97-AF65-F5344CB8AC3E}">
        <p14:creationId xmlns:p14="http://schemas.microsoft.com/office/powerpoint/2010/main" val="1581288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97316" y="6251303"/>
            <a:ext cx="716863" cy="307777"/>
          </a:xfrm>
          <a:prstGeom prst="rect">
            <a:avLst/>
          </a:prstGeom>
        </p:spPr>
        <p:txBody>
          <a:bodyPr wrap="none">
            <a:spAutoFit/>
          </a:bodyPr>
          <a:lstStyle/>
          <a:p>
            <a:pPr algn="ctr"/>
            <a:r>
              <a:rPr lang="it-IT" sz="1400" dirty="0">
                <a:solidFill>
                  <a:schemeClr val="bg1"/>
                </a:solidFill>
              </a:rPr>
              <a:t>SLIDE </a:t>
            </a:r>
            <a:fld id="{EDA38B81-E1B3-4B12-8B92-08440942D5D3}" type="slidenum">
              <a:rPr lang="it-IT" sz="1400" b="1" smtClean="0">
                <a:solidFill>
                  <a:schemeClr val="bg1"/>
                </a:solidFill>
              </a:rPr>
              <a:t>5</a:t>
            </a:fld>
            <a:endParaRPr lang="it-IT" sz="1400" b="1" dirty="0">
              <a:solidFill>
                <a:schemeClr val="bg1"/>
              </a:solidFill>
            </a:endParaRPr>
          </a:p>
        </p:txBody>
      </p:sp>
      <p:sp>
        <p:nvSpPr>
          <p:cNvPr id="5" name="Rettangolo 4"/>
          <p:cNvSpPr/>
          <p:nvPr/>
        </p:nvSpPr>
        <p:spPr>
          <a:xfrm rot="16200000">
            <a:off x="-1018990" y="4125880"/>
            <a:ext cx="3384646" cy="338554"/>
          </a:xfrm>
          <a:prstGeom prst="rect">
            <a:avLst/>
          </a:prstGeom>
        </p:spPr>
        <p:txBody>
          <a:bodyPr wrap="none">
            <a:spAutoFit/>
          </a:bodyPr>
          <a:lstStyle/>
          <a:p>
            <a:pPr algn="ctr"/>
            <a:r>
              <a:rPr lang="it-IT" sz="1600" b="1" cap="all" dirty="0">
                <a:solidFill>
                  <a:schemeClr val="bg1"/>
                </a:solidFill>
              </a:rPr>
              <a:t>anziani e demenza:  </a:t>
            </a:r>
            <a:r>
              <a:rPr lang="it-IT" sz="1600" b="1" cap="all" dirty="0">
                <a:solidFill>
                  <a:srgbClr val="FFC000"/>
                </a:solidFill>
              </a:rPr>
              <a:t>deontologia</a:t>
            </a:r>
          </a:p>
        </p:txBody>
      </p:sp>
      <p:sp>
        <p:nvSpPr>
          <p:cNvPr id="6" name="Rettangolo arrotondato 10">
            <a:extLst>
              <a:ext uri="{FF2B5EF4-FFF2-40B4-BE49-F238E27FC236}">
                <a16:creationId xmlns:a16="http://schemas.microsoft.com/office/drawing/2014/main" id="{072376A7-A52E-0905-1B9E-F18EBDEE79FC}"/>
              </a:ext>
            </a:extLst>
          </p:cNvPr>
          <p:cNvSpPr/>
          <p:nvPr/>
        </p:nvSpPr>
        <p:spPr>
          <a:xfrm>
            <a:off x="1933928" y="1051997"/>
            <a:ext cx="7156903" cy="762001"/>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mn-lt"/>
              </a:rPr>
              <a:t>TITOLO V</a:t>
            </a:r>
          </a:p>
          <a:p>
            <a:pPr algn="ctr"/>
            <a:r>
              <a:rPr lang="it-IT" sz="2000" b="1" dirty="0">
                <a:solidFill>
                  <a:srgbClr val="002060"/>
                </a:solidFill>
                <a:latin typeface="Times New Roman" panose="02020603050405020304" pitchFamily="18" charset="0"/>
                <a:cs typeface="Times New Roman" panose="02020603050405020304" pitchFamily="18" charset="0"/>
              </a:rPr>
              <a:t>Responsabilità dell’assistente sociale nei confronti della società</a:t>
            </a:r>
          </a:p>
        </p:txBody>
      </p:sp>
      <p:sp>
        <p:nvSpPr>
          <p:cNvPr id="9" name="CasellaDiTesto 8">
            <a:extLst>
              <a:ext uri="{FF2B5EF4-FFF2-40B4-BE49-F238E27FC236}">
                <a16:creationId xmlns:a16="http://schemas.microsoft.com/office/drawing/2014/main" id="{340F9A33-51CA-3BFC-C242-46C1A36ECD38}"/>
              </a:ext>
            </a:extLst>
          </p:cNvPr>
          <p:cNvSpPr txBox="1"/>
          <p:nvPr/>
        </p:nvSpPr>
        <p:spPr>
          <a:xfrm>
            <a:off x="1902196" y="1858216"/>
            <a:ext cx="9985004" cy="1508105"/>
          </a:xfrm>
          <a:prstGeom prst="rect">
            <a:avLst/>
          </a:prstGeom>
          <a:noFill/>
        </p:spPr>
        <p:txBody>
          <a:bodyPr wrap="square">
            <a:spAutoFit/>
          </a:bodyPr>
          <a:lstStyle/>
          <a:p>
            <a:r>
              <a:rPr lang="it-IT" sz="2000" dirty="0"/>
              <a:t>art. 39. «[…] </a:t>
            </a:r>
            <a:r>
              <a:rPr lang="it-IT" sz="2000" b="1" i="1" dirty="0"/>
              <a:t>contribuisce a promuovere</a:t>
            </a:r>
            <a:r>
              <a:rPr lang="it-IT" sz="2000" i="1" dirty="0"/>
              <a:t>, sviluppare e sostenere </a:t>
            </a:r>
            <a:r>
              <a:rPr lang="it-IT" sz="2000" b="1" i="1" dirty="0"/>
              <a:t>politiche sociali integrate </a:t>
            </a:r>
            <a:r>
              <a:rPr lang="it-IT" sz="2000" dirty="0"/>
              <a:t>[…]»</a:t>
            </a:r>
          </a:p>
          <a:p>
            <a:endParaRPr lang="it-IT" sz="600" dirty="0"/>
          </a:p>
          <a:p>
            <a:r>
              <a:rPr lang="it-IT" sz="2000" dirty="0"/>
              <a:t>art. 40. «[…] </a:t>
            </a:r>
            <a:r>
              <a:rPr lang="it-IT" sz="2000" i="1" dirty="0"/>
              <a:t>non può prescindere da una </a:t>
            </a:r>
            <a:r>
              <a:rPr lang="it-IT" sz="2000" b="1" i="1" dirty="0"/>
              <a:t>approfondita conoscenza della realtà territoriale </a:t>
            </a:r>
            <a:r>
              <a:rPr lang="it-IT" sz="2000" i="1" dirty="0"/>
              <a:t>in cui opera e da una adeguata considerazione del contesto storico e culturale </a:t>
            </a:r>
            <a:r>
              <a:rPr lang="it-IT" sz="2000" dirty="0"/>
              <a:t>[…]»</a:t>
            </a:r>
          </a:p>
          <a:p>
            <a:endParaRPr lang="it-IT" sz="600" i="1" dirty="0"/>
          </a:p>
          <a:p>
            <a:r>
              <a:rPr lang="it-IT" sz="2000" dirty="0"/>
              <a:t>art. 41. «[…] </a:t>
            </a:r>
            <a:r>
              <a:rPr lang="it-IT" sz="2000" b="1" i="1" dirty="0"/>
              <a:t>favorisce l’accesso alle risorse</a:t>
            </a:r>
            <a:r>
              <a:rPr lang="it-IT" sz="2000" i="1" dirty="0"/>
              <a:t>, concorre al loro uso responsabile </a:t>
            </a:r>
            <a:r>
              <a:rPr lang="it-IT" sz="2000" dirty="0"/>
              <a:t>[…]</a:t>
            </a:r>
            <a:r>
              <a:rPr lang="it-IT" sz="2000" i="1" dirty="0"/>
              <a:t>»</a:t>
            </a:r>
            <a:endParaRPr lang="it-IT" sz="2000" i="1" dirty="0">
              <a:solidFill>
                <a:schemeClr val="tx1"/>
              </a:solidFill>
            </a:endParaRPr>
          </a:p>
        </p:txBody>
      </p:sp>
      <p:sp>
        <p:nvSpPr>
          <p:cNvPr id="18" name="Rettangolo arrotondato 10">
            <a:extLst>
              <a:ext uri="{FF2B5EF4-FFF2-40B4-BE49-F238E27FC236}">
                <a16:creationId xmlns:a16="http://schemas.microsoft.com/office/drawing/2014/main" id="{4B25D525-12D2-0D8D-0EC1-F60A25B19AFC}"/>
              </a:ext>
            </a:extLst>
          </p:cNvPr>
          <p:cNvSpPr/>
          <p:nvPr/>
        </p:nvSpPr>
        <p:spPr>
          <a:xfrm>
            <a:off x="5362948" y="3571546"/>
            <a:ext cx="6324997" cy="816881"/>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mn-lt"/>
              </a:rPr>
              <a:t>TITOLO IV </a:t>
            </a:r>
          </a:p>
          <a:p>
            <a:pPr algn="ctr"/>
            <a:r>
              <a:rPr lang="it-IT" sz="2000" b="1" dirty="0">
                <a:solidFill>
                  <a:srgbClr val="002060"/>
                </a:solidFill>
                <a:latin typeface="Times New Roman" panose="02020603050405020304" pitchFamily="18" charset="0"/>
                <a:cs typeface="Times New Roman" panose="02020603050405020304" pitchFamily="18" charset="0"/>
              </a:rPr>
              <a:t>Responsabilità verso i colleghi e gli altri professionisti</a:t>
            </a:r>
          </a:p>
        </p:txBody>
      </p:sp>
      <p:sp>
        <p:nvSpPr>
          <p:cNvPr id="21" name="CasellaDiTesto 20">
            <a:extLst>
              <a:ext uri="{FF2B5EF4-FFF2-40B4-BE49-F238E27FC236}">
                <a16:creationId xmlns:a16="http://schemas.microsoft.com/office/drawing/2014/main" id="{82FFD117-80F5-F96C-DE6F-60CCCFBEFDCE}"/>
              </a:ext>
            </a:extLst>
          </p:cNvPr>
          <p:cNvSpPr txBox="1"/>
          <p:nvPr/>
        </p:nvSpPr>
        <p:spPr>
          <a:xfrm>
            <a:off x="1806499" y="4388687"/>
            <a:ext cx="9881446" cy="2123658"/>
          </a:xfrm>
          <a:prstGeom prst="rect">
            <a:avLst/>
          </a:prstGeom>
          <a:noFill/>
        </p:spPr>
        <p:txBody>
          <a:bodyPr wrap="square">
            <a:spAutoFit/>
          </a:bodyPr>
          <a:lstStyle/>
          <a:p>
            <a:pPr algn="r"/>
            <a:r>
              <a:rPr lang="it-IT" sz="2000" dirty="0"/>
              <a:t>art. 43. «[…] </a:t>
            </a:r>
            <a:r>
              <a:rPr lang="it-IT" sz="2000" i="1" dirty="0"/>
              <a:t>Il rapporto con i colleghi e gli altri professionisti è improntato a correttezza, lealtà e spirito di collaborazione, </a:t>
            </a:r>
            <a:r>
              <a:rPr lang="it-IT" sz="2000" b="1" i="1" dirty="0"/>
              <a:t>nel rispetto delle reciproche competenze e autonomie </a:t>
            </a:r>
            <a:r>
              <a:rPr lang="it-IT" sz="2000" dirty="0"/>
              <a:t>[…]»</a:t>
            </a:r>
            <a:endParaRPr lang="it-IT" sz="2000" i="1" dirty="0"/>
          </a:p>
          <a:p>
            <a:pPr algn="r"/>
            <a:endParaRPr lang="it-IT" sz="600" i="1" dirty="0"/>
          </a:p>
          <a:p>
            <a:pPr algn="r"/>
            <a:r>
              <a:rPr lang="it-IT" sz="2000" i="1" dirty="0"/>
              <a:t> </a:t>
            </a:r>
            <a:r>
              <a:rPr lang="it-IT" sz="2000" dirty="0"/>
              <a:t>art. 46.</a:t>
            </a:r>
            <a:r>
              <a:rPr lang="it-IT" sz="2000" i="1" dirty="0"/>
              <a:t> </a:t>
            </a:r>
            <a:r>
              <a:rPr lang="it-IT" sz="2000" dirty="0"/>
              <a:t>«[…] </a:t>
            </a:r>
            <a:r>
              <a:rPr lang="it-IT" sz="2000" i="1" dirty="0"/>
              <a:t>si adopera per la </a:t>
            </a:r>
            <a:r>
              <a:rPr lang="it-IT" sz="2000" b="1" i="1" dirty="0"/>
              <a:t>corretta allocazione delle responsabilità </a:t>
            </a:r>
          </a:p>
          <a:p>
            <a:pPr algn="r"/>
            <a:r>
              <a:rPr lang="it-IT" sz="2000" i="1" dirty="0"/>
              <a:t>all’interno del sistema organizzativo in cui opera </a:t>
            </a:r>
            <a:r>
              <a:rPr lang="it-IT" sz="2000" dirty="0"/>
              <a:t>[…]»</a:t>
            </a:r>
          </a:p>
          <a:p>
            <a:pPr algn="r"/>
            <a:endParaRPr lang="it-IT" sz="600" dirty="0"/>
          </a:p>
          <a:p>
            <a:pPr algn="r"/>
            <a:r>
              <a:rPr lang="it-IT" sz="2000" dirty="0"/>
              <a:t>art. 47. «[…] </a:t>
            </a:r>
            <a:r>
              <a:rPr lang="it-IT" sz="2000" b="1" i="1" dirty="0"/>
              <a:t>segnala al Consiglio Territoriale di Disciplina </a:t>
            </a:r>
            <a:r>
              <a:rPr lang="it-IT" sz="2000" i="1" dirty="0"/>
              <a:t>le condizioni soggettive, le omissioni o i comportamenti dei colleghi contrari alle norme deontologiche </a:t>
            </a:r>
            <a:r>
              <a:rPr lang="it-IT" sz="2000" dirty="0"/>
              <a:t>[…]» </a:t>
            </a:r>
            <a:endParaRPr lang="it-IT" sz="2000" dirty="0">
              <a:solidFill>
                <a:schemeClr val="tx1"/>
              </a:solidFill>
            </a:endParaRPr>
          </a:p>
        </p:txBody>
      </p:sp>
      <p:sp>
        <p:nvSpPr>
          <p:cNvPr id="8" name="Titolo 1">
            <a:extLst>
              <a:ext uri="{FF2B5EF4-FFF2-40B4-BE49-F238E27FC236}">
                <a16:creationId xmlns:a16="http://schemas.microsoft.com/office/drawing/2014/main" id="{E47F0E70-7589-CEDB-8A01-FD60F12CFBF8}"/>
              </a:ext>
            </a:extLst>
          </p:cNvPr>
          <p:cNvSpPr txBox="1">
            <a:spLocks/>
          </p:cNvSpPr>
          <p:nvPr/>
        </p:nvSpPr>
        <p:spPr>
          <a:xfrm>
            <a:off x="2138673" y="449552"/>
            <a:ext cx="9070732" cy="7620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800" b="1">
                <a:solidFill>
                  <a:srgbClr val="002060"/>
                </a:solidFill>
                <a:latin typeface="Times New Roman" panose="02020603050405020304" pitchFamily="18" charset="0"/>
                <a:cs typeface="Times New Roman" panose="02020603050405020304" pitchFamily="18" charset="0"/>
              </a:rPr>
              <a:t>Codice Deontologico dell’Assistente Sociale</a:t>
            </a:r>
            <a:br>
              <a:rPr lang="it-IT" sz="2800" b="1">
                <a:solidFill>
                  <a:srgbClr val="002060"/>
                </a:solidFill>
                <a:latin typeface="Times New Roman" panose="02020603050405020304" pitchFamily="18" charset="0"/>
                <a:cs typeface="Times New Roman" panose="02020603050405020304" pitchFamily="18" charset="0"/>
              </a:rPr>
            </a:br>
            <a:endParaRPr lang="it-IT"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34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0335" y="442427"/>
            <a:ext cx="9267094" cy="762001"/>
          </a:xfrm>
        </p:spPr>
        <p:txBody>
          <a:bodyPr>
            <a:noAutofit/>
          </a:bodyPr>
          <a:lstStyle/>
          <a:p>
            <a:pPr algn="ctr"/>
            <a:r>
              <a:rPr lang="it-IT" sz="2800" b="1" dirty="0">
                <a:solidFill>
                  <a:srgbClr val="002060"/>
                </a:solidFill>
                <a:latin typeface="Times New Roman" panose="02020603050405020304" pitchFamily="18" charset="0"/>
                <a:cs typeface="Times New Roman" panose="02020603050405020304" pitchFamily="18" charset="0"/>
              </a:rPr>
              <a:t>Dilemmi deontologici</a:t>
            </a:r>
            <a:br>
              <a:rPr lang="it-IT" sz="2800" b="1" dirty="0">
                <a:solidFill>
                  <a:srgbClr val="002060"/>
                </a:solidFill>
                <a:latin typeface="Times New Roman" panose="02020603050405020304" pitchFamily="18" charset="0"/>
                <a:cs typeface="Times New Roman" panose="02020603050405020304" pitchFamily="18" charset="0"/>
              </a:rPr>
            </a:br>
            <a:r>
              <a:rPr lang="it-IT" sz="2400" dirty="0">
                <a:solidFill>
                  <a:srgbClr val="002060"/>
                </a:solidFill>
                <a:latin typeface="Times New Roman" panose="02020603050405020304" pitchFamily="18" charset="0"/>
                <a:cs typeface="Times New Roman" panose="02020603050405020304" pitchFamily="18" charset="0"/>
              </a:rPr>
              <a:t>una </a:t>
            </a:r>
            <a:r>
              <a:rPr lang="it-IT" sz="2400" b="1" dirty="0">
                <a:solidFill>
                  <a:srgbClr val="002060"/>
                </a:solidFill>
                <a:latin typeface="Times New Roman" panose="02020603050405020304" pitchFamily="18" charset="0"/>
                <a:cs typeface="Times New Roman" panose="02020603050405020304" pitchFamily="18" charset="0"/>
              </a:rPr>
              <a:t>mappa </a:t>
            </a:r>
            <a:r>
              <a:rPr lang="it-IT" sz="2400" dirty="0">
                <a:solidFill>
                  <a:srgbClr val="002060"/>
                </a:solidFill>
                <a:latin typeface="Times New Roman" panose="02020603050405020304" pitchFamily="18" charset="0"/>
                <a:cs typeface="Times New Roman" panose="02020603050405020304" pitchFamily="18" charset="0"/>
              </a:rPr>
              <a:t>orientativa</a:t>
            </a:r>
          </a:p>
        </p:txBody>
      </p:sp>
      <p:sp>
        <p:nvSpPr>
          <p:cNvPr id="3" name="Rettangolo 2"/>
          <p:cNvSpPr/>
          <p:nvPr/>
        </p:nvSpPr>
        <p:spPr>
          <a:xfrm>
            <a:off x="297316" y="6251303"/>
            <a:ext cx="716863" cy="307777"/>
          </a:xfrm>
          <a:prstGeom prst="rect">
            <a:avLst/>
          </a:prstGeom>
        </p:spPr>
        <p:txBody>
          <a:bodyPr wrap="none">
            <a:spAutoFit/>
          </a:bodyPr>
          <a:lstStyle/>
          <a:p>
            <a:pPr algn="ctr"/>
            <a:r>
              <a:rPr lang="it-IT" sz="1400" dirty="0">
                <a:solidFill>
                  <a:schemeClr val="bg1"/>
                </a:solidFill>
              </a:rPr>
              <a:t>SLIDE </a:t>
            </a:r>
            <a:fld id="{EDA38B81-E1B3-4B12-8B92-08440942D5D3}" type="slidenum">
              <a:rPr lang="it-IT" sz="1400" b="1" smtClean="0">
                <a:solidFill>
                  <a:schemeClr val="bg1"/>
                </a:solidFill>
              </a:rPr>
              <a:t>6</a:t>
            </a:fld>
            <a:endParaRPr lang="it-IT" sz="1400" b="1" dirty="0">
              <a:solidFill>
                <a:schemeClr val="bg1"/>
              </a:solidFill>
            </a:endParaRPr>
          </a:p>
        </p:txBody>
      </p:sp>
      <p:sp>
        <p:nvSpPr>
          <p:cNvPr id="5" name="Rettangolo 4"/>
          <p:cNvSpPr/>
          <p:nvPr/>
        </p:nvSpPr>
        <p:spPr>
          <a:xfrm rot="16200000">
            <a:off x="-1018990" y="4125880"/>
            <a:ext cx="3384646" cy="338554"/>
          </a:xfrm>
          <a:prstGeom prst="rect">
            <a:avLst/>
          </a:prstGeom>
        </p:spPr>
        <p:txBody>
          <a:bodyPr wrap="none">
            <a:spAutoFit/>
          </a:bodyPr>
          <a:lstStyle/>
          <a:p>
            <a:pPr algn="ctr"/>
            <a:r>
              <a:rPr lang="it-IT" sz="1600" b="1" cap="all" dirty="0">
                <a:solidFill>
                  <a:schemeClr val="bg1"/>
                </a:solidFill>
              </a:rPr>
              <a:t>anziani e demenza:  </a:t>
            </a:r>
            <a:r>
              <a:rPr lang="it-IT" sz="1600" b="1" cap="all" dirty="0">
                <a:solidFill>
                  <a:srgbClr val="FFC000"/>
                </a:solidFill>
              </a:rPr>
              <a:t>deontologia</a:t>
            </a:r>
          </a:p>
        </p:txBody>
      </p:sp>
      <p:sp>
        <p:nvSpPr>
          <p:cNvPr id="12" name="Titolo 1"/>
          <p:cNvSpPr txBox="1">
            <a:spLocks/>
          </p:cNvSpPr>
          <p:nvPr/>
        </p:nvSpPr>
        <p:spPr>
          <a:xfrm>
            <a:off x="1805707" y="5002549"/>
            <a:ext cx="3569677" cy="4587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it-IT" sz="2000" dirty="0">
              <a:latin typeface="+mn-lt"/>
            </a:endParaRPr>
          </a:p>
        </p:txBody>
      </p:sp>
      <p:sp>
        <p:nvSpPr>
          <p:cNvPr id="6" name="Ovale 5"/>
          <p:cNvSpPr/>
          <p:nvPr/>
        </p:nvSpPr>
        <p:spPr>
          <a:xfrm>
            <a:off x="3941892" y="1855451"/>
            <a:ext cx="4079630" cy="3723460"/>
          </a:xfrm>
          <a:prstGeom prst="ellipse">
            <a:avLst/>
          </a:prstGeom>
          <a:solidFill>
            <a:srgbClr val="FFC000"/>
          </a:solidFill>
          <a:ln w="57150">
            <a:solidFill>
              <a:schemeClr val="bg1">
                <a:lumMod val="65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Titolo 1"/>
          <p:cNvSpPr txBox="1">
            <a:spLocks/>
          </p:cNvSpPr>
          <p:nvPr/>
        </p:nvSpPr>
        <p:spPr>
          <a:xfrm>
            <a:off x="1910335" y="2763896"/>
            <a:ext cx="3602441" cy="76200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Responsabilità intellettuale e tecnica delle proprie valutazioni</a:t>
            </a:r>
          </a:p>
        </p:txBody>
      </p:sp>
      <p:sp>
        <p:nvSpPr>
          <p:cNvPr id="15" name="Titolo 1"/>
          <p:cNvSpPr txBox="1">
            <a:spLocks/>
          </p:cNvSpPr>
          <p:nvPr/>
        </p:nvSpPr>
        <p:spPr>
          <a:xfrm>
            <a:off x="7036061" y="4336028"/>
            <a:ext cx="3487615" cy="66652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Contribuire a perseguire</a:t>
            </a:r>
          </a:p>
          <a:p>
            <a:pPr algn="ctr"/>
            <a:r>
              <a:rPr lang="it-IT" sz="2000" dirty="0">
                <a:latin typeface="+mn-lt"/>
              </a:rPr>
              <a:t>la giustizia sociale</a:t>
            </a:r>
          </a:p>
        </p:txBody>
      </p:sp>
      <p:sp>
        <p:nvSpPr>
          <p:cNvPr id="16" name="Titolo 1"/>
          <p:cNvSpPr txBox="1">
            <a:spLocks/>
          </p:cNvSpPr>
          <p:nvPr/>
        </p:nvSpPr>
        <p:spPr>
          <a:xfrm>
            <a:off x="2503287" y="4146161"/>
            <a:ext cx="2894663" cy="66652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Spazio strategico</a:t>
            </a:r>
          </a:p>
        </p:txBody>
      </p:sp>
      <p:sp>
        <p:nvSpPr>
          <p:cNvPr id="20" name="Titolo 1"/>
          <p:cNvSpPr txBox="1">
            <a:spLocks/>
          </p:cNvSpPr>
          <p:nvPr/>
        </p:nvSpPr>
        <p:spPr>
          <a:xfrm>
            <a:off x="3731798" y="5283822"/>
            <a:ext cx="2894663" cy="66601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Confini decisionali</a:t>
            </a:r>
          </a:p>
        </p:txBody>
      </p:sp>
      <p:sp>
        <p:nvSpPr>
          <p:cNvPr id="21" name="Titolo 1"/>
          <p:cNvSpPr txBox="1">
            <a:spLocks/>
          </p:cNvSpPr>
          <p:nvPr/>
        </p:nvSpPr>
        <p:spPr>
          <a:xfrm>
            <a:off x="2966224" y="1607062"/>
            <a:ext cx="2954649" cy="66601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Autonomia di giudizio</a:t>
            </a:r>
          </a:p>
        </p:txBody>
      </p:sp>
      <p:sp>
        <p:nvSpPr>
          <p:cNvPr id="22" name="Titolo 1"/>
          <p:cNvSpPr txBox="1">
            <a:spLocks/>
          </p:cNvSpPr>
          <p:nvPr/>
        </p:nvSpPr>
        <p:spPr>
          <a:xfrm>
            <a:off x="6679221" y="1826566"/>
            <a:ext cx="3487615" cy="66601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Autodeterminazione</a:t>
            </a:r>
          </a:p>
          <a:p>
            <a:pPr algn="ctr"/>
            <a:r>
              <a:rPr lang="it-IT" sz="2000" dirty="0">
                <a:latin typeface="+mn-lt"/>
              </a:rPr>
              <a:t>della persona</a:t>
            </a:r>
          </a:p>
        </p:txBody>
      </p:sp>
      <p:sp>
        <p:nvSpPr>
          <p:cNvPr id="23" name="Titolo 1"/>
          <p:cNvSpPr txBox="1">
            <a:spLocks/>
          </p:cNvSpPr>
          <p:nvPr/>
        </p:nvSpPr>
        <p:spPr>
          <a:xfrm>
            <a:off x="7036062" y="3151227"/>
            <a:ext cx="3487615" cy="526151"/>
          </a:xfrm>
          <a:prstGeom prst="rect">
            <a:avLst/>
          </a:prstGeom>
          <a:solidFill>
            <a:schemeClr val="bg1"/>
          </a:solidFill>
          <a:ln w="19050">
            <a:solidFill>
              <a:schemeClr val="accent5">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dirty="0">
                <a:latin typeface="+mn-lt"/>
              </a:rPr>
              <a:t>Dignità dell’essere umano</a:t>
            </a:r>
          </a:p>
        </p:txBody>
      </p:sp>
      <p:grpSp>
        <p:nvGrpSpPr>
          <p:cNvPr id="4" name="Gruppo 3">
            <a:extLst>
              <a:ext uri="{FF2B5EF4-FFF2-40B4-BE49-F238E27FC236}">
                <a16:creationId xmlns:a16="http://schemas.microsoft.com/office/drawing/2014/main" id="{E48ADF17-DF47-C084-A89B-7E54C7E77598}"/>
              </a:ext>
            </a:extLst>
          </p:cNvPr>
          <p:cNvGrpSpPr/>
          <p:nvPr/>
        </p:nvGrpSpPr>
        <p:grpSpPr>
          <a:xfrm>
            <a:off x="6465676" y="5914479"/>
            <a:ext cx="6012547" cy="534031"/>
            <a:chOff x="6085208" y="460522"/>
            <a:chExt cx="4159750" cy="1849714"/>
          </a:xfrm>
        </p:grpSpPr>
        <p:sp>
          <p:nvSpPr>
            <p:cNvPr id="8" name="Titolo 1">
              <a:extLst>
                <a:ext uri="{FF2B5EF4-FFF2-40B4-BE49-F238E27FC236}">
                  <a16:creationId xmlns:a16="http://schemas.microsoft.com/office/drawing/2014/main" id="{7EB37625-A716-B0B7-0191-7F4A51045D79}"/>
                </a:ext>
              </a:extLst>
            </p:cNvPr>
            <p:cNvSpPr txBox="1">
              <a:spLocks/>
            </p:cNvSpPr>
            <p:nvPr/>
          </p:nvSpPr>
          <p:spPr>
            <a:xfrm>
              <a:off x="6085208" y="460522"/>
              <a:ext cx="4067491" cy="1749665"/>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80000"/>
                </a:lnSpc>
              </a:pPr>
              <a:r>
                <a:rPr lang="it-IT" sz="2000" b="1" i="1" u="sng" dirty="0">
                  <a:solidFill>
                    <a:srgbClr val="002060"/>
                  </a:solidFill>
                  <a:latin typeface="Times New Roman" panose="02020603050405020304" pitchFamily="18" charset="0"/>
                  <a:cs typeface="Times New Roman" panose="02020603050405020304" pitchFamily="18" charset="0"/>
                </a:rPr>
                <a:t>Cercare il confronto e la supervisione!</a:t>
              </a:r>
            </a:p>
          </p:txBody>
        </p:sp>
        <p:sp>
          <p:nvSpPr>
            <p:cNvPr id="9" name="Titolo 1">
              <a:extLst>
                <a:ext uri="{FF2B5EF4-FFF2-40B4-BE49-F238E27FC236}">
                  <a16:creationId xmlns:a16="http://schemas.microsoft.com/office/drawing/2014/main" id="{49F551A7-5BE4-CF6A-709B-3EF86899F1F5}"/>
                </a:ext>
              </a:extLst>
            </p:cNvPr>
            <p:cNvSpPr txBox="1">
              <a:spLocks/>
            </p:cNvSpPr>
            <p:nvPr/>
          </p:nvSpPr>
          <p:spPr>
            <a:xfrm>
              <a:off x="6776680" y="1651409"/>
              <a:ext cx="496781" cy="6588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it-IT" sz="5000" dirty="0">
                <a:solidFill>
                  <a:schemeClr val="accent4">
                    <a:lumMod val="75000"/>
                  </a:schemeClr>
                </a:solidFill>
              </a:endParaRPr>
            </a:p>
          </p:txBody>
        </p:sp>
        <p:sp>
          <p:nvSpPr>
            <p:cNvPr id="11" name="Titolo 1">
              <a:extLst>
                <a:ext uri="{FF2B5EF4-FFF2-40B4-BE49-F238E27FC236}">
                  <a16:creationId xmlns:a16="http://schemas.microsoft.com/office/drawing/2014/main" id="{01C8ABD6-CF95-07C6-E2FE-E6A6F3DFF917}"/>
                </a:ext>
              </a:extLst>
            </p:cNvPr>
            <p:cNvSpPr txBox="1">
              <a:spLocks/>
            </p:cNvSpPr>
            <p:nvPr/>
          </p:nvSpPr>
          <p:spPr>
            <a:xfrm rot="10800000">
              <a:off x="9748177" y="1422044"/>
              <a:ext cx="496781" cy="6588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it-IT" sz="5000" dirty="0">
                <a:solidFill>
                  <a:schemeClr val="accent4">
                    <a:lumMod val="75000"/>
                  </a:schemeClr>
                </a:solidFill>
              </a:endParaRPr>
            </a:p>
          </p:txBody>
        </p:sp>
      </p:grpSp>
    </p:spTree>
    <p:extLst>
      <p:ext uri="{BB962C8B-B14F-4D97-AF65-F5344CB8AC3E}">
        <p14:creationId xmlns:p14="http://schemas.microsoft.com/office/powerpoint/2010/main" val="19648549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494</Words>
  <Application>Microsoft Office PowerPoint</Application>
  <PresentationFormat>Widescreen</PresentationFormat>
  <Paragraphs>78</Paragraphs>
  <Slides>6</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Arial</vt:lpstr>
      <vt:lpstr>Calibri</vt:lpstr>
      <vt:lpstr>Calibri Light</vt:lpstr>
      <vt:lpstr>Times New Roman</vt:lpstr>
      <vt:lpstr>Wingdings</vt:lpstr>
      <vt:lpstr>Tema di Office</vt:lpstr>
      <vt:lpstr>Presentazione standard di PowerPoint</vt:lpstr>
      <vt:lpstr>Codice Deontologico Cornice di senso dell’agire professionale</vt:lpstr>
      <vt:lpstr>Presentazione standard di PowerPoint</vt:lpstr>
      <vt:lpstr>Codice Deontologico dell’Assistente Sociale </vt:lpstr>
      <vt:lpstr>Presentazione standard di PowerPoint</vt:lpstr>
      <vt:lpstr>Dilemmi deontologici una mappa orientativa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Bruno Cantini</dc:creator>
  <cp:lastModifiedBy>redazione</cp:lastModifiedBy>
  <cp:revision>42</cp:revision>
  <dcterms:created xsi:type="dcterms:W3CDTF">2023-02-06T09:54:44Z</dcterms:created>
  <dcterms:modified xsi:type="dcterms:W3CDTF">2023-11-02T09:56:18Z</dcterms:modified>
</cp:coreProperties>
</file>